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emf" ContentType="image/x-emf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141"/>
  </p:handoutMasterIdLst>
  <p:sldIdLst>
    <p:sldId id="672" r:id="rId3"/>
    <p:sldId id="2102" r:id="rId5"/>
    <p:sldId id="2103" r:id="rId6"/>
    <p:sldId id="2104" r:id="rId7"/>
    <p:sldId id="2105" r:id="rId8"/>
    <p:sldId id="2106" r:id="rId9"/>
    <p:sldId id="2107" r:id="rId10"/>
    <p:sldId id="2108" r:id="rId11"/>
    <p:sldId id="2109" r:id="rId12"/>
    <p:sldId id="2110" r:id="rId13"/>
    <p:sldId id="2111" r:id="rId14"/>
    <p:sldId id="2112" r:id="rId15"/>
    <p:sldId id="2113" r:id="rId16"/>
    <p:sldId id="2114" r:id="rId17"/>
    <p:sldId id="2115" r:id="rId18"/>
    <p:sldId id="2116" r:id="rId19"/>
    <p:sldId id="2117" r:id="rId20"/>
    <p:sldId id="2691" r:id="rId21"/>
    <p:sldId id="2118" r:id="rId22"/>
    <p:sldId id="2119" r:id="rId23"/>
    <p:sldId id="2120" r:id="rId24"/>
    <p:sldId id="2121" r:id="rId25"/>
    <p:sldId id="2122" r:id="rId26"/>
    <p:sldId id="2123" r:id="rId27"/>
    <p:sldId id="2124" r:id="rId28"/>
    <p:sldId id="2125" r:id="rId29"/>
    <p:sldId id="2126" r:id="rId30"/>
    <p:sldId id="2127" r:id="rId31"/>
    <p:sldId id="2128" r:id="rId32"/>
    <p:sldId id="2129" r:id="rId33"/>
    <p:sldId id="2245" r:id="rId34"/>
    <p:sldId id="2131" r:id="rId35"/>
    <p:sldId id="2132" r:id="rId36"/>
    <p:sldId id="2133" r:id="rId37"/>
    <p:sldId id="2134" r:id="rId38"/>
    <p:sldId id="2135" r:id="rId39"/>
    <p:sldId id="2136" r:id="rId40"/>
    <p:sldId id="2137" r:id="rId41"/>
    <p:sldId id="2138" r:id="rId42"/>
    <p:sldId id="2139" r:id="rId43"/>
    <p:sldId id="2140" r:id="rId44"/>
    <p:sldId id="2141" r:id="rId45"/>
    <p:sldId id="2142" r:id="rId46"/>
    <p:sldId id="2143" r:id="rId47"/>
    <p:sldId id="2144" r:id="rId48"/>
    <p:sldId id="2145" r:id="rId49"/>
    <p:sldId id="2146" r:id="rId50"/>
    <p:sldId id="2149" r:id="rId51"/>
    <p:sldId id="2150" r:id="rId52"/>
    <p:sldId id="2151" r:id="rId53"/>
    <p:sldId id="2152" r:id="rId54"/>
    <p:sldId id="2153" r:id="rId55"/>
    <p:sldId id="2154" r:id="rId56"/>
    <p:sldId id="2155" r:id="rId57"/>
    <p:sldId id="2156" r:id="rId58"/>
    <p:sldId id="2157" r:id="rId59"/>
    <p:sldId id="2158" r:id="rId60"/>
    <p:sldId id="2159" r:id="rId61"/>
    <p:sldId id="2160" r:id="rId62"/>
    <p:sldId id="2161" r:id="rId63"/>
    <p:sldId id="2162" r:id="rId64"/>
    <p:sldId id="2163" r:id="rId65"/>
    <p:sldId id="2164" r:id="rId66"/>
    <p:sldId id="2165" r:id="rId67"/>
    <p:sldId id="2166" r:id="rId68"/>
    <p:sldId id="2167" r:id="rId69"/>
    <p:sldId id="2168" r:id="rId70"/>
    <p:sldId id="2169" r:id="rId71"/>
    <p:sldId id="2170" r:id="rId72"/>
    <p:sldId id="2171" r:id="rId73"/>
    <p:sldId id="2172" r:id="rId74"/>
    <p:sldId id="2173" r:id="rId75"/>
    <p:sldId id="2174" r:id="rId76"/>
    <p:sldId id="2175" r:id="rId77"/>
    <p:sldId id="2176" r:id="rId78"/>
    <p:sldId id="2177" r:id="rId79"/>
    <p:sldId id="2178" r:id="rId80"/>
    <p:sldId id="2179" r:id="rId81"/>
    <p:sldId id="2180" r:id="rId82"/>
    <p:sldId id="2181" r:id="rId83"/>
    <p:sldId id="2182" r:id="rId84"/>
    <p:sldId id="2183" r:id="rId85"/>
    <p:sldId id="2184" r:id="rId86"/>
    <p:sldId id="2185" r:id="rId87"/>
    <p:sldId id="2186" r:id="rId88"/>
    <p:sldId id="2187" r:id="rId89"/>
    <p:sldId id="2188" r:id="rId90"/>
    <p:sldId id="2189" r:id="rId91"/>
    <p:sldId id="2190" r:id="rId92"/>
    <p:sldId id="2191" r:id="rId93"/>
    <p:sldId id="2192" r:id="rId94"/>
    <p:sldId id="2193" r:id="rId95"/>
    <p:sldId id="2194" r:id="rId96"/>
    <p:sldId id="2195" r:id="rId97"/>
    <p:sldId id="2196" r:id="rId98"/>
    <p:sldId id="2197" r:id="rId99"/>
    <p:sldId id="2198" r:id="rId100"/>
    <p:sldId id="2199" r:id="rId101"/>
    <p:sldId id="2200" r:id="rId102"/>
    <p:sldId id="2201" r:id="rId103"/>
    <p:sldId id="2202" r:id="rId104"/>
    <p:sldId id="2203" r:id="rId105"/>
    <p:sldId id="2204" r:id="rId106"/>
    <p:sldId id="2205" r:id="rId107"/>
    <p:sldId id="2206" r:id="rId108"/>
    <p:sldId id="2207" r:id="rId109"/>
    <p:sldId id="2208" r:id="rId110"/>
    <p:sldId id="2209" r:id="rId111"/>
    <p:sldId id="2210" r:id="rId112"/>
    <p:sldId id="2211" r:id="rId113"/>
    <p:sldId id="2212" r:id="rId114"/>
    <p:sldId id="2213" r:id="rId115"/>
    <p:sldId id="2214" r:id="rId116"/>
    <p:sldId id="2215" r:id="rId117"/>
    <p:sldId id="2216" r:id="rId118"/>
    <p:sldId id="2217" r:id="rId119"/>
    <p:sldId id="2218" r:id="rId120"/>
    <p:sldId id="2219" r:id="rId121"/>
    <p:sldId id="2220" r:id="rId122"/>
    <p:sldId id="2221" r:id="rId123"/>
    <p:sldId id="2222" r:id="rId124"/>
    <p:sldId id="2223" r:id="rId125"/>
    <p:sldId id="2224" r:id="rId126"/>
    <p:sldId id="2225" r:id="rId127"/>
    <p:sldId id="2226" r:id="rId128"/>
    <p:sldId id="2227" r:id="rId129"/>
    <p:sldId id="2228" r:id="rId130"/>
    <p:sldId id="2229" r:id="rId131"/>
    <p:sldId id="2230" r:id="rId132"/>
    <p:sldId id="2233" r:id="rId133"/>
    <p:sldId id="2234" r:id="rId134"/>
    <p:sldId id="2235" r:id="rId135"/>
    <p:sldId id="2238" r:id="rId136"/>
    <p:sldId id="2239" r:id="rId137"/>
    <p:sldId id="2240" r:id="rId138"/>
    <p:sldId id="2241" r:id="rId139"/>
    <p:sldId id="865" r:id="rId140"/>
  </p:sldIdLst>
  <p:sldSz cx="12192000" cy="6858000"/>
  <p:notesSz cx="6858000" cy="9144000"/>
  <p:embeddedFontLst>
    <p:embeddedFont>
      <p:font typeface="微软雅黑" charset="-122"/>
      <p:regular r:id="rId146"/>
    </p:embeddedFont>
    <p:embeddedFont>
      <p:font typeface="Tw Cen MT" panose="020B0602020104020603" charset="0"/>
      <p:regular r:id="rId147"/>
    </p:embeddedFont>
    <p:embeddedFont>
      <p:font typeface="Calibri" panose="020F0702030404030204" charset="0"/>
      <p:regular r:id="rId148"/>
    </p:embeddedFont>
    <p:embeddedFont>
      <p:font typeface="黑体" pitchFamily="49" charset="-122"/>
      <p:regular r:id="rId149"/>
    </p:embeddedFont>
    <p:embeddedFont>
      <p:font typeface="华文新魏" panose="02010800040101010101" pitchFamily="2" charset="-122"/>
      <p:regular r:id="rId150"/>
    </p:embeddedFont>
    <p:embeddedFont>
      <p:font typeface="DejaVu Math TeX Gyre" panose="02000503000000000000" charset="0"/>
      <p:regular r:id="rId151"/>
    </p:embeddedFont>
    <p:embeddedFont>
      <p:font typeface="Cambria Math" panose="02040503050406030204" pitchFamily="18" charset="0"/>
      <p:regular r:id="rId152"/>
    </p:embeddedFont>
    <p:embeddedFont>
      <p:font typeface="隶书" panose="02010509060101010101" pitchFamily="49" charset="-122"/>
      <p:regular r:id="rId15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一帆" initials="张一帆" lastIdx="2" clrIdx="0"/>
  <p:cmAuthor id="2" name="xttu" initials="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9" autoAdjust="0"/>
    <p:restoredTop sz="79048" autoAdjust="0"/>
  </p:normalViewPr>
  <p:slideViewPr>
    <p:cSldViewPr snapToGrid="0">
      <p:cViewPr varScale="1">
        <p:scale>
          <a:sx n="87" d="100"/>
          <a:sy n="87" d="100"/>
        </p:scale>
        <p:origin x="13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3" Type="http://schemas.openxmlformats.org/officeDocument/2006/relationships/font" Target="fonts/font8.fntdata"/><Relationship Id="rId152" Type="http://schemas.openxmlformats.org/officeDocument/2006/relationships/font" Target="fonts/font7.fntdata"/><Relationship Id="rId151" Type="http://schemas.openxmlformats.org/officeDocument/2006/relationships/font" Target="fonts/font6.fntdata"/><Relationship Id="rId150" Type="http://schemas.openxmlformats.org/officeDocument/2006/relationships/font" Target="fonts/font5.fntdata"/><Relationship Id="rId15" Type="http://schemas.openxmlformats.org/officeDocument/2006/relationships/slide" Target="slides/slide12.xml"/><Relationship Id="rId149" Type="http://schemas.openxmlformats.org/officeDocument/2006/relationships/font" Target="fonts/font4.fntdata"/><Relationship Id="rId148" Type="http://schemas.openxmlformats.org/officeDocument/2006/relationships/font" Target="fonts/font3.fntdata"/><Relationship Id="rId147" Type="http://schemas.openxmlformats.org/officeDocument/2006/relationships/font" Target="fonts/font2.fntdata"/><Relationship Id="rId146" Type="http://schemas.openxmlformats.org/officeDocument/2006/relationships/font" Target="fonts/font1.fntdata"/><Relationship Id="rId145" Type="http://schemas.openxmlformats.org/officeDocument/2006/relationships/commentAuthors" Target="commentAuthors.xml"/><Relationship Id="rId144" Type="http://schemas.openxmlformats.org/officeDocument/2006/relationships/tableStyles" Target="tableStyles.xml"/><Relationship Id="rId143" Type="http://schemas.openxmlformats.org/officeDocument/2006/relationships/viewProps" Target="viewProps.xml"/><Relationship Id="rId142" Type="http://schemas.openxmlformats.org/officeDocument/2006/relationships/presProps" Target="presProps.xml"/><Relationship Id="rId141" Type="http://schemas.openxmlformats.org/officeDocument/2006/relationships/handoutMaster" Target="handoutMasters/handoutMaster1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5-07T20:22:25.739" idx="1">
    <p:pos x="10" y="10"/>
    <p:text/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10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emf"/><Relationship Id="rId1" Type="http://schemas.openxmlformats.org/officeDocument/2006/relationships/image" Target="../media/image411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3.wmf"/></Relationships>
</file>

<file path=ppt/drawings/_rels/vmlDrawing10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wmf"/><Relationship Id="rId2" Type="http://schemas.openxmlformats.org/officeDocument/2006/relationships/image" Target="../media/image415.wmf"/><Relationship Id="rId1" Type="http://schemas.openxmlformats.org/officeDocument/2006/relationships/image" Target="../media/image414.w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7.wmf"/></Relationships>
</file>

<file path=ppt/drawings/_rels/vmlDrawing10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wmf"/><Relationship Id="rId2" Type="http://schemas.openxmlformats.org/officeDocument/2006/relationships/image" Target="../media/image419.wmf"/><Relationship Id="rId1" Type="http://schemas.openxmlformats.org/officeDocument/2006/relationships/image" Target="../media/image418.wmf"/></Relationships>
</file>

<file path=ppt/drawings/_rels/vmlDrawing105.vml.rels><?xml version="1.0" encoding="UTF-8" standalone="yes"?>
<Relationships xmlns="http://schemas.openxmlformats.org/package/2006/relationships"><Relationship Id="rId4" Type="http://schemas.openxmlformats.org/officeDocument/2006/relationships/image" Target="../media/image424.wmf"/><Relationship Id="rId3" Type="http://schemas.openxmlformats.org/officeDocument/2006/relationships/image" Target="../media/image423.wmf"/><Relationship Id="rId2" Type="http://schemas.openxmlformats.org/officeDocument/2006/relationships/image" Target="../media/image422.wmf"/><Relationship Id="rId1" Type="http://schemas.openxmlformats.org/officeDocument/2006/relationships/image" Target="../media/image421.wmf"/></Relationships>
</file>

<file path=ppt/drawings/_rels/vmlDrawing106.vml.rels><?xml version="1.0" encoding="UTF-8" standalone="yes"?>
<Relationships xmlns="http://schemas.openxmlformats.org/package/2006/relationships"><Relationship Id="rId4" Type="http://schemas.openxmlformats.org/officeDocument/2006/relationships/image" Target="../media/image427.wmf"/><Relationship Id="rId3" Type="http://schemas.openxmlformats.org/officeDocument/2006/relationships/image" Target="../media/image420.wmf"/><Relationship Id="rId2" Type="http://schemas.openxmlformats.org/officeDocument/2006/relationships/image" Target="../media/image426.wmf"/><Relationship Id="rId1" Type="http://schemas.openxmlformats.org/officeDocument/2006/relationships/image" Target="../media/image425.wmf"/></Relationships>
</file>

<file path=ppt/drawings/_rels/vmlDrawing10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wmf"/><Relationship Id="rId2" Type="http://schemas.openxmlformats.org/officeDocument/2006/relationships/image" Target="../media/image429.wmf"/><Relationship Id="rId1" Type="http://schemas.openxmlformats.org/officeDocument/2006/relationships/image" Target="../media/image428.wmf"/></Relationships>
</file>

<file path=ppt/drawings/_rels/vmlDrawing10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wmf"/><Relationship Id="rId1" Type="http://schemas.openxmlformats.org/officeDocument/2006/relationships/image" Target="../media/image431.wmf"/></Relationships>
</file>

<file path=ppt/drawings/_rels/vmlDrawing10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wmf"/><Relationship Id="rId2" Type="http://schemas.openxmlformats.org/officeDocument/2006/relationships/image" Target="../media/image434.wmf"/><Relationship Id="rId1" Type="http://schemas.openxmlformats.org/officeDocument/2006/relationships/image" Target="../media/image433.wmf"/></Relationships>
</file>

<file path=ppt/drawings/_rels/vmlDrawing11.vml.rels><?xml version="1.0" encoding="UTF-8" standalone="yes"?>
<Relationships xmlns="http://schemas.openxmlformats.org/package/2006/relationships"><Relationship Id="rId4" Type="http://schemas.openxmlformats.org/officeDocument/2006/relationships/image" Target="../media/image37.emf"/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10.vml.rels><?xml version="1.0" encoding="UTF-8" standalone="yes"?>
<Relationships xmlns="http://schemas.openxmlformats.org/package/2006/relationships"><Relationship Id="rId5" Type="http://schemas.openxmlformats.org/officeDocument/2006/relationships/image" Target="../media/image440.wmf"/><Relationship Id="rId4" Type="http://schemas.openxmlformats.org/officeDocument/2006/relationships/image" Target="../media/image439.wmf"/><Relationship Id="rId3" Type="http://schemas.openxmlformats.org/officeDocument/2006/relationships/image" Target="../media/image438.wmf"/><Relationship Id="rId2" Type="http://schemas.openxmlformats.org/officeDocument/2006/relationships/image" Target="../media/image437.wmf"/><Relationship Id="rId1" Type="http://schemas.openxmlformats.org/officeDocument/2006/relationships/image" Target="../media/image436.wmf"/></Relationships>
</file>

<file path=ppt/drawings/_rels/vmlDrawing1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wmf"/><Relationship Id="rId1" Type="http://schemas.openxmlformats.org/officeDocument/2006/relationships/image" Target="../media/image441.wmf"/></Relationships>
</file>

<file path=ppt/drawings/_rels/vmlDrawing1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wmf"/><Relationship Id="rId1" Type="http://schemas.openxmlformats.org/officeDocument/2006/relationships/image" Target="../media/image443.wmf"/></Relationships>
</file>

<file path=ppt/drawings/_rels/vmlDrawing1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wmf"/><Relationship Id="rId2" Type="http://schemas.openxmlformats.org/officeDocument/2006/relationships/image" Target="../media/image446.wmf"/><Relationship Id="rId1" Type="http://schemas.openxmlformats.org/officeDocument/2006/relationships/image" Target="../media/image445.wmf"/></Relationships>
</file>

<file path=ppt/drawings/_rels/vmlDrawing12.vml.rels><?xml version="1.0" encoding="UTF-8" standalone="yes"?>
<Relationships xmlns="http://schemas.openxmlformats.org/package/2006/relationships"><Relationship Id="rId4" Type="http://schemas.openxmlformats.org/officeDocument/2006/relationships/image" Target="../media/image41.emf"/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13.vml.rels><?xml version="1.0" encoding="UTF-8" standalone="yes"?>
<Relationships xmlns="http://schemas.openxmlformats.org/package/2006/relationships"><Relationship Id="rId7" Type="http://schemas.openxmlformats.org/officeDocument/2006/relationships/image" Target="../media/image48.emf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14.vml.rels><?xml version="1.0" encoding="UTF-8" standalone="yes"?>
<Relationships xmlns="http://schemas.openxmlformats.org/package/2006/relationships"><Relationship Id="rId5" Type="http://schemas.openxmlformats.org/officeDocument/2006/relationships/image" Target="../media/image53.emf"/><Relationship Id="rId4" Type="http://schemas.openxmlformats.org/officeDocument/2006/relationships/image" Target="../media/image52.emf"/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15.vml.rels><?xml version="1.0" encoding="UTF-8" standalone="yes"?>
<Relationships xmlns="http://schemas.openxmlformats.org/package/2006/relationships"><Relationship Id="rId4" Type="http://schemas.openxmlformats.org/officeDocument/2006/relationships/image" Target="../media/image58.emf"/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16.vml.rels><?xml version="1.0" encoding="UTF-8" standalone="yes"?>
<Relationships xmlns="http://schemas.openxmlformats.org/package/2006/relationships"><Relationship Id="rId5" Type="http://schemas.openxmlformats.org/officeDocument/2006/relationships/image" Target="../media/image63.emf"/><Relationship Id="rId4" Type="http://schemas.openxmlformats.org/officeDocument/2006/relationships/image" Target="../media/image62.emf"/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18.vml.rels><?xml version="1.0" encoding="UTF-8" standalone="yes"?>
<Relationships xmlns="http://schemas.openxmlformats.org/package/2006/relationships"><Relationship Id="rId4" Type="http://schemas.openxmlformats.org/officeDocument/2006/relationships/image" Target="../media/image68.emf"/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5" Type="http://schemas.openxmlformats.org/officeDocument/2006/relationships/image" Target="../media/image74.emf"/><Relationship Id="rId4" Type="http://schemas.openxmlformats.org/officeDocument/2006/relationships/image" Target="../media/image73.emf"/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21.vml.rels><?xml version="1.0" encoding="UTF-8" standalone="yes"?>
<Relationships xmlns="http://schemas.openxmlformats.org/package/2006/relationships"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89.emf"/><Relationship Id="rId8" Type="http://schemas.openxmlformats.org/officeDocument/2006/relationships/image" Target="../media/image88.emf"/><Relationship Id="rId7" Type="http://schemas.openxmlformats.org/officeDocument/2006/relationships/image" Target="../media/image87.emf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0" Type="http://schemas.openxmlformats.org/officeDocument/2006/relationships/image" Target="../media/image90.emf"/><Relationship Id="rId1" Type="http://schemas.openxmlformats.org/officeDocument/2006/relationships/image" Target="../media/image81.emf"/></Relationships>
</file>

<file path=ppt/drawings/_rels/vmlDrawing23.vml.rels><?xml version="1.0" encoding="UTF-8" standalone="yes"?>
<Relationships xmlns="http://schemas.openxmlformats.org/package/2006/relationships"><Relationship Id="rId7" Type="http://schemas.openxmlformats.org/officeDocument/2006/relationships/image" Target="../media/image97.emf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24.vml.rels><?xml version="1.0" encoding="UTF-8" standalone="yes"?>
<Relationships xmlns="http://schemas.openxmlformats.org/package/2006/relationships"><Relationship Id="rId6" Type="http://schemas.openxmlformats.org/officeDocument/2006/relationships/image" Target="../media/image103.emf"/><Relationship Id="rId5" Type="http://schemas.openxmlformats.org/officeDocument/2006/relationships/image" Target="../media/image102.emf"/><Relationship Id="rId4" Type="http://schemas.openxmlformats.org/officeDocument/2006/relationships/image" Target="../media/image101.emf"/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25.vml.rels><?xml version="1.0" encoding="UTF-8" standalone="yes"?>
<Relationships xmlns="http://schemas.openxmlformats.org/package/2006/relationships"><Relationship Id="rId6" Type="http://schemas.openxmlformats.org/officeDocument/2006/relationships/image" Target="../media/image110.wmf"/><Relationship Id="rId5" Type="http://schemas.openxmlformats.org/officeDocument/2006/relationships/image" Target="../media/image109.wmf"/><Relationship Id="rId4" Type="http://schemas.openxmlformats.org/officeDocument/2006/relationships/image" Target="../media/image108.wmf"/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27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7.wmf"/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28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1.wmf"/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emf"/></Relationships>
</file>

<file path=ppt/drawings/_rels/vmlDrawing34.vml.rels><?xml version="1.0" encoding="UTF-8" standalone="yes"?>
<Relationships xmlns="http://schemas.openxmlformats.org/package/2006/relationships"><Relationship Id="rId6" Type="http://schemas.openxmlformats.org/officeDocument/2006/relationships/image" Target="../media/image135.emf"/><Relationship Id="rId5" Type="http://schemas.openxmlformats.org/officeDocument/2006/relationships/image" Target="../media/image134.emf"/><Relationship Id="rId4" Type="http://schemas.openxmlformats.org/officeDocument/2006/relationships/image" Target="../media/image133.emf"/><Relationship Id="rId3" Type="http://schemas.openxmlformats.org/officeDocument/2006/relationships/image" Target="../media/image132.emf"/><Relationship Id="rId2" Type="http://schemas.openxmlformats.org/officeDocument/2006/relationships/image" Target="../media/image131.wmf"/><Relationship Id="rId1" Type="http://schemas.openxmlformats.org/officeDocument/2006/relationships/image" Target="../media/image130.emf"/></Relationships>
</file>

<file path=ppt/drawings/_rels/vmlDrawing35.vml.rels><?xml version="1.0" encoding="UTF-8" standalone="yes"?>
<Relationships xmlns="http://schemas.openxmlformats.org/package/2006/relationships"><Relationship Id="rId5" Type="http://schemas.openxmlformats.org/officeDocument/2006/relationships/image" Target="../media/image139.emf"/><Relationship Id="rId4" Type="http://schemas.openxmlformats.org/officeDocument/2006/relationships/image" Target="../media/image138.emf"/><Relationship Id="rId3" Type="http://schemas.openxmlformats.org/officeDocument/2006/relationships/image" Target="../media/image137.emf"/><Relationship Id="rId2" Type="http://schemas.openxmlformats.org/officeDocument/2006/relationships/image" Target="../media/image129.wmf"/><Relationship Id="rId1" Type="http://schemas.openxmlformats.org/officeDocument/2006/relationships/image" Target="../media/image136.emf"/></Relationships>
</file>

<file path=ppt/drawings/_rels/vmlDrawing36.vml.rels><?xml version="1.0" encoding="UTF-8" standalone="yes"?>
<Relationships xmlns="http://schemas.openxmlformats.org/package/2006/relationships"><Relationship Id="rId4" Type="http://schemas.openxmlformats.org/officeDocument/2006/relationships/image" Target="../media/image143.emf"/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image" Target="../media/image14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png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wmf"/><Relationship Id="rId1" Type="http://schemas.openxmlformats.org/officeDocument/2006/relationships/image" Target="../media/image145.emf"/></Relationships>
</file>

<file path=ppt/drawings/_rels/vmlDrawing39.vml.rels><?xml version="1.0" encoding="UTF-8" standalone="yes"?>
<Relationships xmlns="http://schemas.openxmlformats.org/package/2006/relationships"><Relationship Id="rId4" Type="http://schemas.openxmlformats.org/officeDocument/2006/relationships/image" Target="../media/image151.emf"/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image" Target="../media/image155.emf"/><Relationship Id="rId1" Type="http://schemas.openxmlformats.org/officeDocument/2006/relationships/image" Target="../media/image154.emf"/></Relationships>
</file>

<file path=ppt/drawings/_rels/vmlDrawing4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image" Target="../media/image157.emf"/></Relationships>
</file>

<file path=ppt/drawings/_rels/vmlDrawing44.vml.rels><?xml version="1.0" encoding="UTF-8" standalone="yes"?>
<Relationships xmlns="http://schemas.openxmlformats.org/package/2006/relationships"><Relationship Id="rId6" Type="http://schemas.openxmlformats.org/officeDocument/2006/relationships/image" Target="../media/image168.emf"/><Relationship Id="rId5" Type="http://schemas.openxmlformats.org/officeDocument/2006/relationships/image" Target="../media/image167.emf"/><Relationship Id="rId4" Type="http://schemas.openxmlformats.org/officeDocument/2006/relationships/image" Target="../media/image166.emf"/><Relationship Id="rId3" Type="http://schemas.openxmlformats.org/officeDocument/2006/relationships/image" Target="../media/image165.emf"/><Relationship Id="rId2" Type="http://schemas.openxmlformats.org/officeDocument/2006/relationships/image" Target="../media/image164.emf"/><Relationship Id="rId1" Type="http://schemas.openxmlformats.org/officeDocument/2006/relationships/image" Target="../media/image163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image" Target="../media/image174.png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png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emf"/><Relationship Id="rId1" Type="http://schemas.openxmlformats.org/officeDocument/2006/relationships/image" Target="../media/image178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2" Type="http://schemas.openxmlformats.org/officeDocument/2006/relationships/image" Target="../media/image182.emf"/><Relationship Id="rId1" Type="http://schemas.openxmlformats.org/officeDocument/2006/relationships/image" Target="../media/image18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0.vml.rels><?xml version="1.0" encoding="UTF-8" standalone="yes"?>
<Relationships xmlns="http://schemas.openxmlformats.org/package/2006/relationships"><Relationship Id="rId6" Type="http://schemas.openxmlformats.org/officeDocument/2006/relationships/image" Target="../media/image191.wmf"/><Relationship Id="rId5" Type="http://schemas.openxmlformats.org/officeDocument/2006/relationships/image" Target="../media/image190.wmf"/><Relationship Id="rId4" Type="http://schemas.openxmlformats.org/officeDocument/2006/relationships/image" Target="../media/image189.wmf"/><Relationship Id="rId3" Type="http://schemas.openxmlformats.org/officeDocument/2006/relationships/image" Target="../media/image188.wmf"/><Relationship Id="rId2" Type="http://schemas.openxmlformats.org/officeDocument/2006/relationships/image" Target="../media/image187.wmf"/><Relationship Id="rId1" Type="http://schemas.openxmlformats.org/officeDocument/2006/relationships/image" Target="../media/image186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wmf"/><Relationship Id="rId1" Type="http://schemas.openxmlformats.org/officeDocument/2006/relationships/image" Target="../media/image192.wmf"/></Relationships>
</file>

<file path=ppt/drawings/_rels/vmlDrawing52.vml.rels><?xml version="1.0" encoding="UTF-8" standalone="yes"?>
<Relationships xmlns="http://schemas.openxmlformats.org/package/2006/relationships"><Relationship Id="rId7" Type="http://schemas.openxmlformats.org/officeDocument/2006/relationships/image" Target="../media/image201.emf"/><Relationship Id="rId6" Type="http://schemas.openxmlformats.org/officeDocument/2006/relationships/image" Target="../media/image200.emf"/><Relationship Id="rId5" Type="http://schemas.openxmlformats.org/officeDocument/2006/relationships/image" Target="../media/image199.emf"/><Relationship Id="rId4" Type="http://schemas.openxmlformats.org/officeDocument/2006/relationships/image" Target="../media/image198.emf"/><Relationship Id="rId3" Type="http://schemas.openxmlformats.org/officeDocument/2006/relationships/image" Target="../media/image197.emf"/><Relationship Id="rId2" Type="http://schemas.openxmlformats.org/officeDocument/2006/relationships/image" Target="../media/image196.emf"/><Relationship Id="rId1" Type="http://schemas.openxmlformats.org/officeDocument/2006/relationships/image" Target="../media/image195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2" Type="http://schemas.openxmlformats.org/officeDocument/2006/relationships/image" Target="../media/image203.emf"/><Relationship Id="rId1" Type="http://schemas.openxmlformats.org/officeDocument/2006/relationships/image" Target="../media/image202.e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wmf"/><Relationship Id="rId1" Type="http://schemas.openxmlformats.org/officeDocument/2006/relationships/image" Target="../media/image205.png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wmf"/><Relationship Id="rId2" Type="http://schemas.openxmlformats.org/officeDocument/2006/relationships/image" Target="../media/image208.emf"/><Relationship Id="rId1" Type="http://schemas.openxmlformats.org/officeDocument/2006/relationships/image" Target="../media/image207.e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emf"/><Relationship Id="rId1" Type="http://schemas.openxmlformats.org/officeDocument/2006/relationships/image" Target="../media/image210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emf"/><Relationship Id="rId1" Type="http://schemas.openxmlformats.org/officeDocument/2006/relationships/image" Target="../media/image212.emf"/></Relationships>
</file>

<file path=ppt/drawings/_rels/vmlDrawing58.vml.rels><?xml version="1.0" encoding="UTF-8" standalone="yes"?>
<Relationships xmlns="http://schemas.openxmlformats.org/package/2006/relationships"><Relationship Id="rId6" Type="http://schemas.openxmlformats.org/officeDocument/2006/relationships/image" Target="../media/image219.emf"/><Relationship Id="rId5" Type="http://schemas.openxmlformats.org/officeDocument/2006/relationships/image" Target="../media/image218.emf"/><Relationship Id="rId4" Type="http://schemas.openxmlformats.org/officeDocument/2006/relationships/image" Target="../media/image217.emf"/><Relationship Id="rId3" Type="http://schemas.openxmlformats.org/officeDocument/2006/relationships/image" Target="../media/image216.emf"/><Relationship Id="rId2" Type="http://schemas.openxmlformats.org/officeDocument/2006/relationships/image" Target="../media/image215.emf"/><Relationship Id="rId1" Type="http://schemas.openxmlformats.org/officeDocument/2006/relationships/image" Target="../media/image214.emf"/></Relationships>
</file>

<file path=ppt/drawings/_rels/vmlDrawing59.vml.rels><?xml version="1.0" encoding="UTF-8" standalone="yes"?>
<Relationships xmlns="http://schemas.openxmlformats.org/package/2006/relationships"><Relationship Id="rId4" Type="http://schemas.openxmlformats.org/officeDocument/2006/relationships/image" Target="../media/image224.emf"/><Relationship Id="rId3" Type="http://schemas.openxmlformats.org/officeDocument/2006/relationships/image" Target="../media/image223.emf"/><Relationship Id="rId2" Type="http://schemas.openxmlformats.org/officeDocument/2006/relationships/image" Target="../media/image222.emf"/><Relationship Id="rId1" Type="http://schemas.openxmlformats.org/officeDocument/2006/relationships/image" Target="../media/image22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60.vml.rels><?xml version="1.0" encoding="UTF-8" standalone="yes"?>
<Relationships xmlns="http://schemas.openxmlformats.org/package/2006/relationships"><Relationship Id="rId5" Type="http://schemas.openxmlformats.org/officeDocument/2006/relationships/image" Target="../media/image229.emf"/><Relationship Id="rId4" Type="http://schemas.openxmlformats.org/officeDocument/2006/relationships/image" Target="../media/image228.emf"/><Relationship Id="rId3" Type="http://schemas.openxmlformats.org/officeDocument/2006/relationships/image" Target="../media/image227.emf"/><Relationship Id="rId2" Type="http://schemas.openxmlformats.org/officeDocument/2006/relationships/image" Target="../media/image226.emf"/><Relationship Id="rId1" Type="http://schemas.openxmlformats.org/officeDocument/2006/relationships/image" Target="../media/image225.e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wmf"/><Relationship Id="rId2" Type="http://schemas.openxmlformats.org/officeDocument/2006/relationships/image" Target="../media/image231.wmf"/><Relationship Id="rId1" Type="http://schemas.openxmlformats.org/officeDocument/2006/relationships/image" Target="../media/image230.e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emf"/><Relationship Id="rId2" Type="http://schemas.openxmlformats.org/officeDocument/2006/relationships/image" Target="../media/image234.wmf"/><Relationship Id="rId1" Type="http://schemas.openxmlformats.org/officeDocument/2006/relationships/image" Target="../media/image233.wmf"/></Relationships>
</file>

<file path=ppt/drawings/_rels/vmlDrawing63.vml.rels><?xml version="1.0" encoding="UTF-8" standalone="yes"?>
<Relationships xmlns="http://schemas.openxmlformats.org/package/2006/relationships"><Relationship Id="rId6" Type="http://schemas.openxmlformats.org/officeDocument/2006/relationships/image" Target="../media/image241.emf"/><Relationship Id="rId5" Type="http://schemas.openxmlformats.org/officeDocument/2006/relationships/image" Target="../media/image240.emf"/><Relationship Id="rId4" Type="http://schemas.openxmlformats.org/officeDocument/2006/relationships/image" Target="../media/image239.wmf"/><Relationship Id="rId3" Type="http://schemas.openxmlformats.org/officeDocument/2006/relationships/image" Target="../media/image238.wmf"/><Relationship Id="rId2" Type="http://schemas.openxmlformats.org/officeDocument/2006/relationships/image" Target="../media/image237.wmf"/><Relationship Id="rId1" Type="http://schemas.openxmlformats.org/officeDocument/2006/relationships/image" Target="../media/image236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2.emf"/></Relationships>
</file>

<file path=ppt/drawings/_rels/vmlDrawing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emf"/><Relationship Id="rId1" Type="http://schemas.openxmlformats.org/officeDocument/2006/relationships/image" Target="../media/image243.emf"/></Relationships>
</file>

<file path=ppt/drawings/_rels/vmlDrawing66.vml.rels><?xml version="1.0" encoding="UTF-8" standalone="yes"?>
<Relationships xmlns="http://schemas.openxmlformats.org/package/2006/relationships"><Relationship Id="rId7" Type="http://schemas.openxmlformats.org/officeDocument/2006/relationships/image" Target="../media/image253.emf"/><Relationship Id="rId6" Type="http://schemas.openxmlformats.org/officeDocument/2006/relationships/image" Target="../media/image252.emf"/><Relationship Id="rId5" Type="http://schemas.openxmlformats.org/officeDocument/2006/relationships/image" Target="../media/image251.emf"/><Relationship Id="rId4" Type="http://schemas.openxmlformats.org/officeDocument/2006/relationships/image" Target="../media/image250.emf"/><Relationship Id="rId3" Type="http://schemas.openxmlformats.org/officeDocument/2006/relationships/image" Target="../media/image249.emf"/><Relationship Id="rId2" Type="http://schemas.openxmlformats.org/officeDocument/2006/relationships/image" Target="../media/image248.emf"/><Relationship Id="rId1" Type="http://schemas.openxmlformats.org/officeDocument/2006/relationships/image" Target="../media/image247.e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2" Type="http://schemas.openxmlformats.org/officeDocument/2006/relationships/image" Target="../media/image255.emf"/><Relationship Id="rId1" Type="http://schemas.openxmlformats.org/officeDocument/2006/relationships/image" Target="../media/image254.wmf"/></Relationships>
</file>

<file path=ppt/drawings/_rels/vmlDrawing68.vml.rels><?xml version="1.0" encoding="UTF-8" standalone="yes"?>
<Relationships xmlns="http://schemas.openxmlformats.org/package/2006/relationships"><Relationship Id="rId4" Type="http://schemas.openxmlformats.org/officeDocument/2006/relationships/image" Target="../media/image260.emf"/><Relationship Id="rId3" Type="http://schemas.openxmlformats.org/officeDocument/2006/relationships/image" Target="../media/image259.emf"/><Relationship Id="rId2" Type="http://schemas.openxmlformats.org/officeDocument/2006/relationships/image" Target="../media/image258.emf"/><Relationship Id="rId1" Type="http://schemas.openxmlformats.org/officeDocument/2006/relationships/image" Target="../media/image257.emf"/></Relationships>
</file>

<file path=ppt/drawings/_rels/vmlDrawing69.vml.rels><?xml version="1.0" encoding="UTF-8" standalone="yes"?>
<Relationships xmlns="http://schemas.openxmlformats.org/package/2006/relationships"><Relationship Id="rId4" Type="http://schemas.openxmlformats.org/officeDocument/2006/relationships/image" Target="../media/image265.emf"/><Relationship Id="rId3" Type="http://schemas.openxmlformats.org/officeDocument/2006/relationships/image" Target="../media/image264.emf"/><Relationship Id="rId2" Type="http://schemas.openxmlformats.org/officeDocument/2006/relationships/image" Target="../media/image263.emf"/><Relationship Id="rId1" Type="http://schemas.openxmlformats.org/officeDocument/2006/relationships/image" Target="../media/image262.emf"/></Relationships>
</file>

<file path=ppt/drawings/_rels/vmlDrawing7.vml.rels><?xml version="1.0" encoding="UTF-8" standalone="yes"?>
<Relationships xmlns="http://schemas.openxmlformats.org/package/2006/relationships"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Relationship Id="rId3" Type="http://schemas.openxmlformats.org/officeDocument/2006/relationships/image" Target="../media/image20.w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70.vml.rels><?xml version="1.0" encoding="UTF-8" standalone="yes"?>
<Relationships xmlns="http://schemas.openxmlformats.org/package/2006/relationships"><Relationship Id="rId7" Type="http://schemas.openxmlformats.org/officeDocument/2006/relationships/image" Target="../media/image272.emf"/><Relationship Id="rId6" Type="http://schemas.openxmlformats.org/officeDocument/2006/relationships/image" Target="../media/image271.emf"/><Relationship Id="rId5" Type="http://schemas.openxmlformats.org/officeDocument/2006/relationships/image" Target="../media/image270.emf"/><Relationship Id="rId4" Type="http://schemas.openxmlformats.org/officeDocument/2006/relationships/image" Target="../media/image269.emf"/><Relationship Id="rId3" Type="http://schemas.openxmlformats.org/officeDocument/2006/relationships/image" Target="../media/image268.emf"/><Relationship Id="rId2" Type="http://schemas.openxmlformats.org/officeDocument/2006/relationships/image" Target="../media/image267.emf"/><Relationship Id="rId1" Type="http://schemas.openxmlformats.org/officeDocument/2006/relationships/image" Target="../media/image266.emf"/></Relationships>
</file>

<file path=ppt/drawings/_rels/vmlDrawing71.vml.rels><?xml version="1.0" encoding="UTF-8" standalone="yes"?>
<Relationships xmlns="http://schemas.openxmlformats.org/package/2006/relationships"><Relationship Id="rId5" Type="http://schemas.openxmlformats.org/officeDocument/2006/relationships/image" Target="../media/image277.emf"/><Relationship Id="rId4" Type="http://schemas.openxmlformats.org/officeDocument/2006/relationships/image" Target="../media/image276.emf"/><Relationship Id="rId3" Type="http://schemas.openxmlformats.org/officeDocument/2006/relationships/image" Target="../media/image275.emf"/><Relationship Id="rId2" Type="http://schemas.openxmlformats.org/officeDocument/2006/relationships/image" Target="../media/image274.emf"/><Relationship Id="rId1" Type="http://schemas.openxmlformats.org/officeDocument/2006/relationships/image" Target="../media/image273.emf"/></Relationships>
</file>

<file path=ppt/drawings/_rels/vmlDrawing72.vml.rels><?xml version="1.0" encoding="UTF-8" standalone="yes"?>
<Relationships xmlns="http://schemas.openxmlformats.org/package/2006/relationships"><Relationship Id="rId7" Type="http://schemas.openxmlformats.org/officeDocument/2006/relationships/image" Target="../media/image284.emf"/><Relationship Id="rId6" Type="http://schemas.openxmlformats.org/officeDocument/2006/relationships/image" Target="../media/image283.emf"/><Relationship Id="rId5" Type="http://schemas.openxmlformats.org/officeDocument/2006/relationships/image" Target="../media/image282.emf"/><Relationship Id="rId4" Type="http://schemas.openxmlformats.org/officeDocument/2006/relationships/image" Target="../media/image281.emf"/><Relationship Id="rId3" Type="http://schemas.openxmlformats.org/officeDocument/2006/relationships/image" Target="../media/image280.emf"/><Relationship Id="rId2" Type="http://schemas.openxmlformats.org/officeDocument/2006/relationships/image" Target="../media/image279.emf"/><Relationship Id="rId1" Type="http://schemas.openxmlformats.org/officeDocument/2006/relationships/image" Target="../media/image278.emf"/></Relationships>
</file>

<file path=ppt/drawings/_rels/vmlDrawing73.vml.rels><?xml version="1.0" encoding="UTF-8" standalone="yes"?>
<Relationships xmlns="http://schemas.openxmlformats.org/package/2006/relationships"><Relationship Id="rId5" Type="http://schemas.openxmlformats.org/officeDocument/2006/relationships/image" Target="../media/image289.emf"/><Relationship Id="rId4" Type="http://schemas.openxmlformats.org/officeDocument/2006/relationships/image" Target="../media/image288.emf"/><Relationship Id="rId3" Type="http://schemas.openxmlformats.org/officeDocument/2006/relationships/image" Target="../media/image287.emf"/><Relationship Id="rId2" Type="http://schemas.openxmlformats.org/officeDocument/2006/relationships/image" Target="../media/image286.emf"/><Relationship Id="rId1" Type="http://schemas.openxmlformats.org/officeDocument/2006/relationships/image" Target="../media/image285.emf"/></Relationships>
</file>

<file path=ppt/drawings/_rels/vmlDrawing74.vml.rels><?xml version="1.0" encoding="UTF-8" standalone="yes"?>
<Relationships xmlns="http://schemas.openxmlformats.org/package/2006/relationships"><Relationship Id="rId4" Type="http://schemas.openxmlformats.org/officeDocument/2006/relationships/image" Target="../media/image293.emf"/><Relationship Id="rId3" Type="http://schemas.openxmlformats.org/officeDocument/2006/relationships/image" Target="../media/image292.emf"/><Relationship Id="rId2" Type="http://schemas.openxmlformats.org/officeDocument/2006/relationships/image" Target="../media/image291.emf"/><Relationship Id="rId1" Type="http://schemas.openxmlformats.org/officeDocument/2006/relationships/image" Target="../media/image290.emf"/></Relationships>
</file>

<file path=ppt/drawings/_rels/vmlDrawing75.vml.rels><?xml version="1.0" encoding="UTF-8" standalone="yes"?>
<Relationships xmlns="http://schemas.openxmlformats.org/package/2006/relationships"><Relationship Id="rId4" Type="http://schemas.openxmlformats.org/officeDocument/2006/relationships/image" Target="../media/image297.emf"/><Relationship Id="rId3" Type="http://schemas.openxmlformats.org/officeDocument/2006/relationships/image" Target="../media/image296.emf"/><Relationship Id="rId2" Type="http://schemas.openxmlformats.org/officeDocument/2006/relationships/image" Target="../media/image295.emf"/><Relationship Id="rId1" Type="http://schemas.openxmlformats.org/officeDocument/2006/relationships/image" Target="../media/image294.emf"/></Relationships>
</file>

<file path=ppt/drawings/_rels/vmlDrawing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wmf"/><Relationship Id="rId1" Type="http://schemas.openxmlformats.org/officeDocument/2006/relationships/image" Target="../media/image298.wmf"/></Relationships>
</file>

<file path=ppt/drawings/_rels/vmlDrawing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wmf"/><Relationship Id="rId1" Type="http://schemas.openxmlformats.org/officeDocument/2006/relationships/image" Target="../media/image300.w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2.png"/></Relationships>
</file>

<file path=ppt/drawings/_rels/vmlDrawing7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wmf"/><Relationship Id="rId7" Type="http://schemas.openxmlformats.org/officeDocument/2006/relationships/image" Target="../media/image309.wmf"/><Relationship Id="rId6" Type="http://schemas.openxmlformats.org/officeDocument/2006/relationships/image" Target="../media/image308.wmf"/><Relationship Id="rId5" Type="http://schemas.openxmlformats.org/officeDocument/2006/relationships/image" Target="../media/image307.wmf"/><Relationship Id="rId4" Type="http://schemas.openxmlformats.org/officeDocument/2006/relationships/image" Target="../media/image306.wmf"/><Relationship Id="rId3" Type="http://schemas.openxmlformats.org/officeDocument/2006/relationships/image" Target="../media/image305.wmf"/><Relationship Id="rId2" Type="http://schemas.openxmlformats.org/officeDocument/2006/relationships/image" Target="../media/image304.wmf"/><Relationship Id="rId1" Type="http://schemas.openxmlformats.org/officeDocument/2006/relationships/image" Target="../media/image303.wmf"/></Relationships>
</file>

<file path=ppt/drawings/_rels/vmlDrawing8.vml.rels><?xml version="1.0" encoding="UTF-8" standalone="yes"?>
<Relationships xmlns="http://schemas.openxmlformats.org/package/2006/relationships"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emf"/></Relationships>
</file>

<file path=ppt/drawings/_rels/vmlDrawing8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wmf"/><Relationship Id="rId7" Type="http://schemas.openxmlformats.org/officeDocument/2006/relationships/image" Target="../media/image314.wmf"/><Relationship Id="rId6" Type="http://schemas.openxmlformats.org/officeDocument/2006/relationships/image" Target="../media/image309.wmf"/><Relationship Id="rId5" Type="http://schemas.openxmlformats.org/officeDocument/2006/relationships/image" Target="../media/image313.wmf"/><Relationship Id="rId4" Type="http://schemas.openxmlformats.org/officeDocument/2006/relationships/image" Target="../media/image312.wmf"/><Relationship Id="rId3" Type="http://schemas.openxmlformats.org/officeDocument/2006/relationships/image" Target="../media/image306.wmf"/><Relationship Id="rId2" Type="http://schemas.openxmlformats.org/officeDocument/2006/relationships/image" Target="../media/image305.wmf"/><Relationship Id="rId1" Type="http://schemas.openxmlformats.org/officeDocument/2006/relationships/image" Target="../media/image311.wmf"/></Relationships>
</file>

<file path=ppt/drawings/_rels/vmlDrawing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emf"/><Relationship Id="rId1" Type="http://schemas.openxmlformats.org/officeDocument/2006/relationships/image" Target="../media/image316.emf"/></Relationships>
</file>

<file path=ppt/drawings/_rels/vmlDrawing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emf"/><Relationship Id="rId1" Type="http://schemas.openxmlformats.org/officeDocument/2006/relationships/image" Target="../media/image318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0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2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3.wmf"/></Relationships>
</file>

<file path=ppt/drawings/_rels/vmlDrawing86.vml.rels><?xml version="1.0" encoding="UTF-8" standalone="yes"?>
<Relationships xmlns="http://schemas.openxmlformats.org/package/2006/relationships"><Relationship Id="rId7" Type="http://schemas.openxmlformats.org/officeDocument/2006/relationships/image" Target="../media/image330.wmf"/><Relationship Id="rId6" Type="http://schemas.openxmlformats.org/officeDocument/2006/relationships/image" Target="../media/image329.wmf"/><Relationship Id="rId5" Type="http://schemas.openxmlformats.org/officeDocument/2006/relationships/image" Target="../media/image328.emf"/><Relationship Id="rId4" Type="http://schemas.openxmlformats.org/officeDocument/2006/relationships/image" Target="../media/image327.emf"/><Relationship Id="rId3" Type="http://schemas.openxmlformats.org/officeDocument/2006/relationships/image" Target="../media/image326.emf"/><Relationship Id="rId2" Type="http://schemas.openxmlformats.org/officeDocument/2006/relationships/image" Target="../media/image325.emf"/><Relationship Id="rId1" Type="http://schemas.openxmlformats.org/officeDocument/2006/relationships/image" Target="../media/image324.emf"/></Relationships>
</file>

<file path=ppt/drawings/_rels/vmlDrawing87.vml.rels><?xml version="1.0" encoding="UTF-8" standalone="yes"?>
<Relationships xmlns="http://schemas.openxmlformats.org/package/2006/relationships"><Relationship Id="rId6" Type="http://schemas.openxmlformats.org/officeDocument/2006/relationships/image" Target="../media/image336.emf"/><Relationship Id="rId5" Type="http://schemas.openxmlformats.org/officeDocument/2006/relationships/image" Target="../media/image335.emf"/><Relationship Id="rId4" Type="http://schemas.openxmlformats.org/officeDocument/2006/relationships/image" Target="../media/image334.emf"/><Relationship Id="rId3" Type="http://schemas.openxmlformats.org/officeDocument/2006/relationships/image" Target="../media/image333.emf"/><Relationship Id="rId2" Type="http://schemas.openxmlformats.org/officeDocument/2006/relationships/image" Target="../media/image332.emf"/><Relationship Id="rId1" Type="http://schemas.openxmlformats.org/officeDocument/2006/relationships/image" Target="../media/image331.emf"/></Relationships>
</file>

<file path=ppt/drawings/_rels/vmlDrawing8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emf"/><Relationship Id="rId2" Type="http://schemas.openxmlformats.org/officeDocument/2006/relationships/image" Target="../media/image338.emf"/><Relationship Id="rId1" Type="http://schemas.openxmlformats.org/officeDocument/2006/relationships/image" Target="../media/image337.emf"/></Relationships>
</file>

<file path=ppt/drawings/_rels/vmlDrawing89.vml.rels><?xml version="1.0" encoding="UTF-8" standalone="yes"?>
<Relationships xmlns="http://schemas.openxmlformats.org/package/2006/relationships"><Relationship Id="rId7" Type="http://schemas.openxmlformats.org/officeDocument/2006/relationships/image" Target="../media/image346.emf"/><Relationship Id="rId6" Type="http://schemas.openxmlformats.org/officeDocument/2006/relationships/image" Target="../media/image345.wmf"/><Relationship Id="rId5" Type="http://schemas.openxmlformats.org/officeDocument/2006/relationships/image" Target="../media/image344.wmf"/><Relationship Id="rId4" Type="http://schemas.openxmlformats.org/officeDocument/2006/relationships/image" Target="../media/image343.wmf"/><Relationship Id="rId3" Type="http://schemas.openxmlformats.org/officeDocument/2006/relationships/image" Target="../media/image342.wmf"/><Relationship Id="rId2" Type="http://schemas.openxmlformats.org/officeDocument/2006/relationships/image" Target="../media/image341.wmf"/><Relationship Id="rId1" Type="http://schemas.openxmlformats.org/officeDocument/2006/relationships/image" Target="../media/image34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90.vml.rels><?xml version="1.0" encoding="UTF-8" standalone="yes"?>
<Relationships xmlns="http://schemas.openxmlformats.org/package/2006/relationships"><Relationship Id="rId5" Type="http://schemas.openxmlformats.org/officeDocument/2006/relationships/image" Target="../media/image351.wmf"/><Relationship Id="rId4" Type="http://schemas.openxmlformats.org/officeDocument/2006/relationships/image" Target="../media/image350.emf"/><Relationship Id="rId3" Type="http://schemas.openxmlformats.org/officeDocument/2006/relationships/image" Target="../media/image349.wmf"/><Relationship Id="rId2" Type="http://schemas.openxmlformats.org/officeDocument/2006/relationships/image" Target="../media/image348.wmf"/><Relationship Id="rId1" Type="http://schemas.openxmlformats.org/officeDocument/2006/relationships/image" Target="../media/image347.wmf"/></Relationships>
</file>

<file path=ppt/drawings/_rels/vmlDrawing91.vml.rels><?xml version="1.0" encoding="UTF-8" standalone="yes"?>
<Relationships xmlns="http://schemas.openxmlformats.org/package/2006/relationships"><Relationship Id="rId6" Type="http://schemas.openxmlformats.org/officeDocument/2006/relationships/image" Target="../media/image357.wmf"/><Relationship Id="rId5" Type="http://schemas.openxmlformats.org/officeDocument/2006/relationships/image" Target="../media/image356.emf"/><Relationship Id="rId4" Type="http://schemas.openxmlformats.org/officeDocument/2006/relationships/image" Target="../media/image355.wmf"/><Relationship Id="rId3" Type="http://schemas.openxmlformats.org/officeDocument/2006/relationships/image" Target="../media/image354.wmf"/><Relationship Id="rId2" Type="http://schemas.openxmlformats.org/officeDocument/2006/relationships/image" Target="../media/image353.wmf"/><Relationship Id="rId1" Type="http://schemas.openxmlformats.org/officeDocument/2006/relationships/image" Target="../media/image352.wmf"/></Relationships>
</file>

<file path=ppt/drawings/_rels/vmlDrawing92.vml.rels><?xml version="1.0" encoding="UTF-8" standalone="yes"?>
<Relationships xmlns="http://schemas.openxmlformats.org/package/2006/relationships"><Relationship Id="rId6" Type="http://schemas.openxmlformats.org/officeDocument/2006/relationships/image" Target="../media/image360.wmf"/><Relationship Id="rId5" Type="http://schemas.openxmlformats.org/officeDocument/2006/relationships/image" Target="../media/image359.wmf"/><Relationship Id="rId4" Type="http://schemas.openxmlformats.org/officeDocument/2006/relationships/image" Target="../media/image358.wmf"/><Relationship Id="rId3" Type="http://schemas.openxmlformats.org/officeDocument/2006/relationships/image" Target="../media/image354.wmf"/><Relationship Id="rId2" Type="http://schemas.openxmlformats.org/officeDocument/2006/relationships/image" Target="../media/image353.wmf"/><Relationship Id="rId1" Type="http://schemas.openxmlformats.org/officeDocument/2006/relationships/image" Target="../media/image352.wmf"/></Relationships>
</file>

<file path=ppt/drawings/_rels/vmlDrawing93.vml.rels><?xml version="1.0" encoding="UTF-8" standalone="yes"?>
<Relationships xmlns="http://schemas.openxmlformats.org/package/2006/relationships"><Relationship Id="rId7" Type="http://schemas.openxmlformats.org/officeDocument/2006/relationships/image" Target="../media/image367.emf"/><Relationship Id="rId6" Type="http://schemas.openxmlformats.org/officeDocument/2006/relationships/image" Target="../media/image366.emf"/><Relationship Id="rId5" Type="http://schemas.openxmlformats.org/officeDocument/2006/relationships/image" Target="../media/image365.emf"/><Relationship Id="rId4" Type="http://schemas.openxmlformats.org/officeDocument/2006/relationships/image" Target="../media/image364.emf"/><Relationship Id="rId3" Type="http://schemas.openxmlformats.org/officeDocument/2006/relationships/image" Target="../media/image363.emf"/><Relationship Id="rId2" Type="http://schemas.openxmlformats.org/officeDocument/2006/relationships/image" Target="../media/image362.emf"/><Relationship Id="rId1" Type="http://schemas.openxmlformats.org/officeDocument/2006/relationships/image" Target="../media/image361.wmf"/></Relationships>
</file>

<file path=ppt/drawings/_rels/vmlDrawing94.vml.rels><?xml version="1.0" encoding="UTF-8" standalone="yes"?>
<Relationships xmlns="http://schemas.openxmlformats.org/package/2006/relationships"><Relationship Id="rId5" Type="http://schemas.openxmlformats.org/officeDocument/2006/relationships/image" Target="../media/image372.emf"/><Relationship Id="rId4" Type="http://schemas.openxmlformats.org/officeDocument/2006/relationships/image" Target="../media/image371.emf"/><Relationship Id="rId3" Type="http://schemas.openxmlformats.org/officeDocument/2006/relationships/image" Target="../media/image370.emf"/><Relationship Id="rId2" Type="http://schemas.openxmlformats.org/officeDocument/2006/relationships/image" Target="../media/image369.emf"/><Relationship Id="rId1" Type="http://schemas.openxmlformats.org/officeDocument/2006/relationships/image" Target="../media/image368.emf"/></Relationships>
</file>

<file path=ppt/drawings/_rels/vmlDrawing9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emf"/><Relationship Id="rId7" Type="http://schemas.openxmlformats.org/officeDocument/2006/relationships/image" Target="../media/image379.emf"/><Relationship Id="rId6" Type="http://schemas.openxmlformats.org/officeDocument/2006/relationships/image" Target="../media/image378.emf"/><Relationship Id="rId5" Type="http://schemas.openxmlformats.org/officeDocument/2006/relationships/image" Target="../media/image377.emf"/><Relationship Id="rId4" Type="http://schemas.openxmlformats.org/officeDocument/2006/relationships/image" Target="../media/image376.emf"/><Relationship Id="rId3" Type="http://schemas.openxmlformats.org/officeDocument/2006/relationships/image" Target="../media/image375.emf"/><Relationship Id="rId2" Type="http://schemas.openxmlformats.org/officeDocument/2006/relationships/image" Target="../media/image374.emf"/><Relationship Id="rId1" Type="http://schemas.openxmlformats.org/officeDocument/2006/relationships/image" Target="../media/image373.emf"/></Relationships>
</file>

<file path=ppt/drawings/_rels/vmlDrawing96.vml.rels><?xml version="1.0" encoding="UTF-8" standalone="yes"?>
<Relationships xmlns="http://schemas.openxmlformats.org/package/2006/relationships"><Relationship Id="rId9" Type="http://schemas.openxmlformats.org/officeDocument/2006/relationships/image" Target="../media/image389.emf"/><Relationship Id="rId8" Type="http://schemas.openxmlformats.org/officeDocument/2006/relationships/image" Target="../media/image388.emf"/><Relationship Id="rId7" Type="http://schemas.openxmlformats.org/officeDocument/2006/relationships/image" Target="../media/image387.emf"/><Relationship Id="rId6" Type="http://schemas.openxmlformats.org/officeDocument/2006/relationships/image" Target="../media/image386.emf"/><Relationship Id="rId5" Type="http://schemas.openxmlformats.org/officeDocument/2006/relationships/image" Target="../media/image385.emf"/><Relationship Id="rId4" Type="http://schemas.openxmlformats.org/officeDocument/2006/relationships/image" Target="../media/image384.emf"/><Relationship Id="rId3" Type="http://schemas.openxmlformats.org/officeDocument/2006/relationships/image" Target="../media/image383.emf"/><Relationship Id="rId2" Type="http://schemas.openxmlformats.org/officeDocument/2006/relationships/image" Target="../media/image382.emf"/><Relationship Id="rId10" Type="http://schemas.openxmlformats.org/officeDocument/2006/relationships/image" Target="../media/image390.emf"/><Relationship Id="rId1" Type="http://schemas.openxmlformats.org/officeDocument/2006/relationships/image" Target="../media/image381.emf"/></Relationships>
</file>

<file path=ppt/drawings/_rels/vmlDrawing97.vml.rels><?xml version="1.0" encoding="UTF-8" standalone="yes"?>
<Relationships xmlns="http://schemas.openxmlformats.org/package/2006/relationships"><Relationship Id="rId6" Type="http://schemas.openxmlformats.org/officeDocument/2006/relationships/image" Target="../media/image396.emf"/><Relationship Id="rId5" Type="http://schemas.openxmlformats.org/officeDocument/2006/relationships/image" Target="../media/image395.emf"/><Relationship Id="rId4" Type="http://schemas.openxmlformats.org/officeDocument/2006/relationships/image" Target="../media/image394.emf"/><Relationship Id="rId3" Type="http://schemas.openxmlformats.org/officeDocument/2006/relationships/image" Target="../media/image393.emf"/><Relationship Id="rId2" Type="http://schemas.openxmlformats.org/officeDocument/2006/relationships/image" Target="../media/image392.emf"/><Relationship Id="rId1" Type="http://schemas.openxmlformats.org/officeDocument/2006/relationships/image" Target="../media/image391.emf"/></Relationships>
</file>

<file path=ppt/drawings/_rels/vmlDrawing98.vml.rels><?xml version="1.0" encoding="UTF-8" standalone="yes"?>
<Relationships xmlns="http://schemas.openxmlformats.org/package/2006/relationships"><Relationship Id="rId9" Type="http://schemas.openxmlformats.org/officeDocument/2006/relationships/image" Target="../media/image405.emf"/><Relationship Id="rId8" Type="http://schemas.openxmlformats.org/officeDocument/2006/relationships/image" Target="../media/image404.emf"/><Relationship Id="rId7" Type="http://schemas.openxmlformats.org/officeDocument/2006/relationships/image" Target="../media/image403.emf"/><Relationship Id="rId6" Type="http://schemas.openxmlformats.org/officeDocument/2006/relationships/image" Target="../media/image402.emf"/><Relationship Id="rId5" Type="http://schemas.openxmlformats.org/officeDocument/2006/relationships/image" Target="../media/image401.emf"/><Relationship Id="rId4" Type="http://schemas.openxmlformats.org/officeDocument/2006/relationships/image" Target="../media/image400.emf"/><Relationship Id="rId3" Type="http://schemas.openxmlformats.org/officeDocument/2006/relationships/image" Target="../media/image399.emf"/><Relationship Id="rId2" Type="http://schemas.openxmlformats.org/officeDocument/2006/relationships/image" Target="../media/image398.emf"/><Relationship Id="rId1" Type="http://schemas.openxmlformats.org/officeDocument/2006/relationships/image" Target="../media/image397.emf"/></Relationships>
</file>

<file path=ppt/drawings/_rels/vmlDrawing99.vml.rels><?xml version="1.0" encoding="UTF-8" standalone="yes"?>
<Relationships xmlns="http://schemas.openxmlformats.org/package/2006/relationships"><Relationship Id="rId5" Type="http://schemas.openxmlformats.org/officeDocument/2006/relationships/image" Target="../media/image410.emf"/><Relationship Id="rId4" Type="http://schemas.openxmlformats.org/officeDocument/2006/relationships/image" Target="../media/image409.emf"/><Relationship Id="rId3" Type="http://schemas.openxmlformats.org/officeDocument/2006/relationships/image" Target="../media/image408.emf"/><Relationship Id="rId2" Type="http://schemas.openxmlformats.org/officeDocument/2006/relationships/image" Target="../media/image407.emf"/><Relationship Id="rId1" Type="http://schemas.openxmlformats.org/officeDocument/2006/relationships/image" Target="../media/image40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Rectangle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7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123016-8A5F-4B99-B63A-151741210C8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1"/>
            <a:ext cx="10261600" cy="563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84800" cy="48006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447800"/>
            <a:ext cx="5384800" cy="23241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24300"/>
            <a:ext cx="5384800" cy="23241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通信工程系</a:t>
            </a: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FA6889-DA73-4EEF-A302-6CFE8B5ED59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533400"/>
            <a:ext cx="10972800" cy="5715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通信工程系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AA04C-93FF-49E2-83E8-1A2A50E651B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90552" y="103188"/>
            <a:ext cx="10991849" cy="131445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1"/>
            <a:ext cx="5384800" cy="21510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510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03663"/>
            <a:ext cx="5384800" cy="215265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03663"/>
            <a:ext cx="5384800" cy="215265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AF9C1C94-63E0-4621-8484-C4CA0060BB8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2" y="103188"/>
            <a:ext cx="10991849" cy="131445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45611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510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03663"/>
            <a:ext cx="5384800" cy="215265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C1F2E7B4-227E-4DE3-9325-1F2D6AD7524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5611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611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03D80D-0B18-450A-B3E7-A72A31C2C43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2" y="103188"/>
            <a:ext cx="10991849" cy="131445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45611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611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FCCE9C75-4075-4617-A4F7-1B02E762746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78551" y="6248400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5.png"/><Relationship Id="rId28" Type="http://schemas.openxmlformats.org/officeDocument/2006/relationships/tags" Target="../tags/tag2.xml"/><Relationship Id="rId27" Type="http://schemas.openxmlformats.org/officeDocument/2006/relationships/image" Target="../media/image4.png"/><Relationship Id="rId26" Type="http://schemas.openxmlformats.org/officeDocument/2006/relationships/tags" Target="../tags/tag1.xml"/><Relationship Id="rId25" Type="http://schemas.openxmlformats.org/officeDocument/2006/relationships/image" Target="../media/image3.png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534150" y="0"/>
            <a:ext cx="5657850" cy="7296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0" y="0"/>
            <a:ext cx="2558415" cy="7232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9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.bin"/><Relationship Id="rId8" Type="http://schemas.openxmlformats.org/officeDocument/2006/relationships/image" Target="../media/image27.wmf"/><Relationship Id="rId7" Type="http://schemas.openxmlformats.org/officeDocument/2006/relationships/oleObject" Target="../embeddings/oleObject22.bin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5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24.emf"/><Relationship Id="rId14" Type="http://schemas.openxmlformats.org/officeDocument/2006/relationships/vmlDrawing" Target="../drawings/vmlDrawing8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9.wmf"/><Relationship Id="rId11" Type="http://schemas.openxmlformats.org/officeDocument/2006/relationships/oleObject" Target="../embeddings/oleObject24.bin"/><Relationship Id="rId10" Type="http://schemas.openxmlformats.org/officeDocument/2006/relationships/image" Target="../media/image28.wmf"/><Relationship Id="rId1" Type="http://schemas.openxmlformats.org/officeDocument/2006/relationships/oleObject" Target="../embeddings/oleObject19.bin"/></Relationships>
</file>

<file path=ppt/slides/_rels/slide10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9.xml"/><Relationship Id="rId6" Type="http://schemas.openxmlformats.org/officeDocument/2006/relationships/vmlDrawing" Target="../drawings/vmlDrawing82.vml"/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319.emf"/><Relationship Id="rId3" Type="http://schemas.openxmlformats.org/officeDocument/2006/relationships/oleObject" Target="../embeddings/oleObject302.bin"/><Relationship Id="rId2" Type="http://schemas.openxmlformats.org/officeDocument/2006/relationships/image" Target="../media/image318.emf"/><Relationship Id="rId1" Type="http://schemas.openxmlformats.org/officeDocument/2006/relationships/oleObject" Target="../embeddings/oleObject301.bin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0.xml"/><Relationship Id="rId7" Type="http://schemas.openxmlformats.org/officeDocument/2006/relationships/vmlDrawing" Target="../drawings/vmlDrawing83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3.jpeg"/><Relationship Id="rId4" Type="http://schemas.openxmlformats.org/officeDocument/2006/relationships/image" Target="../media/image321.jpeg"/><Relationship Id="rId3" Type="http://schemas.openxmlformats.org/officeDocument/2006/relationships/image" Target="../media/image10.jpeg"/><Relationship Id="rId2" Type="http://schemas.openxmlformats.org/officeDocument/2006/relationships/image" Target="../media/image320.emf"/><Relationship Id="rId1" Type="http://schemas.openxmlformats.org/officeDocument/2006/relationships/oleObject" Target="../embeddings/oleObject303.bin"/></Relationships>
</file>

<file path=ppt/slides/_rels/slide10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1.xml"/><Relationship Id="rId6" Type="http://schemas.openxmlformats.org/officeDocument/2006/relationships/vmlDrawing" Target="../drawings/vmlDrawing8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2.emf"/><Relationship Id="rId3" Type="http://schemas.openxmlformats.org/officeDocument/2006/relationships/oleObject" Target="../embeddings/oleObject304.bin"/><Relationship Id="rId2" Type="http://schemas.openxmlformats.org/officeDocument/2006/relationships/image" Target="../media/image123.jpeg"/><Relationship Id="rId1" Type="http://schemas.openxmlformats.org/officeDocument/2006/relationships/image" Target="../media/image10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vmlDrawing" Target="../drawings/vmlDrawing85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jpeg"/><Relationship Id="rId2" Type="http://schemas.openxmlformats.org/officeDocument/2006/relationships/image" Target="../media/image323.wmf"/><Relationship Id="rId1" Type="http://schemas.openxmlformats.org/officeDocument/2006/relationships/oleObject" Target="../embeddings/oleObject305.bin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0.bin"/><Relationship Id="rId8" Type="http://schemas.openxmlformats.org/officeDocument/2006/relationships/image" Target="../media/image327.emf"/><Relationship Id="rId7" Type="http://schemas.openxmlformats.org/officeDocument/2006/relationships/oleObject" Target="../embeddings/oleObject309.bin"/><Relationship Id="rId6" Type="http://schemas.openxmlformats.org/officeDocument/2006/relationships/image" Target="../media/image326.emf"/><Relationship Id="rId5" Type="http://schemas.openxmlformats.org/officeDocument/2006/relationships/oleObject" Target="../embeddings/oleObject308.bin"/><Relationship Id="rId4" Type="http://schemas.openxmlformats.org/officeDocument/2006/relationships/image" Target="../media/image325.emf"/><Relationship Id="rId3" Type="http://schemas.openxmlformats.org/officeDocument/2006/relationships/oleObject" Target="../embeddings/oleObject307.bin"/><Relationship Id="rId2" Type="http://schemas.openxmlformats.org/officeDocument/2006/relationships/image" Target="../media/image324.emf"/><Relationship Id="rId17" Type="http://schemas.openxmlformats.org/officeDocument/2006/relationships/notesSlide" Target="../notesSlides/notesSlide65.xml"/><Relationship Id="rId16" Type="http://schemas.openxmlformats.org/officeDocument/2006/relationships/vmlDrawing" Target="../drawings/vmlDrawing86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330.wmf"/><Relationship Id="rId13" Type="http://schemas.openxmlformats.org/officeDocument/2006/relationships/oleObject" Target="../embeddings/oleObject312.bin"/><Relationship Id="rId12" Type="http://schemas.openxmlformats.org/officeDocument/2006/relationships/image" Target="../media/image329.wmf"/><Relationship Id="rId11" Type="http://schemas.openxmlformats.org/officeDocument/2006/relationships/oleObject" Target="../embeddings/oleObject311.bin"/><Relationship Id="rId10" Type="http://schemas.openxmlformats.org/officeDocument/2006/relationships/image" Target="../media/image328.emf"/><Relationship Id="rId1" Type="http://schemas.openxmlformats.org/officeDocument/2006/relationships/oleObject" Target="../embeddings/oleObject306.bin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7.bin"/><Relationship Id="rId8" Type="http://schemas.openxmlformats.org/officeDocument/2006/relationships/image" Target="../media/image334.emf"/><Relationship Id="rId7" Type="http://schemas.openxmlformats.org/officeDocument/2006/relationships/oleObject" Target="../embeddings/oleObject316.bin"/><Relationship Id="rId6" Type="http://schemas.openxmlformats.org/officeDocument/2006/relationships/image" Target="../media/image333.emf"/><Relationship Id="rId5" Type="http://schemas.openxmlformats.org/officeDocument/2006/relationships/oleObject" Target="../embeddings/oleObject315.bin"/><Relationship Id="rId4" Type="http://schemas.openxmlformats.org/officeDocument/2006/relationships/image" Target="../media/image332.emf"/><Relationship Id="rId3" Type="http://schemas.openxmlformats.org/officeDocument/2006/relationships/oleObject" Target="../embeddings/oleObject314.bin"/><Relationship Id="rId2" Type="http://schemas.openxmlformats.org/officeDocument/2006/relationships/image" Target="../media/image331.emf"/><Relationship Id="rId15" Type="http://schemas.openxmlformats.org/officeDocument/2006/relationships/notesSlide" Target="../notesSlides/notesSlide66.xml"/><Relationship Id="rId14" Type="http://schemas.openxmlformats.org/officeDocument/2006/relationships/vmlDrawing" Target="../drawings/vmlDrawing87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36.emf"/><Relationship Id="rId11" Type="http://schemas.openxmlformats.org/officeDocument/2006/relationships/oleObject" Target="../embeddings/oleObject318.bin"/><Relationship Id="rId10" Type="http://schemas.openxmlformats.org/officeDocument/2006/relationships/image" Target="../media/image335.emf"/><Relationship Id="rId1" Type="http://schemas.openxmlformats.org/officeDocument/2006/relationships/oleObject" Target="../embeddings/oleObject313.bin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7.xml"/><Relationship Id="rId8" Type="http://schemas.openxmlformats.org/officeDocument/2006/relationships/vmlDrawing" Target="../drawings/vmlDrawing88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39.emf"/><Relationship Id="rId5" Type="http://schemas.openxmlformats.org/officeDocument/2006/relationships/oleObject" Target="../embeddings/oleObject321.bin"/><Relationship Id="rId4" Type="http://schemas.openxmlformats.org/officeDocument/2006/relationships/image" Target="../media/image338.emf"/><Relationship Id="rId3" Type="http://schemas.openxmlformats.org/officeDocument/2006/relationships/oleObject" Target="../embeddings/oleObject320.bin"/><Relationship Id="rId2" Type="http://schemas.openxmlformats.org/officeDocument/2006/relationships/image" Target="../media/image337.emf"/><Relationship Id="rId1" Type="http://schemas.openxmlformats.org/officeDocument/2006/relationships/oleObject" Target="../embeddings/oleObject319.bin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6.bin"/><Relationship Id="rId8" Type="http://schemas.openxmlformats.org/officeDocument/2006/relationships/image" Target="../media/image343.wmf"/><Relationship Id="rId7" Type="http://schemas.openxmlformats.org/officeDocument/2006/relationships/oleObject" Target="../embeddings/oleObject325.bin"/><Relationship Id="rId6" Type="http://schemas.openxmlformats.org/officeDocument/2006/relationships/image" Target="../media/image342.wmf"/><Relationship Id="rId5" Type="http://schemas.openxmlformats.org/officeDocument/2006/relationships/oleObject" Target="../embeddings/oleObject324.bin"/><Relationship Id="rId4" Type="http://schemas.openxmlformats.org/officeDocument/2006/relationships/image" Target="../media/image341.wmf"/><Relationship Id="rId3" Type="http://schemas.openxmlformats.org/officeDocument/2006/relationships/oleObject" Target="../embeddings/oleObject323.bin"/><Relationship Id="rId2" Type="http://schemas.openxmlformats.org/officeDocument/2006/relationships/image" Target="../media/image340.wmf"/><Relationship Id="rId17" Type="http://schemas.openxmlformats.org/officeDocument/2006/relationships/notesSlide" Target="../notesSlides/notesSlide68.xml"/><Relationship Id="rId16" Type="http://schemas.openxmlformats.org/officeDocument/2006/relationships/vmlDrawing" Target="../drawings/vmlDrawing89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346.emf"/><Relationship Id="rId13" Type="http://schemas.openxmlformats.org/officeDocument/2006/relationships/oleObject" Target="../embeddings/oleObject328.bin"/><Relationship Id="rId12" Type="http://schemas.openxmlformats.org/officeDocument/2006/relationships/image" Target="../media/image345.wmf"/><Relationship Id="rId11" Type="http://schemas.openxmlformats.org/officeDocument/2006/relationships/oleObject" Target="../embeddings/oleObject327.bin"/><Relationship Id="rId10" Type="http://schemas.openxmlformats.org/officeDocument/2006/relationships/image" Target="../media/image344.wmf"/><Relationship Id="rId1" Type="http://schemas.openxmlformats.org/officeDocument/2006/relationships/oleObject" Target="../embeddings/oleObject322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1.e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30.emf"/><Relationship Id="rId1" Type="http://schemas.openxmlformats.org/officeDocument/2006/relationships/oleObject" Target="../embeddings/oleObject25.bin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3.bin"/><Relationship Id="rId8" Type="http://schemas.openxmlformats.org/officeDocument/2006/relationships/image" Target="../media/image350.emf"/><Relationship Id="rId7" Type="http://schemas.openxmlformats.org/officeDocument/2006/relationships/oleObject" Target="../embeddings/oleObject332.bin"/><Relationship Id="rId6" Type="http://schemas.openxmlformats.org/officeDocument/2006/relationships/image" Target="../media/image349.wmf"/><Relationship Id="rId5" Type="http://schemas.openxmlformats.org/officeDocument/2006/relationships/oleObject" Target="../embeddings/oleObject331.bin"/><Relationship Id="rId4" Type="http://schemas.openxmlformats.org/officeDocument/2006/relationships/image" Target="../media/image348.wmf"/><Relationship Id="rId3" Type="http://schemas.openxmlformats.org/officeDocument/2006/relationships/oleObject" Target="../embeddings/oleObject330.bin"/><Relationship Id="rId2" Type="http://schemas.openxmlformats.org/officeDocument/2006/relationships/image" Target="../media/image347.wmf"/><Relationship Id="rId13" Type="http://schemas.openxmlformats.org/officeDocument/2006/relationships/notesSlide" Target="../notesSlides/notesSlide69.xml"/><Relationship Id="rId12" Type="http://schemas.openxmlformats.org/officeDocument/2006/relationships/vmlDrawing" Target="../drawings/vmlDrawing90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51.wmf"/><Relationship Id="rId1" Type="http://schemas.openxmlformats.org/officeDocument/2006/relationships/oleObject" Target="../embeddings/oleObject329.bin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8.bin"/><Relationship Id="rId8" Type="http://schemas.openxmlformats.org/officeDocument/2006/relationships/image" Target="../media/image355.wmf"/><Relationship Id="rId7" Type="http://schemas.openxmlformats.org/officeDocument/2006/relationships/oleObject" Target="../embeddings/oleObject337.bin"/><Relationship Id="rId6" Type="http://schemas.openxmlformats.org/officeDocument/2006/relationships/image" Target="../media/image354.wmf"/><Relationship Id="rId5" Type="http://schemas.openxmlformats.org/officeDocument/2006/relationships/oleObject" Target="../embeddings/oleObject336.bin"/><Relationship Id="rId4" Type="http://schemas.openxmlformats.org/officeDocument/2006/relationships/image" Target="../media/image353.wmf"/><Relationship Id="rId3" Type="http://schemas.openxmlformats.org/officeDocument/2006/relationships/oleObject" Target="../embeddings/oleObject335.bin"/><Relationship Id="rId2" Type="http://schemas.openxmlformats.org/officeDocument/2006/relationships/image" Target="../media/image352.wmf"/><Relationship Id="rId14" Type="http://schemas.openxmlformats.org/officeDocument/2006/relationships/vmlDrawing" Target="../drawings/vmlDrawing91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57.wmf"/><Relationship Id="rId11" Type="http://schemas.openxmlformats.org/officeDocument/2006/relationships/oleObject" Target="../embeddings/oleObject339.bin"/><Relationship Id="rId10" Type="http://schemas.openxmlformats.org/officeDocument/2006/relationships/image" Target="../media/image356.emf"/><Relationship Id="rId1" Type="http://schemas.openxmlformats.org/officeDocument/2006/relationships/oleObject" Target="../embeddings/oleObject334.bin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4.bin"/><Relationship Id="rId8" Type="http://schemas.openxmlformats.org/officeDocument/2006/relationships/image" Target="../media/image358.wmf"/><Relationship Id="rId7" Type="http://schemas.openxmlformats.org/officeDocument/2006/relationships/oleObject" Target="../embeddings/oleObject343.bin"/><Relationship Id="rId6" Type="http://schemas.openxmlformats.org/officeDocument/2006/relationships/image" Target="../media/image354.wmf"/><Relationship Id="rId5" Type="http://schemas.openxmlformats.org/officeDocument/2006/relationships/oleObject" Target="../embeddings/oleObject342.bin"/><Relationship Id="rId4" Type="http://schemas.openxmlformats.org/officeDocument/2006/relationships/image" Target="../media/image353.wmf"/><Relationship Id="rId3" Type="http://schemas.openxmlformats.org/officeDocument/2006/relationships/oleObject" Target="../embeddings/oleObject341.bin"/><Relationship Id="rId2" Type="http://schemas.openxmlformats.org/officeDocument/2006/relationships/image" Target="../media/image352.wmf"/><Relationship Id="rId15" Type="http://schemas.openxmlformats.org/officeDocument/2006/relationships/notesSlide" Target="../notesSlides/notesSlide70.xml"/><Relationship Id="rId14" Type="http://schemas.openxmlformats.org/officeDocument/2006/relationships/vmlDrawing" Target="../drawings/vmlDrawing92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60.wmf"/><Relationship Id="rId11" Type="http://schemas.openxmlformats.org/officeDocument/2006/relationships/oleObject" Target="../embeddings/oleObject345.bin"/><Relationship Id="rId10" Type="http://schemas.openxmlformats.org/officeDocument/2006/relationships/image" Target="../media/image359.wmf"/><Relationship Id="rId1" Type="http://schemas.openxmlformats.org/officeDocument/2006/relationships/oleObject" Target="../embeddings/oleObject340.bin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0.bin"/><Relationship Id="rId8" Type="http://schemas.openxmlformats.org/officeDocument/2006/relationships/image" Target="../media/image364.emf"/><Relationship Id="rId7" Type="http://schemas.openxmlformats.org/officeDocument/2006/relationships/oleObject" Target="../embeddings/oleObject349.bin"/><Relationship Id="rId6" Type="http://schemas.openxmlformats.org/officeDocument/2006/relationships/image" Target="../media/image363.emf"/><Relationship Id="rId5" Type="http://schemas.openxmlformats.org/officeDocument/2006/relationships/oleObject" Target="../embeddings/oleObject348.bin"/><Relationship Id="rId4" Type="http://schemas.openxmlformats.org/officeDocument/2006/relationships/image" Target="../media/image362.emf"/><Relationship Id="rId3" Type="http://schemas.openxmlformats.org/officeDocument/2006/relationships/oleObject" Target="../embeddings/oleObject347.bin"/><Relationship Id="rId2" Type="http://schemas.openxmlformats.org/officeDocument/2006/relationships/image" Target="../media/image361.wmf"/><Relationship Id="rId18" Type="http://schemas.openxmlformats.org/officeDocument/2006/relationships/notesSlide" Target="../notesSlides/notesSlide71.xml"/><Relationship Id="rId17" Type="http://schemas.openxmlformats.org/officeDocument/2006/relationships/vmlDrawing" Target="../drawings/vmlDrawing93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67.emf"/><Relationship Id="rId14" Type="http://schemas.openxmlformats.org/officeDocument/2006/relationships/oleObject" Target="../embeddings/oleObject352.bin"/><Relationship Id="rId13" Type="http://schemas.openxmlformats.org/officeDocument/2006/relationships/image" Target="../media/image321.jpeg"/><Relationship Id="rId12" Type="http://schemas.openxmlformats.org/officeDocument/2006/relationships/image" Target="../media/image366.emf"/><Relationship Id="rId11" Type="http://schemas.openxmlformats.org/officeDocument/2006/relationships/oleObject" Target="../embeddings/oleObject351.bin"/><Relationship Id="rId10" Type="http://schemas.openxmlformats.org/officeDocument/2006/relationships/image" Target="../media/image365.emf"/><Relationship Id="rId1" Type="http://schemas.openxmlformats.org/officeDocument/2006/relationships/oleObject" Target="../embeddings/oleObject346.bin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7.bin"/><Relationship Id="rId8" Type="http://schemas.openxmlformats.org/officeDocument/2006/relationships/image" Target="../media/image371.emf"/><Relationship Id="rId7" Type="http://schemas.openxmlformats.org/officeDocument/2006/relationships/oleObject" Target="../embeddings/oleObject356.bin"/><Relationship Id="rId6" Type="http://schemas.openxmlformats.org/officeDocument/2006/relationships/image" Target="../media/image370.emf"/><Relationship Id="rId5" Type="http://schemas.openxmlformats.org/officeDocument/2006/relationships/oleObject" Target="../embeddings/oleObject355.bin"/><Relationship Id="rId4" Type="http://schemas.openxmlformats.org/officeDocument/2006/relationships/image" Target="../media/image369.emf"/><Relationship Id="rId3" Type="http://schemas.openxmlformats.org/officeDocument/2006/relationships/oleObject" Target="../embeddings/oleObject354.bin"/><Relationship Id="rId2" Type="http://schemas.openxmlformats.org/officeDocument/2006/relationships/image" Target="../media/image368.emf"/><Relationship Id="rId13" Type="http://schemas.openxmlformats.org/officeDocument/2006/relationships/notesSlide" Target="../notesSlides/notesSlide72.xml"/><Relationship Id="rId12" Type="http://schemas.openxmlformats.org/officeDocument/2006/relationships/vmlDrawing" Target="../drawings/vmlDrawing94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72.emf"/><Relationship Id="rId1" Type="http://schemas.openxmlformats.org/officeDocument/2006/relationships/oleObject" Target="../embeddings/oleObject353.bin"/></Relationships>
</file>

<file path=ppt/slides/_rels/slide1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2.bin"/><Relationship Id="rId8" Type="http://schemas.openxmlformats.org/officeDocument/2006/relationships/image" Target="../media/image376.emf"/><Relationship Id="rId7" Type="http://schemas.openxmlformats.org/officeDocument/2006/relationships/oleObject" Target="../embeddings/oleObject361.bin"/><Relationship Id="rId6" Type="http://schemas.openxmlformats.org/officeDocument/2006/relationships/image" Target="../media/image375.emf"/><Relationship Id="rId5" Type="http://schemas.openxmlformats.org/officeDocument/2006/relationships/oleObject" Target="../embeddings/oleObject360.bin"/><Relationship Id="rId4" Type="http://schemas.openxmlformats.org/officeDocument/2006/relationships/image" Target="../media/image374.emf"/><Relationship Id="rId3" Type="http://schemas.openxmlformats.org/officeDocument/2006/relationships/oleObject" Target="../embeddings/oleObject359.bin"/><Relationship Id="rId2" Type="http://schemas.openxmlformats.org/officeDocument/2006/relationships/image" Target="../media/image373.emf"/><Relationship Id="rId19" Type="http://schemas.openxmlformats.org/officeDocument/2006/relationships/notesSlide" Target="../notesSlides/notesSlide73.xml"/><Relationship Id="rId18" Type="http://schemas.openxmlformats.org/officeDocument/2006/relationships/vmlDrawing" Target="../drawings/vmlDrawing95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380.emf"/><Relationship Id="rId15" Type="http://schemas.openxmlformats.org/officeDocument/2006/relationships/oleObject" Target="../embeddings/oleObject365.bin"/><Relationship Id="rId14" Type="http://schemas.openxmlformats.org/officeDocument/2006/relationships/image" Target="../media/image379.emf"/><Relationship Id="rId13" Type="http://schemas.openxmlformats.org/officeDocument/2006/relationships/oleObject" Target="../embeddings/oleObject364.bin"/><Relationship Id="rId12" Type="http://schemas.openxmlformats.org/officeDocument/2006/relationships/image" Target="../media/image378.emf"/><Relationship Id="rId11" Type="http://schemas.openxmlformats.org/officeDocument/2006/relationships/oleObject" Target="../embeddings/oleObject363.bin"/><Relationship Id="rId10" Type="http://schemas.openxmlformats.org/officeDocument/2006/relationships/image" Target="../media/image377.emf"/><Relationship Id="rId1" Type="http://schemas.openxmlformats.org/officeDocument/2006/relationships/oleObject" Target="../embeddings/oleObject358.bin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70.bin"/><Relationship Id="rId8" Type="http://schemas.openxmlformats.org/officeDocument/2006/relationships/image" Target="../media/image384.emf"/><Relationship Id="rId7" Type="http://schemas.openxmlformats.org/officeDocument/2006/relationships/oleObject" Target="../embeddings/oleObject369.bin"/><Relationship Id="rId6" Type="http://schemas.openxmlformats.org/officeDocument/2006/relationships/image" Target="../media/image383.emf"/><Relationship Id="rId5" Type="http://schemas.openxmlformats.org/officeDocument/2006/relationships/oleObject" Target="../embeddings/oleObject368.bin"/><Relationship Id="rId4" Type="http://schemas.openxmlformats.org/officeDocument/2006/relationships/image" Target="../media/image382.emf"/><Relationship Id="rId3" Type="http://schemas.openxmlformats.org/officeDocument/2006/relationships/oleObject" Target="../embeddings/oleObject367.bin"/><Relationship Id="rId23" Type="http://schemas.openxmlformats.org/officeDocument/2006/relationships/notesSlide" Target="../notesSlides/notesSlide74.xml"/><Relationship Id="rId22" Type="http://schemas.openxmlformats.org/officeDocument/2006/relationships/vmlDrawing" Target="../drawings/vmlDrawing96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390.emf"/><Relationship Id="rId2" Type="http://schemas.openxmlformats.org/officeDocument/2006/relationships/image" Target="../media/image381.emf"/><Relationship Id="rId19" Type="http://schemas.openxmlformats.org/officeDocument/2006/relationships/oleObject" Target="../embeddings/oleObject375.bin"/><Relationship Id="rId18" Type="http://schemas.openxmlformats.org/officeDocument/2006/relationships/image" Target="../media/image389.emf"/><Relationship Id="rId17" Type="http://schemas.openxmlformats.org/officeDocument/2006/relationships/oleObject" Target="../embeddings/oleObject374.bin"/><Relationship Id="rId16" Type="http://schemas.openxmlformats.org/officeDocument/2006/relationships/image" Target="../media/image388.emf"/><Relationship Id="rId15" Type="http://schemas.openxmlformats.org/officeDocument/2006/relationships/oleObject" Target="../embeddings/oleObject373.bin"/><Relationship Id="rId14" Type="http://schemas.openxmlformats.org/officeDocument/2006/relationships/image" Target="../media/image387.emf"/><Relationship Id="rId13" Type="http://schemas.openxmlformats.org/officeDocument/2006/relationships/oleObject" Target="../embeddings/oleObject372.bin"/><Relationship Id="rId12" Type="http://schemas.openxmlformats.org/officeDocument/2006/relationships/image" Target="../media/image386.emf"/><Relationship Id="rId11" Type="http://schemas.openxmlformats.org/officeDocument/2006/relationships/oleObject" Target="../embeddings/oleObject371.bin"/><Relationship Id="rId10" Type="http://schemas.openxmlformats.org/officeDocument/2006/relationships/image" Target="../media/image385.emf"/><Relationship Id="rId1" Type="http://schemas.openxmlformats.org/officeDocument/2006/relationships/oleObject" Target="../embeddings/oleObject366.bin"/></Relationships>
</file>

<file path=ppt/slides/_rels/slide1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0.bin"/><Relationship Id="rId8" Type="http://schemas.openxmlformats.org/officeDocument/2006/relationships/image" Target="../media/image394.emf"/><Relationship Id="rId7" Type="http://schemas.openxmlformats.org/officeDocument/2006/relationships/oleObject" Target="../embeddings/oleObject379.bin"/><Relationship Id="rId6" Type="http://schemas.openxmlformats.org/officeDocument/2006/relationships/image" Target="../media/image393.emf"/><Relationship Id="rId5" Type="http://schemas.openxmlformats.org/officeDocument/2006/relationships/oleObject" Target="../embeddings/oleObject378.bin"/><Relationship Id="rId4" Type="http://schemas.openxmlformats.org/officeDocument/2006/relationships/image" Target="../media/image392.emf"/><Relationship Id="rId3" Type="http://schemas.openxmlformats.org/officeDocument/2006/relationships/oleObject" Target="../embeddings/oleObject377.bin"/><Relationship Id="rId2" Type="http://schemas.openxmlformats.org/officeDocument/2006/relationships/image" Target="../media/image391.emf"/><Relationship Id="rId15" Type="http://schemas.openxmlformats.org/officeDocument/2006/relationships/notesSlide" Target="../notesSlides/notesSlide75.xml"/><Relationship Id="rId14" Type="http://schemas.openxmlformats.org/officeDocument/2006/relationships/vmlDrawing" Target="../drawings/vmlDrawing97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96.emf"/><Relationship Id="rId11" Type="http://schemas.openxmlformats.org/officeDocument/2006/relationships/oleObject" Target="../embeddings/oleObject381.bin"/><Relationship Id="rId10" Type="http://schemas.openxmlformats.org/officeDocument/2006/relationships/image" Target="../media/image395.emf"/><Relationship Id="rId1" Type="http://schemas.openxmlformats.org/officeDocument/2006/relationships/oleObject" Target="../embeddings/oleObject376.bin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6.bin"/><Relationship Id="rId8" Type="http://schemas.openxmlformats.org/officeDocument/2006/relationships/image" Target="../media/image400.emf"/><Relationship Id="rId7" Type="http://schemas.openxmlformats.org/officeDocument/2006/relationships/oleObject" Target="../embeddings/oleObject385.bin"/><Relationship Id="rId6" Type="http://schemas.openxmlformats.org/officeDocument/2006/relationships/image" Target="../media/image399.emf"/><Relationship Id="rId5" Type="http://schemas.openxmlformats.org/officeDocument/2006/relationships/oleObject" Target="../embeddings/oleObject384.bin"/><Relationship Id="rId4" Type="http://schemas.openxmlformats.org/officeDocument/2006/relationships/image" Target="../media/image398.emf"/><Relationship Id="rId3" Type="http://schemas.openxmlformats.org/officeDocument/2006/relationships/oleObject" Target="../embeddings/oleObject383.bin"/><Relationship Id="rId21" Type="http://schemas.openxmlformats.org/officeDocument/2006/relationships/notesSlide" Target="../notesSlides/notesSlide76.xml"/><Relationship Id="rId20" Type="http://schemas.openxmlformats.org/officeDocument/2006/relationships/vmlDrawing" Target="../drawings/vmlDrawing98.vml"/><Relationship Id="rId2" Type="http://schemas.openxmlformats.org/officeDocument/2006/relationships/image" Target="../media/image397.e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405.emf"/><Relationship Id="rId17" Type="http://schemas.openxmlformats.org/officeDocument/2006/relationships/oleObject" Target="../embeddings/oleObject390.bin"/><Relationship Id="rId16" Type="http://schemas.openxmlformats.org/officeDocument/2006/relationships/image" Target="../media/image404.emf"/><Relationship Id="rId15" Type="http://schemas.openxmlformats.org/officeDocument/2006/relationships/oleObject" Target="../embeddings/oleObject389.bin"/><Relationship Id="rId14" Type="http://schemas.openxmlformats.org/officeDocument/2006/relationships/image" Target="../media/image403.emf"/><Relationship Id="rId13" Type="http://schemas.openxmlformats.org/officeDocument/2006/relationships/oleObject" Target="../embeddings/oleObject388.bin"/><Relationship Id="rId12" Type="http://schemas.openxmlformats.org/officeDocument/2006/relationships/image" Target="../media/image402.emf"/><Relationship Id="rId11" Type="http://schemas.openxmlformats.org/officeDocument/2006/relationships/oleObject" Target="../embeddings/oleObject387.bin"/><Relationship Id="rId10" Type="http://schemas.openxmlformats.org/officeDocument/2006/relationships/image" Target="../media/image401.emf"/><Relationship Id="rId1" Type="http://schemas.openxmlformats.org/officeDocument/2006/relationships/oleObject" Target="../embeddings/oleObject382.bin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5.bin"/><Relationship Id="rId8" Type="http://schemas.openxmlformats.org/officeDocument/2006/relationships/image" Target="../media/image409.emf"/><Relationship Id="rId7" Type="http://schemas.openxmlformats.org/officeDocument/2006/relationships/oleObject" Target="../embeddings/oleObject394.bin"/><Relationship Id="rId6" Type="http://schemas.openxmlformats.org/officeDocument/2006/relationships/image" Target="../media/image408.emf"/><Relationship Id="rId5" Type="http://schemas.openxmlformats.org/officeDocument/2006/relationships/oleObject" Target="../embeddings/oleObject393.bin"/><Relationship Id="rId4" Type="http://schemas.openxmlformats.org/officeDocument/2006/relationships/image" Target="../media/image407.emf"/><Relationship Id="rId3" Type="http://schemas.openxmlformats.org/officeDocument/2006/relationships/oleObject" Target="../embeddings/oleObject392.bin"/><Relationship Id="rId2" Type="http://schemas.openxmlformats.org/officeDocument/2006/relationships/image" Target="../media/image406.emf"/><Relationship Id="rId13" Type="http://schemas.openxmlformats.org/officeDocument/2006/relationships/notesSlide" Target="../notesSlides/notesSlide77.xml"/><Relationship Id="rId12" Type="http://schemas.openxmlformats.org/officeDocument/2006/relationships/vmlDrawing" Target="../drawings/vmlDrawing99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10.emf"/><Relationship Id="rId1" Type="http://schemas.openxmlformats.org/officeDocument/2006/relationships/oleObject" Target="../embeddings/oleObject391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oleObject" Target="../embeddings/oleObject28.bin"/></Relationships>
</file>

<file path=ppt/slides/_rels/slide1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8.xml"/><Relationship Id="rId6" Type="http://schemas.openxmlformats.org/officeDocument/2006/relationships/vmlDrawing" Target="../drawings/vmlDrawing100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2.emf"/><Relationship Id="rId3" Type="http://schemas.openxmlformats.org/officeDocument/2006/relationships/oleObject" Target="../embeddings/oleObject397.bin"/><Relationship Id="rId2" Type="http://schemas.openxmlformats.org/officeDocument/2006/relationships/image" Target="../media/image411.emf"/><Relationship Id="rId1" Type="http://schemas.openxmlformats.org/officeDocument/2006/relationships/oleObject" Target="../embeddings/oleObject396.bin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vmlDrawing" Target="../drawings/vmlDrawing101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13.wmf"/><Relationship Id="rId2" Type="http://schemas.openxmlformats.org/officeDocument/2006/relationships/oleObject" Target="../embeddings/oleObject398.bin"/><Relationship Id="rId1" Type="http://schemas.openxmlformats.org/officeDocument/2006/relationships/image" Target="../media/image123.jpeg"/></Relationships>
</file>

<file path=ppt/slides/_rels/slide12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2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16.wmf"/><Relationship Id="rId6" Type="http://schemas.openxmlformats.org/officeDocument/2006/relationships/oleObject" Target="../embeddings/oleObject401.bin"/><Relationship Id="rId5" Type="http://schemas.openxmlformats.org/officeDocument/2006/relationships/image" Target="../media/image123.jpeg"/><Relationship Id="rId4" Type="http://schemas.openxmlformats.org/officeDocument/2006/relationships/image" Target="../media/image415.wmf"/><Relationship Id="rId3" Type="http://schemas.openxmlformats.org/officeDocument/2006/relationships/oleObject" Target="../embeddings/oleObject400.bin"/><Relationship Id="rId2" Type="http://schemas.openxmlformats.org/officeDocument/2006/relationships/image" Target="../media/image414.wmf"/><Relationship Id="rId1" Type="http://schemas.openxmlformats.org/officeDocument/2006/relationships/oleObject" Target="../embeddings/oleObject399.bin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7.wmf"/><Relationship Id="rId1" Type="http://schemas.openxmlformats.org/officeDocument/2006/relationships/oleObject" Target="../embeddings/oleObject402.bin"/></Relationships>
</file>

<file path=ppt/slides/_rels/slide12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4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20.wmf"/><Relationship Id="rId6" Type="http://schemas.openxmlformats.org/officeDocument/2006/relationships/oleObject" Target="../embeddings/oleObject405.bin"/><Relationship Id="rId5" Type="http://schemas.openxmlformats.org/officeDocument/2006/relationships/image" Target="../media/image419.wmf"/><Relationship Id="rId4" Type="http://schemas.openxmlformats.org/officeDocument/2006/relationships/oleObject" Target="../embeddings/oleObject404.bin"/><Relationship Id="rId3" Type="http://schemas.openxmlformats.org/officeDocument/2006/relationships/image" Target="../media/image418.wmf"/><Relationship Id="rId2" Type="http://schemas.openxmlformats.org/officeDocument/2006/relationships/oleObject" Target="../embeddings/oleObject403.bin"/><Relationship Id="rId1" Type="http://schemas.openxmlformats.org/officeDocument/2006/relationships/image" Target="../media/image123.jpeg"/></Relationships>
</file>

<file path=ppt/slides/_rels/slide1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4.wmf"/><Relationship Id="rId8" Type="http://schemas.openxmlformats.org/officeDocument/2006/relationships/oleObject" Target="../embeddings/oleObject409.bin"/><Relationship Id="rId7" Type="http://schemas.openxmlformats.org/officeDocument/2006/relationships/image" Target="../media/image423.wmf"/><Relationship Id="rId6" Type="http://schemas.openxmlformats.org/officeDocument/2006/relationships/oleObject" Target="../embeddings/oleObject408.bin"/><Relationship Id="rId5" Type="http://schemas.openxmlformats.org/officeDocument/2006/relationships/image" Target="../media/image422.wmf"/><Relationship Id="rId4" Type="http://schemas.openxmlformats.org/officeDocument/2006/relationships/oleObject" Target="../embeddings/oleObject407.bin"/><Relationship Id="rId3" Type="http://schemas.openxmlformats.org/officeDocument/2006/relationships/image" Target="../media/image421.wmf"/><Relationship Id="rId2" Type="http://schemas.openxmlformats.org/officeDocument/2006/relationships/oleObject" Target="../embeddings/oleObject406.bin"/><Relationship Id="rId11" Type="http://schemas.openxmlformats.org/officeDocument/2006/relationships/vmlDrawing" Target="../drawings/vmlDrawing105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23.jpeg"/></Relationships>
</file>

<file path=ppt/slides/_rels/slide1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27.wmf"/><Relationship Id="rId7" Type="http://schemas.openxmlformats.org/officeDocument/2006/relationships/oleObject" Target="../embeddings/oleObject413.bin"/><Relationship Id="rId6" Type="http://schemas.openxmlformats.org/officeDocument/2006/relationships/image" Target="../media/image420.wmf"/><Relationship Id="rId5" Type="http://schemas.openxmlformats.org/officeDocument/2006/relationships/oleObject" Target="../embeddings/oleObject412.bin"/><Relationship Id="rId4" Type="http://schemas.openxmlformats.org/officeDocument/2006/relationships/image" Target="../media/image426.wmf"/><Relationship Id="rId3" Type="http://schemas.openxmlformats.org/officeDocument/2006/relationships/oleObject" Target="../embeddings/oleObject411.bin"/><Relationship Id="rId2" Type="http://schemas.openxmlformats.org/officeDocument/2006/relationships/image" Target="../media/image425.wmf"/><Relationship Id="rId10" Type="http://schemas.openxmlformats.org/officeDocument/2006/relationships/vmlDrawing" Target="../drawings/vmlDrawing106.vml"/><Relationship Id="rId1" Type="http://schemas.openxmlformats.org/officeDocument/2006/relationships/oleObject" Target="../embeddings/oleObject410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3.xml"/><Relationship Id="rId8" Type="http://schemas.openxmlformats.org/officeDocument/2006/relationships/vmlDrawing" Target="../drawings/vmlDrawing107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30.wmf"/><Relationship Id="rId5" Type="http://schemas.openxmlformats.org/officeDocument/2006/relationships/oleObject" Target="../embeddings/oleObject416.bin"/><Relationship Id="rId4" Type="http://schemas.openxmlformats.org/officeDocument/2006/relationships/image" Target="../media/image429.wmf"/><Relationship Id="rId3" Type="http://schemas.openxmlformats.org/officeDocument/2006/relationships/oleObject" Target="../embeddings/oleObject415.bin"/><Relationship Id="rId2" Type="http://schemas.openxmlformats.org/officeDocument/2006/relationships/image" Target="../media/image428.wmf"/><Relationship Id="rId1" Type="http://schemas.openxmlformats.org/officeDocument/2006/relationships/oleObject" Target="../embeddings/oleObject414.bin"/></Relationships>
</file>

<file path=ppt/slides/_rels/slide1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4.xml"/><Relationship Id="rId6" Type="http://schemas.openxmlformats.org/officeDocument/2006/relationships/vmlDrawing" Target="../drawings/vmlDrawing10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32.wmf"/><Relationship Id="rId3" Type="http://schemas.openxmlformats.org/officeDocument/2006/relationships/oleObject" Target="../embeddings/oleObject418.bin"/><Relationship Id="rId2" Type="http://schemas.openxmlformats.org/officeDocument/2006/relationships/image" Target="../media/image431.wmf"/><Relationship Id="rId1" Type="http://schemas.openxmlformats.org/officeDocument/2006/relationships/oleObject" Target="../embeddings/oleObject417.bin"/></Relationships>
</file>

<file path=ppt/slides/_rels/slide13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5.xml"/><Relationship Id="rId8" Type="http://schemas.openxmlformats.org/officeDocument/2006/relationships/vmlDrawing" Target="../drawings/vmlDrawing109.vml"/><Relationship Id="rId7" Type="http://schemas.openxmlformats.org/officeDocument/2006/relationships/slideLayout" Target="../slideLayouts/slideLayout21.xml"/><Relationship Id="rId6" Type="http://schemas.openxmlformats.org/officeDocument/2006/relationships/image" Target="../media/image435.wmf"/><Relationship Id="rId5" Type="http://schemas.openxmlformats.org/officeDocument/2006/relationships/oleObject" Target="../embeddings/oleObject421.bin"/><Relationship Id="rId4" Type="http://schemas.openxmlformats.org/officeDocument/2006/relationships/image" Target="../media/image434.wmf"/><Relationship Id="rId3" Type="http://schemas.openxmlformats.org/officeDocument/2006/relationships/oleObject" Target="../embeddings/oleObject420.bin"/><Relationship Id="rId2" Type="http://schemas.openxmlformats.org/officeDocument/2006/relationships/image" Target="../media/image433.wmf"/><Relationship Id="rId1" Type="http://schemas.openxmlformats.org/officeDocument/2006/relationships/oleObject" Target="../embeddings/oleObject419.bin"/></Relationships>
</file>

<file path=ppt/slides/_rels/slide1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26.bin"/><Relationship Id="rId8" Type="http://schemas.openxmlformats.org/officeDocument/2006/relationships/image" Target="../media/image439.wmf"/><Relationship Id="rId7" Type="http://schemas.openxmlformats.org/officeDocument/2006/relationships/oleObject" Target="../embeddings/oleObject425.bin"/><Relationship Id="rId6" Type="http://schemas.openxmlformats.org/officeDocument/2006/relationships/image" Target="../media/image438.wmf"/><Relationship Id="rId5" Type="http://schemas.openxmlformats.org/officeDocument/2006/relationships/oleObject" Target="../embeddings/oleObject424.bin"/><Relationship Id="rId4" Type="http://schemas.openxmlformats.org/officeDocument/2006/relationships/image" Target="../media/image437.wmf"/><Relationship Id="rId3" Type="http://schemas.openxmlformats.org/officeDocument/2006/relationships/oleObject" Target="../embeddings/oleObject423.bin"/><Relationship Id="rId2" Type="http://schemas.openxmlformats.org/officeDocument/2006/relationships/image" Target="../media/image436.wmf"/><Relationship Id="rId13" Type="http://schemas.openxmlformats.org/officeDocument/2006/relationships/notesSlide" Target="../notesSlides/notesSlide86.xml"/><Relationship Id="rId12" Type="http://schemas.openxmlformats.org/officeDocument/2006/relationships/vmlDrawing" Target="../drawings/vmlDrawing110.vml"/><Relationship Id="rId11" Type="http://schemas.openxmlformats.org/officeDocument/2006/relationships/slideLayout" Target="../slideLayouts/slideLayout21.xml"/><Relationship Id="rId10" Type="http://schemas.openxmlformats.org/officeDocument/2006/relationships/image" Target="../media/image440.wmf"/><Relationship Id="rId1" Type="http://schemas.openxmlformats.org/officeDocument/2006/relationships/oleObject" Target="../embeddings/oleObject422.bin"/></Relationships>
</file>

<file path=ppt/slides/_rels/slide1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7.xml"/><Relationship Id="rId6" Type="http://schemas.openxmlformats.org/officeDocument/2006/relationships/vmlDrawing" Target="../drawings/vmlDrawing11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42.wmf"/><Relationship Id="rId3" Type="http://schemas.openxmlformats.org/officeDocument/2006/relationships/oleObject" Target="../embeddings/oleObject428.bin"/><Relationship Id="rId2" Type="http://schemas.openxmlformats.org/officeDocument/2006/relationships/image" Target="../media/image441.wmf"/><Relationship Id="rId1" Type="http://schemas.openxmlformats.org/officeDocument/2006/relationships/oleObject" Target="../embeddings/oleObject427.bin"/></Relationships>
</file>

<file path=ppt/slides/_rels/slide1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8.xml"/><Relationship Id="rId6" Type="http://schemas.openxmlformats.org/officeDocument/2006/relationships/vmlDrawing" Target="../drawings/vmlDrawing11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44.wmf"/><Relationship Id="rId3" Type="http://schemas.openxmlformats.org/officeDocument/2006/relationships/oleObject" Target="../embeddings/oleObject430.bin"/><Relationship Id="rId2" Type="http://schemas.openxmlformats.org/officeDocument/2006/relationships/image" Target="../media/image443.wmf"/><Relationship Id="rId1" Type="http://schemas.openxmlformats.org/officeDocument/2006/relationships/oleObject" Target="../embeddings/oleObject429.bin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9.xml"/><Relationship Id="rId8" Type="http://schemas.openxmlformats.org/officeDocument/2006/relationships/vmlDrawing" Target="../drawings/vmlDrawing11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47.wmf"/><Relationship Id="rId5" Type="http://schemas.openxmlformats.org/officeDocument/2006/relationships/oleObject" Target="../embeddings/oleObject433.bin"/><Relationship Id="rId4" Type="http://schemas.openxmlformats.org/officeDocument/2006/relationships/image" Target="../media/image446.wmf"/><Relationship Id="rId3" Type="http://schemas.openxmlformats.org/officeDocument/2006/relationships/oleObject" Target="../embeddings/oleObject432.bin"/><Relationship Id="rId2" Type="http://schemas.openxmlformats.org/officeDocument/2006/relationships/image" Target="../media/image445.wmf"/><Relationship Id="rId1" Type="http://schemas.openxmlformats.org/officeDocument/2006/relationships/oleObject" Target="../embeddings/oleObject431.bin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7.emf"/><Relationship Id="rId7" Type="http://schemas.openxmlformats.org/officeDocument/2006/relationships/oleObject" Target="../embeddings/oleObject32.bin"/><Relationship Id="rId6" Type="http://schemas.openxmlformats.org/officeDocument/2006/relationships/image" Target="../media/image36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5.e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34.emf"/><Relationship Id="rId10" Type="http://schemas.openxmlformats.org/officeDocument/2006/relationships/vmlDrawing" Target="../drawings/vmlDrawing11.vml"/><Relationship Id="rId1" Type="http://schemas.openxmlformats.org/officeDocument/2006/relationships/oleObject" Target="../embeddings/oleObject29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1.emf"/><Relationship Id="rId7" Type="http://schemas.openxmlformats.org/officeDocument/2006/relationships/oleObject" Target="../embeddings/oleObject36.bin"/><Relationship Id="rId6" Type="http://schemas.openxmlformats.org/officeDocument/2006/relationships/image" Target="../media/image40.e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39.e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38.emf"/><Relationship Id="rId10" Type="http://schemas.openxmlformats.org/officeDocument/2006/relationships/vmlDrawing" Target="../drawings/vmlDrawing12.vml"/><Relationship Id="rId1" Type="http://schemas.openxmlformats.org/officeDocument/2006/relationships/oleObject" Target="../embeddings/oleObject33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1.bin"/><Relationship Id="rId8" Type="http://schemas.openxmlformats.org/officeDocument/2006/relationships/image" Target="../media/image45.emf"/><Relationship Id="rId7" Type="http://schemas.openxmlformats.org/officeDocument/2006/relationships/oleObject" Target="../embeddings/oleObject40.bin"/><Relationship Id="rId6" Type="http://schemas.openxmlformats.org/officeDocument/2006/relationships/image" Target="../media/image44.e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43.emf"/><Relationship Id="rId3" Type="http://schemas.openxmlformats.org/officeDocument/2006/relationships/oleObject" Target="../embeddings/oleObject38.bin"/><Relationship Id="rId2" Type="http://schemas.openxmlformats.org/officeDocument/2006/relationships/image" Target="../media/image42.emf"/><Relationship Id="rId16" Type="http://schemas.openxmlformats.org/officeDocument/2006/relationships/vmlDrawing" Target="../drawings/vmlDrawing13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48.emf"/><Relationship Id="rId13" Type="http://schemas.openxmlformats.org/officeDocument/2006/relationships/oleObject" Target="../embeddings/oleObject43.bin"/><Relationship Id="rId12" Type="http://schemas.openxmlformats.org/officeDocument/2006/relationships/image" Target="../media/image47.emf"/><Relationship Id="rId11" Type="http://schemas.openxmlformats.org/officeDocument/2006/relationships/oleObject" Target="../embeddings/oleObject42.bin"/><Relationship Id="rId10" Type="http://schemas.openxmlformats.org/officeDocument/2006/relationships/image" Target="../media/image46.emf"/><Relationship Id="rId1" Type="http://schemas.openxmlformats.org/officeDocument/2006/relationships/oleObject" Target="../embeddings/oleObject37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.bin"/><Relationship Id="rId8" Type="http://schemas.openxmlformats.org/officeDocument/2006/relationships/image" Target="../media/image52.emf"/><Relationship Id="rId7" Type="http://schemas.openxmlformats.org/officeDocument/2006/relationships/oleObject" Target="../embeddings/oleObject47.bin"/><Relationship Id="rId6" Type="http://schemas.openxmlformats.org/officeDocument/2006/relationships/image" Target="../media/image51.e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50.emf"/><Relationship Id="rId3" Type="http://schemas.openxmlformats.org/officeDocument/2006/relationships/oleObject" Target="../embeddings/oleObject45.bin"/><Relationship Id="rId2" Type="http://schemas.openxmlformats.org/officeDocument/2006/relationships/image" Target="../media/image49.emf"/><Relationship Id="rId13" Type="http://schemas.openxmlformats.org/officeDocument/2006/relationships/notesSlide" Target="../notesSlides/notesSlide3.xml"/><Relationship Id="rId12" Type="http://schemas.openxmlformats.org/officeDocument/2006/relationships/vmlDrawing" Target="../drawings/vmlDrawing14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3.emf"/><Relationship Id="rId1" Type="http://schemas.openxmlformats.org/officeDocument/2006/relationships/oleObject" Target="../embeddings/oleObject4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tags" Target="../tags/tag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image" Target="../media/image58.emf"/><Relationship Id="rId7" Type="http://schemas.openxmlformats.org/officeDocument/2006/relationships/oleObject" Target="../embeddings/oleObject52.bin"/><Relationship Id="rId6" Type="http://schemas.openxmlformats.org/officeDocument/2006/relationships/image" Target="../media/image57.e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56.e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55.emf"/><Relationship Id="rId11" Type="http://schemas.openxmlformats.org/officeDocument/2006/relationships/vmlDrawing" Target="../drawings/vmlDrawing15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49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7.bin"/><Relationship Id="rId8" Type="http://schemas.openxmlformats.org/officeDocument/2006/relationships/image" Target="../media/image62.emf"/><Relationship Id="rId7" Type="http://schemas.openxmlformats.org/officeDocument/2006/relationships/oleObject" Target="../embeddings/oleObject56.bin"/><Relationship Id="rId6" Type="http://schemas.openxmlformats.org/officeDocument/2006/relationships/image" Target="../media/image61.e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60.emf"/><Relationship Id="rId3" Type="http://schemas.openxmlformats.org/officeDocument/2006/relationships/oleObject" Target="../embeddings/oleObject54.bin"/><Relationship Id="rId2" Type="http://schemas.openxmlformats.org/officeDocument/2006/relationships/image" Target="../media/image59.emf"/><Relationship Id="rId13" Type="http://schemas.openxmlformats.org/officeDocument/2006/relationships/vmlDrawing" Target="../drawings/vmlDrawing16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0.jpeg"/><Relationship Id="rId10" Type="http://schemas.openxmlformats.org/officeDocument/2006/relationships/image" Target="../media/image63.emf"/><Relationship Id="rId1" Type="http://schemas.openxmlformats.org/officeDocument/2006/relationships/oleObject" Target="../embeddings/oleObject53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7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jpeg"/><Relationship Id="rId2" Type="http://schemas.openxmlformats.org/officeDocument/2006/relationships/image" Target="../media/image64.emf"/><Relationship Id="rId1" Type="http://schemas.openxmlformats.org/officeDocument/2006/relationships/oleObject" Target="../embeddings/oleObject58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emf"/><Relationship Id="rId8" Type="http://schemas.openxmlformats.org/officeDocument/2006/relationships/oleObject" Target="../embeddings/oleObject62.bin"/><Relationship Id="rId7" Type="http://schemas.openxmlformats.org/officeDocument/2006/relationships/image" Target="../media/image10.jpeg"/><Relationship Id="rId6" Type="http://schemas.openxmlformats.org/officeDocument/2006/relationships/image" Target="../media/image67.e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66.emf"/><Relationship Id="rId3" Type="http://schemas.openxmlformats.org/officeDocument/2006/relationships/oleObject" Target="../embeddings/oleObject60.bin"/><Relationship Id="rId2" Type="http://schemas.openxmlformats.org/officeDocument/2006/relationships/image" Target="../media/image65.emf"/><Relationship Id="rId12" Type="http://schemas.openxmlformats.org/officeDocument/2006/relationships/notesSlide" Target="../notesSlides/notesSlide5.xml"/><Relationship Id="rId11" Type="http://schemas.openxmlformats.org/officeDocument/2006/relationships/vmlDrawing" Target="../drawings/vmlDrawing18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59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emf"/><Relationship Id="rId1" Type="http://schemas.openxmlformats.org/officeDocument/2006/relationships/oleObject" Target="../embeddings/oleObject63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8.bin"/><Relationship Id="rId8" Type="http://schemas.openxmlformats.org/officeDocument/2006/relationships/image" Target="../media/image73.emf"/><Relationship Id="rId7" Type="http://schemas.openxmlformats.org/officeDocument/2006/relationships/oleObject" Target="../embeddings/oleObject67.bin"/><Relationship Id="rId6" Type="http://schemas.openxmlformats.org/officeDocument/2006/relationships/image" Target="../media/image72.e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71.emf"/><Relationship Id="rId3" Type="http://schemas.openxmlformats.org/officeDocument/2006/relationships/oleObject" Target="../embeddings/oleObject65.bin"/><Relationship Id="rId2" Type="http://schemas.openxmlformats.org/officeDocument/2006/relationships/image" Target="../media/image70.emf"/><Relationship Id="rId13" Type="http://schemas.openxmlformats.org/officeDocument/2006/relationships/notesSlide" Target="../notesSlides/notesSlide8.xml"/><Relationship Id="rId12" Type="http://schemas.openxmlformats.org/officeDocument/2006/relationships/vmlDrawing" Target="../drawings/vmlDrawing20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4.emf"/><Relationship Id="rId1" Type="http://schemas.openxmlformats.org/officeDocument/2006/relationships/oleObject" Target="../embeddings/oleObject64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3.bin"/><Relationship Id="rId8" Type="http://schemas.openxmlformats.org/officeDocument/2006/relationships/image" Target="../media/image78.emf"/><Relationship Id="rId7" Type="http://schemas.openxmlformats.org/officeDocument/2006/relationships/oleObject" Target="../embeddings/oleObject72.bin"/><Relationship Id="rId6" Type="http://schemas.openxmlformats.org/officeDocument/2006/relationships/image" Target="../media/image77.e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76.emf"/><Relationship Id="rId3" Type="http://schemas.openxmlformats.org/officeDocument/2006/relationships/oleObject" Target="../embeddings/oleObject70.bin"/><Relationship Id="rId2" Type="http://schemas.openxmlformats.org/officeDocument/2006/relationships/image" Target="../media/image75.emf"/><Relationship Id="rId15" Type="http://schemas.openxmlformats.org/officeDocument/2006/relationships/notesSlide" Target="../notesSlides/notesSlide9.xml"/><Relationship Id="rId14" Type="http://schemas.openxmlformats.org/officeDocument/2006/relationships/vmlDrawing" Target="../drawings/vmlDrawing21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0.emf"/><Relationship Id="rId11" Type="http://schemas.openxmlformats.org/officeDocument/2006/relationships/oleObject" Target="../embeddings/oleObject74.bin"/><Relationship Id="rId10" Type="http://schemas.openxmlformats.org/officeDocument/2006/relationships/image" Target="../media/image79.emf"/><Relationship Id="rId1" Type="http://schemas.openxmlformats.org/officeDocument/2006/relationships/oleObject" Target="../embeddings/oleObject69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9.bin"/><Relationship Id="rId8" Type="http://schemas.openxmlformats.org/officeDocument/2006/relationships/image" Target="../media/image84.emf"/><Relationship Id="rId7" Type="http://schemas.openxmlformats.org/officeDocument/2006/relationships/oleObject" Target="../embeddings/oleObject78.bin"/><Relationship Id="rId6" Type="http://schemas.openxmlformats.org/officeDocument/2006/relationships/image" Target="../media/image83.e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82.emf"/><Relationship Id="rId3" Type="http://schemas.openxmlformats.org/officeDocument/2006/relationships/oleObject" Target="../embeddings/oleObject76.bin"/><Relationship Id="rId23" Type="http://schemas.openxmlformats.org/officeDocument/2006/relationships/notesSlide" Target="../notesSlides/notesSlide10.xml"/><Relationship Id="rId22" Type="http://schemas.openxmlformats.org/officeDocument/2006/relationships/vmlDrawing" Target="../drawings/vmlDrawing22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90.emf"/><Relationship Id="rId2" Type="http://schemas.openxmlformats.org/officeDocument/2006/relationships/image" Target="../media/image81.emf"/><Relationship Id="rId19" Type="http://schemas.openxmlformats.org/officeDocument/2006/relationships/oleObject" Target="../embeddings/oleObject84.bin"/><Relationship Id="rId18" Type="http://schemas.openxmlformats.org/officeDocument/2006/relationships/image" Target="../media/image89.emf"/><Relationship Id="rId17" Type="http://schemas.openxmlformats.org/officeDocument/2006/relationships/oleObject" Target="../embeddings/oleObject83.bin"/><Relationship Id="rId16" Type="http://schemas.openxmlformats.org/officeDocument/2006/relationships/image" Target="../media/image88.emf"/><Relationship Id="rId15" Type="http://schemas.openxmlformats.org/officeDocument/2006/relationships/oleObject" Target="../embeddings/oleObject82.bin"/><Relationship Id="rId14" Type="http://schemas.openxmlformats.org/officeDocument/2006/relationships/image" Target="../media/image87.emf"/><Relationship Id="rId13" Type="http://schemas.openxmlformats.org/officeDocument/2006/relationships/oleObject" Target="../embeddings/oleObject81.bin"/><Relationship Id="rId12" Type="http://schemas.openxmlformats.org/officeDocument/2006/relationships/image" Target="../media/image86.emf"/><Relationship Id="rId11" Type="http://schemas.openxmlformats.org/officeDocument/2006/relationships/oleObject" Target="../embeddings/oleObject80.bin"/><Relationship Id="rId10" Type="http://schemas.openxmlformats.org/officeDocument/2006/relationships/image" Target="../media/image85.emf"/><Relationship Id="rId1" Type="http://schemas.openxmlformats.org/officeDocument/2006/relationships/oleObject" Target="../embeddings/oleObject75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9.bin"/><Relationship Id="rId8" Type="http://schemas.openxmlformats.org/officeDocument/2006/relationships/image" Target="../media/image94.emf"/><Relationship Id="rId7" Type="http://schemas.openxmlformats.org/officeDocument/2006/relationships/oleObject" Target="../embeddings/oleObject88.bin"/><Relationship Id="rId6" Type="http://schemas.openxmlformats.org/officeDocument/2006/relationships/image" Target="../media/image93.e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92.emf"/><Relationship Id="rId3" Type="http://schemas.openxmlformats.org/officeDocument/2006/relationships/oleObject" Target="../embeddings/oleObject86.bin"/><Relationship Id="rId2" Type="http://schemas.openxmlformats.org/officeDocument/2006/relationships/image" Target="../media/image91.emf"/><Relationship Id="rId17" Type="http://schemas.openxmlformats.org/officeDocument/2006/relationships/notesSlide" Target="../notesSlides/notesSlide11.xml"/><Relationship Id="rId16" Type="http://schemas.openxmlformats.org/officeDocument/2006/relationships/vmlDrawing" Target="../drawings/vmlDrawing23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97.emf"/><Relationship Id="rId13" Type="http://schemas.openxmlformats.org/officeDocument/2006/relationships/oleObject" Target="../embeddings/oleObject91.bin"/><Relationship Id="rId12" Type="http://schemas.openxmlformats.org/officeDocument/2006/relationships/image" Target="../media/image96.emf"/><Relationship Id="rId11" Type="http://schemas.openxmlformats.org/officeDocument/2006/relationships/oleObject" Target="../embeddings/oleObject90.bin"/><Relationship Id="rId10" Type="http://schemas.openxmlformats.org/officeDocument/2006/relationships/image" Target="../media/image95.emf"/><Relationship Id="rId1" Type="http://schemas.openxmlformats.org/officeDocument/2006/relationships/oleObject" Target="../embeddings/oleObject85.bin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8.emf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6.bin"/><Relationship Id="rId8" Type="http://schemas.openxmlformats.org/officeDocument/2006/relationships/image" Target="../media/image101.emf"/><Relationship Id="rId7" Type="http://schemas.openxmlformats.org/officeDocument/2006/relationships/oleObject" Target="../embeddings/oleObject95.bin"/><Relationship Id="rId6" Type="http://schemas.openxmlformats.org/officeDocument/2006/relationships/image" Target="../media/image100.emf"/><Relationship Id="rId5" Type="http://schemas.openxmlformats.org/officeDocument/2006/relationships/oleObject" Target="../embeddings/oleObject94.bin"/><Relationship Id="rId4" Type="http://schemas.openxmlformats.org/officeDocument/2006/relationships/image" Target="../media/image99.emf"/><Relationship Id="rId3" Type="http://schemas.openxmlformats.org/officeDocument/2006/relationships/oleObject" Target="../embeddings/oleObject93.bin"/><Relationship Id="rId2" Type="http://schemas.openxmlformats.org/officeDocument/2006/relationships/image" Target="../media/image98.emf"/><Relationship Id="rId15" Type="http://schemas.openxmlformats.org/officeDocument/2006/relationships/notesSlide" Target="../notesSlides/notesSlide12.xml"/><Relationship Id="rId14" Type="http://schemas.openxmlformats.org/officeDocument/2006/relationships/vmlDrawing" Target="../drawings/vmlDrawing24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03.emf"/><Relationship Id="rId11" Type="http://schemas.openxmlformats.org/officeDocument/2006/relationships/oleObject" Target="../embeddings/oleObject97.bin"/><Relationship Id="rId10" Type="http://schemas.openxmlformats.org/officeDocument/2006/relationships/image" Target="../media/image102.emf"/><Relationship Id="rId1" Type="http://schemas.openxmlformats.org/officeDocument/2006/relationships/oleObject" Target="../embeddings/oleObject9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2.bin"/><Relationship Id="rId8" Type="http://schemas.openxmlformats.org/officeDocument/2006/relationships/image" Target="../media/image108.wmf"/><Relationship Id="rId7" Type="http://schemas.openxmlformats.org/officeDocument/2006/relationships/oleObject" Target="../embeddings/oleObject101.bin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106.wmf"/><Relationship Id="rId3" Type="http://schemas.openxmlformats.org/officeDocument/2006/relationships/oleObject" Target="../embeddings/oleObject99.bin"/><Relationship Id="rId2" Type="http://schemas.openxmlformats.org/officeDocument/2006/relationships/image" Target="../media/image105.wmf"/><Relationship Id="rId17" Type="http://schemas.openxmlformats.org/officeDocument/2006/relationships/notesSlide" Target="../notesSlides/notesSlide14.xml"/><Relationship Id="rId16" Type="http://schemas.openxmlformats.org/officeDocument/2006/relationships/vmlDrawing" Target="../drawings/vmlDrawing25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112.png"/><Relationship Id="rId13" Type="http://schemas.openxmlformats.org/officeDocument/2006/relationships/image" Target="../media/image111.png"/><Relationship Id="rId12" Type="http://schemas.openxmlformats.org/officeDocument/2006/relationships/image" Target="../media/image110.wmf"/><Relationship Id="rId11" Type="http://schemas.openxmlformats.org/officeDocument/2006/relationships/oleObject" Target="../embeddings/oleObject103.bin"/><Relationship Id="rId10" Type="http://schemas.openxmlformats.org/officeDocument/2006/relationships/image" Target="../media/image109.wmf"/><Relationship Id="rId1" Type="http://schemas.openxmlformats.org/officeDocument/2006/relationships/oleObject" Target="../embeddings/oleObject98.bin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vmlDrawing" Target="../drawings/vmlDrawing26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3.wmf"/><Relationship Id="rId1" Type="http://schemas.openxmlformats.org/officeDocument/2006/relationships/oleObject" Target="../embeddings/oleObject104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117.wmf"/><Relationship Id="rId7" Type="http://schemas.openxmlformats.org/officeDocument/2006/relationships/oleObject" Target="../embeddings/oleObject108.bin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115.wmf"/><Relationship Id="rId3" Type="http://schemas.openxmlformats.org/officeDocument/2006/relationships/oleObject" Target="../embeddings/oleObject106.bin"/><Relationship Id="rId2" Type="http://schemas.openxmlformats.org/officeDocument/2006/relationships/image" Target="../media/image114.wmf"/><Relationship Id="rId11" Type="http://schemas.openxmlformats.org/officeDocument/2006/relationships/notesSlide" Target="../notesSlides/notesSlide16.xml"/><Relationship Id="rId10" Type="http://schemas.openxmlformats.org/officeDocument/2006/relationships/vmlDrawing" Target="../drawings/vmlDrawing27.vml"/><Relationship Id="rId1" Type="http://schemas.openxmlformats.org/officeDocument/2006/relationships/oleObject" Target="../embeddings/oleObject105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1.wmf"/><Relationship Id="rId7" Type="http://schemas.openxmlformats.org/officeDocument/2006/relationships/oleObject" Target="../embeddings/oleObject112.bin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119.wmf"/><Relationship Id="rId3" Type="http://schemas.openxmlformats.org/officeDocument/2006/relationships/oleObject" Target="../embeddings/oleObject110.bin"/><Relationship Id="rId2" Type="http://schemas.openxmlformats.org/officeDocument/2006/relationships/image" Target="../media/image118.wmf"/><Relationship Id="rId11" Type="http://schemas.openxmlformats.org/officeDocument/2006/relationships/notesSlide" Target="../notesSlides/notesSlide17.xml"/><Relationship Id="rId10" Type="http://schemas.openxmlformats.org/officeDocument/2006/relationships/vmlDrawing" Target="../drawings/vmlDrawing28.vml"/><Relationship Id="rId1" Type="http://schemas.openxmlformats.org/officeDocument/2006/relationships/oleObject" Target="../embeddings/oleObject109.bin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vmlDrawing" Target="../drawings/vmlDrawing29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3.jpeg"/><Relationship Id="rId2" Type="http://schemas.openxmlformats.org/officeDocument/2006/relationships/image" Target="../media/image122.wmf"/><Relationship Id="rId1" Type="http://schemas.openxmlformats.org/officeDocument/2006/relationships/oleObject" Target="../embeddings/oleObject113.bin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vmlDrawing" Target="../drawings/vmlDrawing3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4.wmf"/><Relationship Id="rId1" Type="http://schemas.openxmlformats.org/officeDocument/2006/relationships/oleObject" Target="../embeddings/oleObject114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5" Type="http://schemas.openxmlformats.org/officeDocument/2006/relationships/notesSlide" Target="../notesSlides/notesSlide20.xml"/><Relationship Id="rId54" Type="http://schemas.openxmlformats.org/officeDocument/2006/relationships/slideLayout" Target="../slideLayouts/slideLayout7.xml"/><Relationship Id="rId53" Type="http://schemas.openxmlformats.org/officeDocument/2006/relationships/tags" Target="../tags/tag55.xml"/><Relationship Id="rId52" Type="http://schemas.openxmlformats.org/officeDocument/2006/relationships/tags" Target="../tags/tag54.xml"/><Relationship Id="rId51" Type="http://schemas.openxmlformats.org/officeDocument/2006/relationships/tags" Target="../tags/tag53.xml"/><Relationship Id="rId50" Type="http://schemas.openxmlformats.org/officeDocument/2006/relationships/tags" Target="../tags/tag52.xml"/><Relationship Id="rId5" Type="http://schemas.openxmlformats.org/officeDocument/2006/relationships/tags" Target="../tags/tag8.xml"/><Relationship Id="rId49" Type="http://schemas.openxmlformats.org/officeDocument/2006/relationships/tags" Target="../tags/tag51.xml"/><Relationship Id="rId48" Type="http://schemas.openxmlformats.org/officeDocument/2006/relationships/tags" Target="../tags/tag50.xml"/><Relationship Id="rId47" Type="http://schemas.openxmlformats.org/officeDocument/2006/relationships/tags" Target="../tags/tag49.xml"/><Relationship Id="rId46" Type="http://schemas.openxmlformats.org/officeDocument/2006/relationships/tags" Target="../tags/tag48.xml"/><Relationship Id="rId45" Type="http://schemas.openxmlformats.org/officeDocument/2006/relationships/tags" Target="../tags/tag47.xml"/><Relationship Id="rId44" Type="http://schemas.openxmlformats.org/officeDocument/2006/relationships/tags" Target="../tags/tag46.xml"/><Relationship Id="rId43" Type="http://schemas.openxmlformats.org/officeDocument/2006/relationships/tags" Target="../tags/tag45.xml"/><Relationship Id="rId42" Type="http://schemas.openxmlformats.org/officeDocument/2006/relationships/tags" Target="../tags/tag44.xml"/><Relationship Id="rId41" Type="http://schemas.openxmlformats.org/officeDocument/2006/relationships/tags" Target="../tags/tag43.xml"/><Relationship Id="rId40" Type="http://schemas.openxmlformats.org/officeDocument/2006/relationships/tags" Target="../tags/tag42.xml"/><Relationship Id="rId4" Type="http://schemas.openxmlformats.org/officeDocument/2006/relationships/tags" Target="../tags/tag7.xml"/><Relationship Id="rId39" Type="http://schemas.openxmlformats.org/officeDocument/2006/relationships/tags" Target="../tags/tag41.xml"/><Relationship Id="rId38" Type="http://schemas.openxmlformats.org/officeDocument/2006/relationships/tags" Target="../tags/tag40.xml"/><Relationship Id="rId37" Type="http://schemas.openxmlformats.org/officeDocument/2006/relationships/tags" Target="../tags/tag39.xml"/><Relationship Id="rId36" Type="http://schemas.openxmlformats.org/officeDocument/2006/relationships/tags" Target="../tags/tag38.xml"/><Relationship Id="rId35" Type="http://schemas.openxmlformats.org/officeDocument/2006/relationships/tags" Target="../tags/tag37.xml"/><Relationship Id="rId34" Type="http://schemas.openxmlformats.org/officeDocument/2006/relationships/tags" Target="../tags/tag36.xml"/><Relationship Id="rId33" Type="http://schemas.openxmlformats.org/officeDocument/2006/relationships/tags" Target="../tags/tag35.xml"/><Relationship Id="rId32" Type="http://schemas.openxmlformats.org/officeDocument/2006/relationships/tags" Target="../tags/tag34.xml"/><Relationship Id="rId31" Type="http://schemas.openxmlformats.org/officeDocument/2006/relationships/tags" Target="../tags/tag33.xml"/><Relationship Id="rId30" Type="http://schemas.openxmlformats.org/officeDocument/2006/relationships/tags" Target="../tags/tag32.xml"/><Relationship Id="rId3" Type="http://schemas.openxmlformats.org/officeDocument/2006/relationships/tags" Target="../tags/tag6.xml"/><Relationship Id="rId29" Type="http://schemas.openxmlformats.org/officeDocument/2006/relationships/tags" Target="../tags/tag31.xml"/><Relationship Id="rId28" Type="http://schemas.openxmlformats.org/officeDocument/2006/relationships/tags" Target="../tags/tag30.xml"/><Relationship Id="rId27" Type="http://schemas.openxmlformats.org/officeDocument/2006/relationships/tags" Target="../tags/tag29.xml"/><Relationship Id="rId26" Type="http://schemas.openxmlformats.org/officeDocument/2006/relationships/tags" Target="../tags/tag28.xml"/><Relationship Id="rId25" Type="http://schemas.openxmlformats.org/officeDocument/2006/relationships/tags" Target="../tags/tag27.xml"/><Relationship Id="rId24" Type="http://schemas.openxmlformats.org/officeDocument/2006/relationships/tags" Target="../tags/tag26.xml"/><Relationship Id="rId23" Type="http://schemas.openxmlformats.org/officeDocument/2006/relationships/tags" Target="../tags/tag25.xml"/><Relationship Id="rId22" Type="http://schemas.openxmlformats.org/officeDocument/2006/relationships/tags" Target="../tags/tag24.xml"/><Relationship Id="rId21" Type="http://schemas.openxmlformats.org/officeDocument/2006/relationships/tags" Target="../tags/tag23.xml"/><Relationship Id="rId20" Type="http://schemas.openxmlformats.org/officeDocument/2006/relationships/tags" Target="../tags/tag22.xml"/><Relationship Id="rId2" Type="http://schemas.openxmlformats.org/officeDocument/2006/relationships/tags" Target="../tags/tag5.xml"/><Relationship Id="rId19" Type="http://schemas.openxmlformats.org/officeDocument/2006/relationships/tags" Target="../tags/tag21.xml"/><Relationship Id="rId18" Type="http://schemas.openxmlformats.org/officeDocument/2006/relationships/image" Target="../media/image123.jpeg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39.xml.rels><?xml version="1.0" encoding="UTF-8" standalone="yes"?>
<Relationships xmlns="http://schemas.openxmlformats.org/package/2006/relationships"><Relationship Id="rId92" Type="http://schemas.openxmlformats.org/officeDocument/2006/relationships/vmlDrawing" Target="../drawings/vmlDrawing31.vml"/><Relationship Id="rId91" Type="http://schemas.openxmlformats.org/officeDocument/2006/relationships/slideLayout" Target="../slideLayouts/slideLayout7.xml"/><Relationship Id="rId90" Type="http://schemas.openxmlformats.org/officeDocument/2006/relationships/image" Target="../media/image125.wmf"/><Relationship Id="rId9" Type="http://schemas.openxmlformats.org/officeDocument/2006/relationships/tags" Target="../tags/tag64.xml"/><Relationship Id="rId89" Type="http://schemas.openxmlformats.org/officeDocument/2006/relationships/oleObject" Target="../embeddings/oleObject115.bin"/><Relationship Id="rId88" Type="http://schemas.openxmlformats.org/officeDocument/2006/relationships/tags" Target="../tags/tag142.xml"/><Relationship Id="rId87" Type="http://schemas.openxmlformats.org/officeDocument/2006/relationships/tags" Target="../tags/tag141.xml"/><Relationship Id="rId86" Type="http://schemas.openxmlformats.org/officeDocument/2006/relationships/tags" Target="../tags/tag140.xml"/><Relationship Id="rId85" Type="http://schemas.openxmlformats.org/officeDocument/2006/relationships/tags" Target="../tags/tag139.xml"/><Relationship Id="rId84" Type="http://schemas.openxmlformats.org/officeDocument/2006/relationships/tags" Target="../tags/tag138.xml"/><Relationship Id="rId83" Type="http://schemas.openxmlformats.org/officeDocument/2006/relationships/tags" Target="../tags/tag137.xml"/><Relationship Id="rId82" Type="http://schemas.openxmlformats.org/officeDocument/2006/relationships/tags" Target="../tags/tag136.xml"/><Relationship Id="rId81" Type="http://schemas.openxmlformats.org/officeDocument/2006/relationships/tags" Target="../tags/tag135.xml"/><Relationship Id="rId80" Type="http://schemas.openxmlformats.org/officeDocument/2006/relationships/tags" Target="../tags/tag134.xml"/><Relationship Id="rId8" Type="http://schemas.openxmlformats.org/officeDocument/2006/relationships/tags" Target="../tags/tag63.xml"/><Relationship Id="rId79" Type="http://schemas.openxmlformats.org/officeDocument/2006/relationships/tags" Target="../tags/tag133.xml"/><Relationship Id="rId78" Type="http://schemas.openxmlformats.org/officeDocument/2006/relationships/tags" Target="../tags/tag132.xml"/><Relationship Id="rId77" Type="http://schemas.openxmlformats.org/officeDocument/2006/relationships/tags" Target="../tags/tag131.xml"/><Relationship Id="rId76" Type="http://schemas.openxmlformats.org/officeDocument/2006/relationships/tags" Target="../tags/tag130.xml"/><Relationship Id="rId75" Type="http://schemas.openxmlformats.org/officeDocument/2006/relationships/tags" Target="../tags/tag129.xml"/><Relationship Id="rId74" Type="http://schemas.openxmlformats.org/officeDocument/2006/relationships/tags" Target="../tags/tag128.xml"/><Relationship Id="rId73" Type="http://schemas.openxmlformats.org/officeDocument/2006/relationships/tags" Target="../tags/tag127.xml"/><Relationship Id="rId72" Type="http://schemas.openxmlformats.org/officeDocument/2006/relationships/tags" Target="../tags/tag126.xml"/><Relationship Id="rId71" Type="http://schemas.openxmlformats.org/officeDocument/2006/relationships/tags" Target="../tags/tag125.xml"/><Relationship Id="rId70" Type="http://schemas.openxmlformats.org/officeDocument/2006/relationships/tags" Target="../tags/tag124.xml"/><Relationship Id="rId7" Type="http://schemas.openxmlformats.org/officeDocument/2006/relationships/tags" Target="../tags/tag62.xml"/><Relationship Id="rId69" Type="http://schemas.openxmlformats.org/officeDocument/2006/relationships/tags" Target="../tags/tag123.xml"/><Relationship Id="rId68" Type="http://schemas.openxmlformats.org/officeDocument/2006/relationships/tags" Target="../tags/tag122.xml"/><Relationship Id="rId67" Type="http://schemas.openxmlformats.org/officeDocument/2006/relationships/tags" Target="../tags/tag121.xml"/><Relationship Id="rId66" Type="http://schemas.openxmlformats.org/officeDocument/2006/relationships/tags" Target="../tags/tag120.xml"/><Relationship Id="rId65" Type="http://schemas.openxmlformats.org/officeDocument/2006/relationships/tags" Target="../tags/tag119.xml"/><Relationship Id="rId64" Type="http://schemas.openxmlformats.org/officeDocument/2006/relationships/tags" Target="../tags/tag118.xml"/><Relationship Id="rId63" Type="http://schemas.openxmlformats.org/officeDocument/2006/relationships/tags" Target="../tags/tag117.xml"/><Relationship Id="rId62" Type="http://schemas.openxmlformats.org/officeDocument/2006/relationships/tags" Target="../tags/tag116.xml"/><Relationship Id="rId61" Type="http://schemas.openxmlformats.org/officeDocument/2006/relationships/tags" Target="../tags/tag115.xml"/><Relationship Id="rId60" Type="http://schemas.openxmlformats.org/officeDocument/2006/relationships/tags" Target="../tags/tag114.xml"/><Relationship Id="rId6" Type="http://schemas.openxmlformats.org/officeDocument/2006/relationships/tags" Target="../tags/tag61.xml"/><Relationship Id="rId59" Type="http://schemas.openxmlformats.org/officeDocument/2006/relationships/tags" Target="../tags/tag113.xml"/><Relationship Id="rId58" Type="http://schemas.openxmlformats.org/officeDocument/2006/relationships/tags" Target="../tags/tag112.xml"/><Relationship Id="rId57" Type="http://schemas.openxmlformats.org/officeDocument/2006/relationships/tags" Target="../tags/tag111.xml"/><Relationship Id="rId56" Type="http://schemas.openxmlformats.org/officeDocument/2006/relationships/tags" Target="../tags/tag110.xml"/><Relationship Id="rId55" Type="http://schemas.openxmlformats.org/officeDocument/2006/relationships/tags" Target="../tags/tag109.xml"/><Relationship Id="rId54" Type="http://schemas.openxmlformats.org/officeDocument/2006/relationships/tags" Target="../tags/tag108.xml"/><Relationship Id="rId53" Type="http://schemas.openxmlformats.org/officeDocument/2006/relationships/tags" Target="../tags/tag107.xml"/><Relationship Id="rId52" Type="http://schemas.openxmlformats.org/officeDocument/2006/relationships/tags" Target="../tags/tag106.xml"/><Relationship Id="rId51" Type="http://schemas.openxmlformats.org/officeDocument/2006/relationships/tags" Target="../tags/tag105.xml"/><Relationship Id="rId50" Type="http://schemas.openxmlformats.org/officeDocument/2006/relationships/tags" Target="../tags/tag104.xml"/><Relationship Id="rId5" Type="http://schemas.openxmlformats.org/officeDocument/2006/relationships/tags" Target="../tags/tag60.xml"/><Relationship Id="rId49" Type="http://schemas.openxmlformats.org/officeDocument/2006/relationships/tags" Target="../tags/tag103.xml"/><Relationship Id="rId48" Type="http://schemas.openxmlformats.org/officeDocument/2006/relationships/tags" Target="../tags/tag102.xml"/><Relationship Id="rId47" Type="http://schemas.openxmlformats.org/officeDocument/2006/relationships/tags" Target="../tags/tag101.xml"/><Relationship Id="rId46" Type="http://schemas.openxmlformats.org/officeDocument/2006/relationships/tags" Target="../tags/tag100.xml"/><Relationship Id="rId45" Type="http://schemas.openxmlformats.org/officeDocument/2006/relationships/tags" Target="../tags/tag99.xml"/><Relationship Id="rId44" Type="http://schemas.openxmlformats.org/officeDocument/2006/relationships/tags" Target="../tags/tag98.xml"/><Relationship Id="rId43" Type="http://schemas.openxmlformats.org/officeDocument/2006/relationships/tags" Target="../tags/tag97.xml"/><Relationship Id="rId42" Type="http://schemas.openxmlformats.org/officeDocument/2006/relationships/tags" Target="../tags/tag96.xml"/><Relationship Id="rId41" Type="http://schemas.openxmlformats.org/officeDocument/2006/relationships/tags" Target="../tags/tag95.xml"/><Relationship Id="rId40" Type="http://schemas.openxmlformats.org/officeDocument/2006/relationships/tags" Target="../tags/tag94.xml"/><Relationship Id="rId4" Type="http://schemas.openxmlformats.org/officeDocument/2006/relationships/tags" Target="../tags/tag59.xml"/><Relationship Id="rId39" Type="http://schemas.openxmlformats.org/officeDocument/2006/relationships/tags" Target="../tags/tag93.xml"/><Relationship Id="rId38" Type="http://schemas.openxmlformats.org/officeDocument/2006/relationships/tags" Target="../tags/tag92.xml"/><Relationship Id="rId37" Type="http://schemas.openxmlformats.org/officeDocument/2006/relationships/tags" Target="../tags/tag91.xml"/><Relationship Id="rId36" Type="http://schemas.openxmlformats.org/officeDocument/2006/relationships/tags" Target="../tags/tag90.xml"/><Relationship Id="rId35" Type="http://schemas.openxmlformats.org/officeDocument/2006/relationships/tags" Target="../tags/tag89.xml"/><Relationship Id="rId34" Type="http://schemas.openxmlformats.org/officeDocument/2006/relationships/tags" Target="../tags/tag88.xml"/><Relationship Id="rId33" Type="http://schemas.openxmlformats.org/officeDocument/2006/relationships/tags" Target="../tags/tag87.xml"/><Relationship Id="rId32" Type="http://schemas.openxmlformats.org/officeDocument/2006/relationships/tags" Target="../tags/tag86.xml"/><Relationship Id="rId31" Type="http://schemas.openxmlformats.org/officeDocument/2006/relationships/tags" Target="../tags/tag85.xml"/><Relationship Id="rId30" Type="http://schemas.openxmlformats.org/officeDocument/2006/relationships/tags" Target="../tags/tag84.xml"/><Relationship Id="rId3" Type="http://schemas.openxmlformats.org/officeDocument/2006/relationships/tags" Target="../tags/tag58.xml"/><Relationship Id="rId29" Type="http://schemas.openxmlformats.org/officeDocument/2006/relationships/tags" Target="../tags/tag83.xml"/><Relationship Id="rId28" Type="http://schemas.openxmlformats.org/officeDocument/2006/relationships/tags" Target="../tags/tag82.xml"/><Relationship Id="rId27" Type="http://schemas.openxmlformats.org/officeDocument/2006/relationships/tags" Target="../tags/tag81.xml"/><Relationship Id="rId26" Type="http://schemas.openxmlformats.org/officeDocument/2006/relationships/tags" Target="../tags/tag80.xml"/><Relationship Id="rId25" Type="http://schemas.openxmlformats.org/officeDocument/2006/relationships/tags" Target="../tags/tag79.xml"/><Relationship Id="rId24" Type="http://schemas.openxmlformats.org/officeDocument/2006/relationships/tags" Target="../tags/tag78.xml"/><Relationship Id="rId23" Type="http://schemas.openxmlformats.org/officeDocument/2006/relationships/tags" Target="../tags/tag77.xml"/><Relationship Id="rId22" Type="http://schemas.openxmlformats.org/officeDocument/2006/relationships/tags" Target="../tags/tag76.xml"/><Relationship Id="rId21" Type="http://schemas.openxmlformats.org/officeDocument/2006/relationships/tags" Target="../tags/tag75.xml"/><Relationship Id="rId20" Type="http://schemas.openxmlformats.org/officeDocument/2006/relationships/tags" Target="../tags/tag74.xml"/><Relationship Id="rId2" Type="http://schemas.openxmlformats.org/officeDocument/2006/relationships/tags" Target="../tags/tag57.xml"/><Relationship Id="rId19" Type="http://schemas.openxmlformats.org/officeDocument/2006/relationships/tags" Target="../tags/tag73.xml"/><Relationship Id="rId18" Type="http://schemas.openxmlformats.org/officeDocument/2006/relationships/tags" Target="../tags/tag72.xml"/><Relationship Id="rId17" Type="http://schemas.openxmlformats.org/officeDocument/2006/relationships/image" Target="../media/image123.jpeg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tags" Target="../tags/tag5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11.emf"/><Relationship Id="rId1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9" Type="http://schemas.openxmlformats.org/officeDocument/2006/relationships/notesSlide" Target="../notesSlides/notesSlide21.xml"/><Relationship Id="rId78" Type="http://schemas.openxmlformats.org/officeDocument/2006/relationships/slideLayout" Target="../slideLayouts/slideLayout7.xml"/><Relationship Id="rId77" Type="http://schemas.openxmlformats.org/officeDocument/2006/relationships/tags" Target="../tags/tag218.xml"/><Relationship Id="rId76" Type="http://schemas.openxmlformats.org/officeDocument/2006/relationships/tags" Target="../tags/tag217.xml"/><Relationship Id="rId75" Type="http://schemas.openxmlformats.org/officeDocument/2006/relationships/tags" Target="../tags/tag216.xml"/><Relationship Id="rId74" Type="http://schemas.openxmlformats.org/officeDocument/2006/relationships/tags" Target="../tags/tag215.xml"/><Relationship Id="rId73" Type="http://schemas.openxmlformats.org/officeDocument/2006/relationships/tags" Target="../tags/tag214.xml"/><Relationship Id="rId72" Type="http://schemas.openxmlformats.org/officeDocument/2006/relationships/tags" Target="../tags/tag213.xml"/><Relationship Id="rId71" Type="http://schemas.openxmlformats.org/officeDocument/2006/relationships/tags" Target="../tags/tag212.xml"/><Relationship Id="rId70" Type="http://schemas.openxmlformats.org/officeDocument/2006/relationships/tags" Target="../tags/tag211.xml"/><Relationship Id="rId7" Type="http://schemas.openxmlformats.org/officeDocument/2006/relationships/tags" Target="../tags/tag149.xml"/><Relationship Id="rId69" Type="http://schemas.openxmlformats.org/officeDocument/2006/relationships/tags" Target="../tags/tag210.xml"/><Relationship Id="rId68" Type="http://schemas.openxmlformats.org/officeDocument/2006/relationships/tags" Target="../tags/tag209.xml"/><Relationship Id="rId67" Type="http://schemas.openxmlformats.org/officeDocument/2006/relationships/tags" Target="../tags/tag208.xml"/><Relationship Id="rId66" Type="http://schemas.openxmlformats.org/officeDocument/2006/relationships/tags" Target="../tags/tag207.xml"/><Relationship Id="rId65" Type="http://schemas.openxmlformats.org/officeDocument/2006/relationships/tags" Target="../tags/tag206.xml"/><Relationship Id="rId64" Type="http://schemas.openxmlformats.org/officeDocument/2006/relationships/tags" Target="../tags/tag205.xml"/><Relationship Id="rId63" Type="http://schemas.openxmlformats.org/officeDocument/2006/relationships/tags" Target="../tags/tag204.xml"/><Relationship Id="rId62" Type="http://schemas.openxmlformats.org/officeDocument/2006/relationships/tags" Target="../tags/tag203.xml"/><Relationship Id="rId61" Type="http://schemas.openxmlformats.org/officeDocument/2006/relationships/tags" Target="../tags/tag202.xml"/><Relationship Id="rId60" Type="http://schemas.openxmlformats.org/officeDocument/2006/relationships/tags" Target="../tags/tag201.xml"/><Relationship Id="rId6" Type="http://schemas.openxmlformats.org/officeDocument/2006/relationships/tags" Target="../tags/tag148.xml"/><Relationship Id="rId59" Type="http://schemas.openxmlformats.org/officeDocument/2006/relationships/tags" Target="../tags/tag200.xml"/><Relationship Id="rId58" Type="http://schemas.openxmlformats.org/officeDocument/2006/relationships/tags" Target="../tags/tag199.xml"/><Relationship Id="rId57" Type="http://schemas.openxmlformats.org/officeDocument/2006/relationships/tags" Target="../tags/tag198.xml"/><Relationship Id="rId56" Type="http://schemas.openxmlformats.org/officeDocument/2006/relationships/tags" Target="../tags/tag197.xml"/><Relationship Id="rId55" Type="http://schemas.openxmlformats.org/officeDocument/2006/relationships/tags" Target="../tags/tag196.xml"/><Relationship Id="rId54" Type="http://schemas.openxmlformats.org/officeDocument/2006/relationships/tags" Target="../tags/tag195.xml"/><Relationship Id="rId53" Type="http://schemas.openxmlformats.org/officeDocument/2006/relationships/tags" Target="../tags/tag194.xml"/><Relationship Id="rId52" Type="http://schemas.openxmlformats.org/officeDocument/2006/relationships/tags" Target="../tags/tag193.xml"/><Relationship Id="rId51" Type="http://schemas.openxmlformats.org/officeDocument/2006/relationships/tags" Target="../tags/tag192.xml"/><Relationship Id="rId50" Type="http://schemas.openxmlformats.org/officeDocument/2006/relationships/tags" Target="../tags/tag191.xml"/><Relationship Id="rId5" Type="http://schemas.openxmlformats.org/officeDocument/2006/relationships/tags" Target="../tags/tag147.xml"/><Relationship Id="rId49" Type="http://schemas.openxmlformats.org/officeDocument/2006/relationships/tags" Target="../tags/tag190.xml"/><Relationship Id="rId48" Type="http://schemas.openxmlformats.org/officeDocument/2006/relationships/tags" Target="../tags/tag189.xml"/><Relationship Id="rId47" Type="http://schemas.openxmlformats.org/officeDocument/2006/relationships/tags" Target="../tags/tag188.xml"/><Relationship Id="rId46" Type="http://schemas.openxmlformats.org/officeDocument/2006/relationships/tags" Target="../tags/tag187.xml"/><Relationship Id="rId45" Type="http://schemas.openxmlformats.org/officeDocument/2006/relationships/tags" Target="../tags/tag186.xml"/><Relationship Id="rId44" Type="http://schemas.openxmlformats.org/officeDocument/2006/relationships/tags" Target="../tags/tag185.xml"/><Relationship Id="rId43" Type="http://schemas.openxmlformats.org/officeDocument/2006/relationships/tags" Target="../tags/tag184.xml"/><Relationship Id="rId42" Type="http://schemas.openxmlformats.org/officeDocument/2006/relationships/tags" Target="../tags/tag183.xml"/><Relationship Id="rId41" Type="http://schemas.openxmlformats.org/officeDocument/2006/relationships/tags" Target="../tags/tag182.xml"/><Relationship Id="rId40" Type="http://schemas.openxmlformats.org/officeDocument/2006/relationships/tags" Target="../tags/tag181.xml"/><Relationship Id="rId4" Type="http://schemas.openxmlformats.org/officeDocument/2006/relationships/tags" Target="../tags/tag146.xml"/><Relationship Id="rId39" Type="http://schemas.openxmlformats.org/officeDocument/2006/relationships/tags" Target="../tags/tag180.xml"/><Relationship Id="rId38" Type="http://schemas.openxmlformats.org/officeDocument/2006/relationships/tags" Target="../tags/tag179.xml"/><Relationship Id="rId37" Type="http://schemas.openxmlformats.org/officeDocument/2006/relationships/tags" Target="../tags/tag178.xml"/><Relationship Id="rId36" Type="http://schemas.openxmlformats.org/officeDocument/2006/relationships/tags" Target="../tags/tag177.xml"/><Relationship Id="rId35" Type="http://schemas.openxmlformats.org/officeDocument/2006/relationships/tags" Target="../tags/tag176.xml"/><Relationship Id="rId34" Type="http://schemas.openxmlformats.org/officeDocument/2006/relationships/tags" Target="../tags/tag175.xml"/><Relationship Id="rId33" Type="http://schemas.openxmlformats.org/officeDocument/2006/relationships/tags" Target="../tags/tag174.xml"/><Relationship Id="rId32" Type="http://schemas.openxmlformats.org/officeDocument/2006/relationships/tags" Target="../tags/tag173.xml"/><Relationship Id="rId31" Type="http://schemas.openxmlformats.org/officeDocument/2006/relationships/tags" Target="../tags/tag172.xml"/><Relationship Id="rId30" Type="http://schemas.openxmlformats.org/officeDocument/2006/relationships/tags" Target="../tags/tag171.xml"/><Relationship Id="rId3" Type="http://schemas.openxmlformats.org/officeDocument/2006/relationships/tags" Target="../tags/tag145.xml"/><Relationship Id="rId29" Type="http://schemas.openxmlformats.org/officeDocument/2006/relationships/tags" Target="../tags/tag170.xml"/><Relationship Id="rId28" Type="http://schemas.openxmlformats.org/officeDocument/2006/relationships/tags" Target="../tags/tag169.xml"/><Relationship Id="rId27" Type="http://schemas.openxmlformats.org/officeDocument/2006/relationships/tags" Target="../tags/tag168.xml"/><Relationship Id="rId26" Type="http://schemas.openxmlformats.org/officeDocument/2006/relationships/tags" Target="../tags/tag167.xml"/><Relationship Id="rId25" Type="http://schemas.openxmlformats.org/officeDocument/2006/relationships/tags" Target="../tags/tag166.xml"/><Relationship Id="rId24" Type="http://schemas.openxmlformats.org/officeDocument/2006/relationships/tags" Target="../tags/tag165.xml"/><Relationship Id="rId23" Type="http://schemas.openxmlformats.org/officeDocument/2006/relationships/tags" Target="../tags/tag164.xml"/><Relationship Id="rId22" Type="http://schemas.openxmlformats.org/officeDocument/2006/relationships/tags" Target="../tags/tag163.xml"/><Relationship Id="rId21" Type="http://schemas.openxmlformats.org/officeDocument/2006/relationships/tags" Target="../tags/tag162.xml"/><Relationship Id="rId20" Type="http://schemas.openxmlformats.org/officeDocument/2006/relationships/tags" Target="../tags/tag161.xml"/><Relationship Id="rId2" Type="http://schemas.openxmlformats.org/officeDocument/2006/relationships/tags" Target="../tags/tag144.xml"/><Relationship Id="rId19" Type="http://schemas.openxmlformats.org/officeDocument/2006/relationships/tags" Target="../tags/tag160.xml"/><Relationship Id="rId18" Type="http://schemas.openxmlformats.org/officeDocument/2006/relationships/tags" Target="../tags/tag159.xml"/><Relationship Id="rId17" Type="http://schemas.openxmlformats.org/officeDocument/2006/relationships/image" Target="../media/image123.jpeg"/><Relationship Id="rId16" Type="http://schemas.openxmlformats.org/officeDocument/2006/relationships/tags" Target="../tags/tag158.xml"/><Relationship Id="rId15" Type="http://schemas.openxmlformats.org/officeDocument/2006/relationships/tags" Target="../tags/tag157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tags" Target="../tags/tag14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vmlDrawing" Target="../drawings/vmlDrawing3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6.wmf"/><Relationship Id="rId1" Type="http://schemas.openxmlformats.org/officeDocument/2006/relationships/oleObject" Target="../embeddings/oleObject116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wav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.wav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3.wav"/><Relationship Id="rId1" Type="http://schemas.openxmlformats.org/officeDocument/2006/relationships/audio" Target="../media/audio2.wa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.wav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.wav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8.xml"/><Relationship Id="rId8" Type="http://schemas.openxmlformats.org/officeDocument/2006/relationships/vmlDrawing" Target="../drawings/vmlDrawing3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128.wmf"/><Relationship Id="rId3" Type="http://schemas.openxmlformats.org/officeDocument/2006/relationships/oleObject" Target="../embeddings/oleObject118.bin"/><Relationship Id="rId2" Type="http://schemas.openxmlformats.org/officeDocument/2006/relationships/image" Target="../media/image127.emf"/><Relationship Id="rId1" Type="http://schemas.openxmlformats.org/officeDocument/2006/relationships/oleObject" Target="../embeddings/oleObject117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4.bin"/><Relationship Id="rId8" Type="http://schemas.openxmlformats.org/officeDocument/2006/relationships/image" Target="../media/image133.emf"/><Relationship Id="rId7" Type="http://schemas.openxmlformats.org/officeDocument/2006/relationships/oleObject" Target="../embeddings/oleObject123.bin"/><Relationship Id="rId6" Type="http://schemas.openxmlformats.org/officeDocument/2006/relationships/image" Target="../media/image132.emf"/><Relationship Id="rId5" Type="http://schemas.openxmlformats.org/officeDocument/2006/relationships/oleObject" Target="../embeddings/oleObject122.bin"/><Relationship Id="rId4" Type="http://schemas.openxmlformats.org/officeDocument/2006/relationships/image" Target="../media/image131.wmf"/><Relationship Id="rId3" Type="http://schemas.openxmlformats.org/officeDocument/2006/relationships/oleObject" Target="../embeddings/oleObject121.bin"/><Relationship Id="rId2" Type="http://schemas.openxmlformats.org/officeDocument/2006/relationships/image" Target="../media/image130.emf"/><Relationship Id="rId15" Type="http://schemas.openxmlformats.org/officeDocument/2006/relationships/notesSlide" Target="../notesSlides/notesSlide29.xml"/><Relationship Id="rId14" Type="http://schemas.openxmlformats.org/officeDocument/2006/relationships/vmlDrawing" Target="../drawings/vmlDrawing34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35.emf"/><Relationship Id="rId11" Type="http://schemas.openxmlformats.org/officeDocument/2006/relationships/oleObject" Target="../embeddings/oleObject125.bin"/><Relationship Id="rId10" Type="http://schemas.openxmlformats.org/officeDocument/2006/relationships/image" Target="../media/image134.emf"/><Relationship Id="rId1" Type="http://schemas.openxmlformats.org/officeDocument/2006/relationships/oleObject" Target="../embeddings/oleObject120.bin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jpeg"/><Relationship Id="rId2" Type="http://schemas.openxmlformats.org/officeDocument/2006/relationships/image" Target="../media/image12.emf"/><Relationship Id="rId1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0.bin"/><Relationship Id="rId8" Type="http://schemas.openxmlformats.org/officeDocument/2006/relationships/image" Target="../media/image138.emf"/><Relationship Id="rId7" Type="http://schemas.openxmlformats.org/officeDocument/2006/relationships/oleObject" Target="../embeddings/oleObject129.bin"/><Relationship Id="rId6" Type="http://schemas.openxmlformats.org/officeDocument/2006/relationships/image" Target="../media/image137.emf"/><Relationship Id="rId5" Type="http://schemas.openxmlformats.org/officeDocument/2006/relationships/oleObject" Target="../embeddings/oleObject128.bin"/><Relationship Id="rId4" Type="http://schemas.openxmlformats.org/officeDocument/2006/relationships/image" Target="../media/image129.wmf"/><Relationship Id="rId3" Type="http://schemas.openxmlformats.org/officeDocument/2006/relationships/oleObject" Target="../embeddings/oleObject127.bin"/><Relationship Id="rId2" Type="http://schemas.openxmlformats.org/officeDocument/2006/relationships/image" Target="../media/image136.emf"/><Relationship Id="rId13" Type="http://schemas.openxmlformats.org/officeDocument/2006/relationships/notesSlide" Target="../notesSlides/notesSlide30.xml"/><Relationship Id="rId12" Type="http://schemas.openxmlformats.org/officeDocument/2006/relationships/vmlDrawing" Target="../drawings/vmlDrawing35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39.emf"/><Relationship Id="rId1" Type="http://schemas.openxmlformats.org/officeDocument/2006/relationships/oleObject" Target="../embeddings/oleObject126.bin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image" Target="../media/image143.emf"/><Relationship Id="rId7" Type="http://schemas.openxmlformats.org/officeDocument/2006/relationships/oleObject" Target="../embeddings/oleObject134.bin"/><Relationship Id="rId6" Type="http://schemas.openxmlformats.org/officeDocument/2006/relationships/image" Target="../media/image142.emf"/><Relationship Id="rId5" Type="http://schemas.openxmlformats.org/officeDocument/2006/relationships/oleObject" Target="../embeddings/oleObject133.bin"/><Relationship Id="rId4" Type="http://schemas.openxmlformats.org/officeDocument/2006/relationships/image" Target="../media/image141.emf"/><Relationship Id="rId3" Type="http://schemas.openxmlformats.org/officeDocument/2006/relationships/oleObject" Target="../embeddings/oleObject132.bin"/><Relationship Id="rId2" Type="http://schemas.openxmlformats.org/officeDocument/2006/relationships/image" Target="../media/image140.emf"/><Relationship Id="rId11" Type="http://schemas.openxmlformats.org/officeDocument/2006/relationships/notesSlide" Target="../notesSlides/notesSlide31.xml"/><Relationship Id="rId10" Type="http://schemas.openxmlformats.org/officeDocument/2006/relationships/vmlDrawing" Target="../drawings/vmlDrawing36.vml"/><Relationship Id="rId1" Type="http://schemas.openxmlformats.org/officeDocument/2006/relationships/oleObject" Target="../embeddings/oleObject131.bin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vmlDrawing" Target="../drawings/vmlDrawing3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4.png"/><Relationship Id="rId1" Type="http://schemas.openxmlformats.org/officeDocument/2006/relationships/oleObject" Target="../embeddings/oleObject135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7" Type="http://schemas.openxmlformats.org/officeDocument/2006/relationships/vmlDrawing" Target="../drawings/vmlDrawing38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146.wmf"/><Relationship Id="rId3" Type="http://schemas.openxmlformats.org/officeDocument/2006/relationships/oleObject" Target="../embeddings/oleObject137.bin"/><Relationship Id="rId2" Type="http://schemas.openxmlformats.org/officeDocument/2006/relationships/image" Target="../media/image145.emf"/><Relationship Id="rId1" Type="http://schemas.openxmlformats.org/officeDocument/2006/relationships/oleObject" Target="../embeddings/oleObject136.bin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51.emf"/><Relationship Id="rId7" Type="http://schemas.openxmlformats.org/officeDocument/2006/relationships/oleObject" Target="../embeddings/oleObject141.bin"/><Relationship Id="rId6" Type="http://schemas.openxmlformats.org/officeDocument/2006/relationships/image" Target="../media/image150.emf"/><Relationship Id="rId5" Type="http://schemas.openxmlformats.org/officeDocument/2006/relationships/oleObject" Target="../embeddings/oleObject140.bin"/><Relationship Id="rId4" Type="http://schemas.openxmlformats.org/officeDocument/2006/relationships/image" Target="../media/image149.emf"/><Relationship Id="rId3" Type="http://schemas.openxmlformats.org/officeDocument/2006/relationships/oleObject" Target="../embeddings/oleObject139.bin"/><Relationship Id="rId2" Type="http://schemas.openxmlformats.org/officeDocument/2006/relationships/image" Target="../media/image148.emf"/><Relationship Id="rId11" Type="http://schemas.openxmlformats.org/officeDocument/2006/relationships/notesSlide" Target="../notesSlides/notesSlide34.xml"/><Relationship Id="rId10" Type="http://schemas.openxmlformats.org/officeDocument/2006/relationships/vmlDrawing" Target="../drawings/vmlDrawing39.vml"/><Relationship Id="rId1" Type="http://schemas.openxmlformats.org/officeDocument/2006/relationships/oleObject" Target="../embeddings/oleObject138.bin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vmlDrawing" Target="../drawings/vmlDrawing40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jpeg"/><Relationship Id="rId2" Type="http://schemas.openxmlformats.org/officeDocument/2006/relationships/image" Target="../media/image152.emf"/><Relationship Id="rId1" Type="http://schemas.openxmlformats.org/officeDocument/2006/relationships/oleObject" Target="../embeddings/oleObject142.bin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vmlDrawing" Target="../drawings/vmlDrawing4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3.emf"/><Relationship Id="rId1" Type="http://schemas.openxmlformats.org/officeDocument/2006/relationships/oleObject" Target="../embeddings/oleObject143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image" Target="../media/image154.emf"/><Relationship Id="rId6" Type="http://schemas.openxmlformats.org/officeDocument/2006/relationships/oleObject" Target="../embeddings/oleObject144.bin"/><Relationship Id="rId5" Type="http://schemas.openxmlformats.org/officeDocument/2006/relationships/tags" Target="../tags/tag223.xml"/><Relationship Id="rId48" Type="http://schemas.openxmlformats.org/officeDocument/2006/relationships/notesSlide" Target="../notesSlides/notesSlide37.xml"/><Relationship Id="rId47" Type="http://schemas.openxmlformats.org/officeDocument/2006/relationships/vmlDrawing" Target="../drawings/vmlDrawing42.vml"/><Relationship Id="rId46" Type="http://schemas.openxmlformats.org/officeDocument/2006/relationships/slideLayout" Target="../slideLayouts/slideLayout7.xml"/><Relationship Id="rId45" Type="http://schemas.openxmlformats.org/officeDocument/2006/relationships/tags" Target="../tags/tag257.xml"/><Relationship Id="rId44" Type="http://schemas.openxmlformats.org/officeDocument/2006/relationships/tags" Target="../tags/tag256.xml"/><Relationship Id="rId43" Type="http://schemas.openxmlformats.org/officeDocument/2006/relationships/image" Target="../media/image156.emf"/><Relationship Id="rId42" Type="http://schemas.openxmlformats.org/officeDocument/2006/relationships/oleObject" Target="../embeddings/oleObject146.bin"/><Relationship Id="rId41" Type="http://schemas.openxmlformats.org/officeDocument/2006/relationships/tags" Target="../tags/tag255.xml"/><Relationship Id="rId40" Type="http://schemas.openxmlformats.org/officeDocument/2006/relationships/tags" Target="../tags/tag254.xml"/><Relationship Id="rId4" Type="http://schemas.openxmlformats.org/officeDocument/2006/relationships/tags" Target="../tags/tag222.xml"/><Relationship Id="rId39" Type="http://schemas.openxmlformats.org/officeDocument/2006/relationships/tags" Target="../tags/tag253.xml"/><Relationship Id="rId38" Type="http://schemas.openxmlformats.org/officeDocument/2006/relationships/tags" Target="../tags/tag252.xml"/><Relationship Id="rId37" Type="http://schemas.openxmlformats.org/officeDocument/2006/relationships/image" Target="../media/image155.emf"/><Relationship Id="rId36" Type="http://schemas.openxmlformats.org/officeDocument/2006/relationships/oleObject" Target="../embeddings/oleObject145.bin"/><Relationship Id="rId35" Type="http://schemas.openxmlformats.org/officeDocument/2006/relationships/tags" Target="../tags/tag251.xml"/><Relationship Id="rId34" Type="http://schemas.openxmlformats.org/officeDocument/2006/relationships/tags" Target="../tags/tag250.xml"/><Relationship Id="rId33" Type="http://schemas.openxmlformats.org/officeDocument/2006/relationships/tags" Target="../tags/tag249.xml"/><Relationship Id="rId32" Type="http://schemas.openxmlformats.org/officeDocument/2006/relationships/tags" Target="../tags/tag248.xml"/><Relationship Id="rId31" Type="http://schemas.openxmlformats.org/officeDocument/2006/relationships/tags" Target="../tags/tag247.xml"/><Relationship Id="rId30" Type="http://schemas.openxmlformats.org/officeDocument/2006/relationships/tags" Target="../tags/tag246.xml"/><Relationship Id="rId3" Type="http://schemas.openxmlformats.org/officeDocument/2006/relationships/tags" Target="../tags/tag221.xml"/><Relationship Id="rId29" Type="http://schemas.openxmlformats.org/officeDocument/2006/relationships/tags" Target="../tags/tag245.xml"/><Relationship Id="rId28" Type="http://schemas.openxmlformats.org/officeDocument/2006/relationships/tags" Target="../tags/tag244.xml"/><Relationship Id="rId27" Type="http://schemas.openxmlformats.org/officeDocument/2006/relationships/tags" Target="../tags/tag243.xml"/><Relationship Id="rId26" Type="http://schemas.openxmlformats.org/officeDocument/2006/relationships/tags" Target="../tags/tag242.xml"/><Relationship Id="rId25" Type="http://schemas.openxmlformats.org/officeDocument/2006/relationships/tags" Target="../tags/tag241.xml"/><Relationship Id="rId24" Type="http://schemas.openxmlformats.org/officeDocument/2006/relationships/tags" Target="../tags/tag240.xml"/><Relationship Id="rId23" Type="http://schemas.openxmlformats.org/officeDocument/2006/relationships/tags" Target="../tags/tag239.xml"/><Relationship Id="rId22" Type="http://schemas.openxmlformats.org/officeDocument/2006/relationships/tags" Target="../tags/tag238.xml"/><Relationship Id="rId21" Type="http://schemas.openxmlformats.org/officeDocument/2006/relationships/tags" Target="../tags/tag237.xml"/><Relationship Id="rId20" Type="http://schemas.openxmlformats.org/officeDocument/2006/relationships/tags" Target="../tags/tag236.xml"/><Relationship Id="rId2" Type="http://schemas.openxmlformats.org/officeDocument/2006/relationships/tags" Target="../tags/tag220.xml"/><Relationship Id="rId19" Type="http://schemas.openxmlformats.org/officeDocument/2006/relationships/tags" Target="../tags/tag235.xml"/><Relationship Id="rId18" Type="http://schemas.openxmlformats.org/officeDocument/2006/relationships/tags" Target="../tags/tag234.xml"/><Relationship Id="rId17" Type="http://schemas.openxmlformats.org/officeDocument/2006/relationships/tags" Target="../tags/tag233.xml"/><Relationship Id="rId16" Type="http://schemas.openxmlformats.org/officeDocument/2006/relationships/tags" Target="../tags/tag232.xml"/><Relationship Id="rId15" Type="http://schemas.openxmlformats.org/officeDocument/2006/relationships/tags" Target="../tags/tag231.xml"/><Relationship Id="rId14" Type="http://schemas.openxmlformats.org/officeDocument/2006/relationships/tags" Target="../tags/tag230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tags" Target="../tags/tag219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1.bin"/><Relationship Id="rId8" Type="http://schemas.openxmlformats.org/officeDocument/2006/relationships/image" Target="../media/image160.emf"/><Relationship Id="rId7" Type="http://schemas.openxmlformats.org/officeDocument/2006/relationships/oleObject" Target="../embeddings/oleObject150.bin"/><Relationship Id="rId6" Type="http://schemas.openxmlformats.org/officeDocument/2006/relationships/image" Target="../media/image159.emf"/><Relationship Id="rId5" Type="http://schemas.openxmlformats.org/officeDocument/2006/relationships/oleObject" Target="../embeddings/oleObject149.bin"/><Relationship Id="rId4" Type="http://schemas.openxmlformats.org/officeDocument/2006/relationships/image" Target="../media/image158.emf"/><Relationship Id="rId3" Type="http://schemas.openxmlformats.org/officeDocument/2006/relationships/oleObject" Target="../embeddings/oleObject148.bin"/><Relationship Id="rId2" Type="http://schemas.openxmlformats.org/officeDocument/2006/relationships/image" Target="../media/image157.emf"/><Relationship Id="rId15" Type="http://schemas.openxmlformats.org/officeDocument/2006/relationships/notesSlide" Target="../notesSlides/notesSlide38.xml"/><Relationship Id="rId14" Type="http://schemas.openxmlformats.org/officeDocument/2006/relationships/vmlDrawing" Target="../drawings/vmlDrawing43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62.emf"/><Relationship Id="rId11" Type="http://schemas.openxmlformats.org/officeDocument/2006/relationships/oleObject" Target="../embeddings/oleObject152.bin"/><Relationship Id="rId10" Type="http://schemas.openxmlformats.org/officeDocument/2006/relationships/image" Target="../media/image161.emf"/><Relationship Id="rId1" Type="http://schemas.openxmlformats.org/officeDocument/2006/relationships/oleObject" Target="../embeddings/oleObject147.bin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7.bin"/><Relationship Id="rId8" Type="http://schemas.openxmlformats.org/officeDocument/2006/relationships/image" Target="../media/image166.emf"/><Relationship Id="rId7" Type="http://schemas.openxmlformats.org/officeDocument/2006/relationships/oleObject" Target="../embeddings/oleObject156.bin"/><Relationship Id="rId6" Type="http://schemas.openxmlformats.org/officeDocument/2006/relationships/image" Target="../media/image165.emf"/><Relationship Id="rId5" Type="http://schemas.openxmlformats.org/officeDocument/2006/relationships/oleObject" Target="../embeddings/oleObject155.bin"/><Relationship Id="rId4" Type="http://schemas.openxmlformats.org/officeDocument/2006/relationships/image" Target="../media/image164.emf"/><Relationship Id="rId3" Type="http://schemas.openxmlformats.org/officeDocument/2006/relationships/oleObject" Target="../embeddings/oleObject154.bin"/><Relationship Id="rId2" Type="http://schemas.openxmlformats.org/officeDocument/2006/relationships/image" Target="../media/image163.emf"/><Relationship Id="rId15" Type="http://schemas.openxmlformats.org/officeDocument/2006/relationships/notesSlide" Target="../notesSlides/notesSlide39.xml"/><Relationship Id="rId14" Type="http://schemas.openxmlformats.org/officeDocument/2006/relationships/vmlDrawing" Target="../drawings/vmlDrawing44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68.emf"/><Relationship Id="rId11" Type="http://schemas.openxmlformats.org/officeDocument/2006/relationships/oleObject" Target="../embeddings/oleObject158.bin"/><Relationship Id="rId10" Type="http://schemas.openxmlformats.org/officeDocument/2006/relationships/image" Target="../media/image167.emf"/><Relationship Id="rId1" Type="http://schemas.openxmlformats.org/officeDocument/2006/relationships/oleObject" Target="../embeddings/oleObject15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7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10.jpeg"/><Relationship Id="rId2" Type="http://schemas.openxmlformats.org/officeDocument/2006/relationships/image" Target="../media/image13.emf"/><Relationship Id="rId1" Type="http://schemas.openxmlformats.org/officeDocument/2006/relationships/oleObject" Target="../embeddings/oleObject5.bin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5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3.png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3" Type="http://schemas.openxmlformats.org/officeDocument/2006/relationships/oleObject" Target="../embeddings/oleObject160.bin"/><Relationship Id="rId2" Type="http://schemas.openxmlformats.org/officeDocument/2006/relationships/image" Target="../media/image169.png"/><Relationship Id="rId10" Type="http://schemas.openxmlformats.org/officeDocument/2006/relationships/notesSlide" Target="../notesSlides/notesSlide40.xml"/><Relationship Id="rId1" Type="http://schemas.openxmlformats.org/officeDocument/2006/relationships/oleObject" Target="../embeddings/oleObject159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7" Type="http://schemas.openxmlformats.org/officeDocument/2006/relationships/vmlDrawing" Target="../drawings/vmlDrawing46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3" Type="http://schemas.openxmlformats.org/officeDocument/2006/relationships/oleObject" Target="../embeddings/oleObject162.bin"/><Relationship Id="rId2" Type="http://schemas.openxmlformats.org/officeDocument/2006/relationships/image" Target="../media/image174.png"/><Relationship Id="rId1" Type="http://schemas.openxmlformats.org/officeDocument/2006/relationships/oleObject" Target="../embeddings/oleObject161.bin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2.xml"/><Relationship Id="rId6" Type="http://schemas.openxmlformats.org/officeDocument/2006/relationships/vmlDrawing" Target="../drawings/vmlDrawing4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7.png"/><Relationship Id="rId3" Type="http://schemas.openxmlformats.org/officeDocument/2006/relationships/tags" Target="../tags/tag258.xml"/><Relationship Id="rId2" Type="http://schemas.openxmlformats.org/officeDocument/2006/relationships/image" Target="../media/image175.png"/><Relationship Id="rId1" Type="http://schemas.openxmlformats.org/officeDocument/2006/relationships/oleObject" Target="../embeddings/oleObject163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7" Type="http://schemas.openxmlformats.org/officeDocument/2006/relationships/vmlDrawing" Target="../drawings/vmlDrawing48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emf"/><Relationship Id="rId3" Type="http://schemas.openxmlformats.org/officeDocument/2006/relationships/oleObject" Target="../embeddings/oleObject165.bin"/><Relationship Id="rId2" Type="http://schemas.openxmlformats.org/officeDocument/2006/relationships/image" Target="../media/image178.emf"/><Relationship Id="rId1" Type="http://schemas.openxmlformats.org/officeDocument/2006/relationships/oleObject" Target="../embeddings/oleObject164.bin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84.png"/><Relationship Id="rId7" Type="http://schemas.openxmlformats.org/officeDocument/2006/relationships/image" Target="../media/image180.png"/><Relationship Id="rId6" Type="http://schemas.openxmlformats.org/officeDocument/2006/relationships/image" Target="../media/image183.emf"/><Relationship Id="rId5" Type="http://schemas.openxmlformats.org/officeDocument/2006/relationships/oleObject" Target="../embeddings/oleObject168.bin"/><Relationship Id="rId4" Type="http://schemas.openxmlformats.org/officeDocument/2006/relationships/image" Target="../media/image182.emf"/><Relationship Id="rId3" Type="http://schemas.openxmlformats.org/officeDocument/2006/relationships/oleObject" Target="../embeddings/oleObject167.bin"/><Relationship Id="rId2" Type="http://schemas.openxmlformats.org/officeDocument/2006/relationships/image" Target="../media/image181.wmf"/><Relationship Id="rId11" Type="http://schemas.openxmlformats.org/officeDocument/2006/relationships/notesSlide" Target="../notesSlides/notesSlide44.xml"/><Relationship Id="rId10" Type="http://schemas.openxmlformats.org/officeDocument/2006/relationships/vmlDrawing" Target="../drawings/vmlDrawing49.vml"/><Relationship Id="rId1" Type="http://schemas.openxmlformats.org/officeDocument/2006/relationships/oleObject" Target="../embeddings/oleObject166.bin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9.wmf"/><Relationship Id="rId8" Type="http://schemas.openxmlformats.org/officeDocument/2006/relationships/oleObject" Target="../embeddings/oleObject172.bin"/><Relationship Id="rId7" Type="http://schemas.openxmlformats.org/officeDocument/2006/relationships/image" Target="../media/image188.wmf"/><Relationship Id="rId6" Type="http://schemas.openxmlformats.org/officeDocument/2006/relationships/oleObject" Target="../embeddings/oleObject171.bin"/><Relationship Id="rId5" Type="http://schemas.openxmlformats.org/officeDocument/2006/relationships/image" Target="../media/image187.wmf"/><Relationship Id="rId4" Type="http://schemas.openxmlformats.org/officeDocument/2006/relationships/oleObject" Target="../embeddings/oleObject170.bin"/><Relationship Id="rId3" Type="http://schemas.openxmlformats.org/officeDocument/2006/relationships/image" Target="../media/image186.emf"/><Relationship Id="rId2" Type="http://schemas.openxmlformats.org/officeDocument/2006/relationships/oleObject" Target="../embeddings/oleObject169.bin"/><Relationship Id="rId16" Type="http://schemas.openxmlformats.org/officeDocument/2006/relationships/notesSlide" Target="../notesSlides/notesSlide45.xml"/><Relationship Id="rId15" Type="http://schemas.openxmlformats.org/officeDocument/2006/relationships/vmlDrawing" Target="../drawings/vmlDrawing50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91.wmf"/><Relationship Id="rId12" Type="http://schemas.openxmlformats.org/officeDocument/2006/relationships/oleObject" Target="../embeddings/oleObject174.bin"/><Relationship Id="rId11" Type="http://schemas.openxmlformats.org/officeDocument/2006/relationships/image" Target="../media/image190.wmf"/><Relationship Id="rId10" Type="http://schemas.openxmlformats.org/officeDocument/2006/relationships/oleObject" Target="../embeddings/oleObject173.bin"/><Relationship Id="rId1" Type="http://schemas.openxmlformats.org/officeDocument/2006/relationships/image" Target="../media/image18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vmlDrawing" Target="../drawings/vmlDrawing51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4.png"/><Relationship Id="rId4" Type="http://schemas.openxmlformats.org/officeDocument/2006/relationships/image" Target="../media/image193.wmf"/><Relationship Id="rId3" Type="http://schemas.openxmlformats.org/officeDocument/2006/relationships/oleObject" Target="../embeddings/oleObject176.bin"/><Relationship Id="rId2" Type="http://schemas.openxmlformats.org/officeDocument/2006/relationships/image" Target="../media/image192.wmf"/><Relationship Id="rId1" Type="http://schemas.openxmlformats.org/officeDocument/2006/relationships/oleObject" Target="../embeddings/oleObject175.bin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1.bin"/><Relationship Id="rId8" Type="http://schemas.openxmlformats.org/officeDocument/2006/relationships/image" Target="../media/image198.emf"/><Relationship Id="rId7" Type="http://schemas.openxmlformats.org/officeDocument/2006/relationships/oleObject" Target="../embeddings/oleObject180.bin"/><Relationship Id="rId6" Type="http://schemas.openxmlformats.org/officeDocument/2006/relationships/image" Target="../media/image197.emf"/><Relationship Id="rId5" Type="http://schemas.openxmlformats.org/officeDocument/2006/relationships/oleObject" Target="../embeddings/oleObject179.bin"/><Relationship Id="rId4" Type="http://schemas.openxmlformats.org/officeDocument/2006/relationships/image" Target="../media/image196.emf"/><Relationship Id="rId3" Type="http://schemas.openxmlformats.org/officeDocument/2006/relationships/oleObject" Target="../embeddings/oleObject178.bin"/><Relationship Id="rId2" Type="http://schemas.openxmlformats.org/officeDocument/2006/relationships/image" Target="../media/image195.emf"/><Relationship Id="rId17" Type="http://schemas.openxmlformats.org/officeDocument/2006/relationships/notesSlide" Target="../notesSlides/notesSlide47.xml"/><Relationship Id="rId16" Type="http://schemas.openxmlformats.org/officeDocument/2006/relationships/vmlDrawing" Target="../drawings/vmlDrawing52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01.emf"/><Relationship Id="rId13" Type="http://schemas.openxmlformats.org/officeDocument/2006/relationships/oleObject" Target="../embeddings/oleObject183.bin"/><Relationship Id="rId12" Type="http://schemas.openxmlformats.org/officeDocument/2006/relationships/image" Target="../media/image200.emf"/><Relationship Id="rId11" Type="http://schemas.openxmlformats.org/officeDocument/2006/relationships/oleObject" Target="../embeddings/oleObject182.bin"/><Relationship Id="rId10" Type="http://schemas.openxmlformats.org/officeDocument/2006/relationships/image" Target="../media/image199.emf"/><Relationship Id="rId1" Type="http://schemas.openxmlformats.org/officeDocument/2006/relationships/oleObject" Target="../embeddings/oleObject177.bin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8.xml"/><Relationship Id="rId8" Type="http://schemas.openxmlformats.org/officeDocument/2006/relationships/vmlDrawing" Target="../drawings/vmlDrawing5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4.emf"/><Relationship Id="rId5" Type="http://schemas.openxmlformats.org/officeDocument/2006/relationships/oleObject" Target="../embeddings/oleObject186.bin"/><Relationship Id="rId4" Type="http://schemas.openxmlformats.org/officeDocument/2006/relationships/image" Target="../media/image203.emf"/><Relationship Id="rId3" Type="http://schemas.openxmlformats.org/officeDocument/2006/relationships/oleObject" Target="../embeddings/oleObject185.bin"/><Relationship Id="rId2" Type="http://schemas.openxmlformats.org/officeDocument/2006/relationships/image" Target="../media/image202.emf"/><Relationship Id="rId1" Type="http://schemas.openxmlformats.org/officeDocument/2006/relationships/oleObject" Target="../embeddings/oleObject184.bin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9.xml"/><Relationship Id="rId6" Type="http://schemas.openxmlformats.org/officeDocument/2006/relationships/vmlDrawing" Target="../drawings/vmlDrawing5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6.wmf"/><Relationship Id="rId3" Type="http://schemas.openxmlformats.org/officeDocument/2006/relationships/oleObject" Target="../embeddings/oleObject188.bin"/><Relationship Id="rId2" Type="http://schemas.openxmlformats.org/officeDocument/2006/relationships/image" Target="../media/image205.png"/><Relationship Id="rId1" Type="http://schemas.openxmlformats.org/officeDocument/2006/relationships/oleObject" Target="../embeddings/oleObject187.bin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7.xml"/><Relationship Id="rId3" Type="http://schemas.openxmlformats.org/officeDocument/2006/relationships/oleObject" Target="../embeddings/oleObject9.bin"/><Relationship Id="rId2" Type="http://schemas.openxmlformats.org/officeDocument/2006/relationships/image" Target="../media/image14.emf"/><Relationship Id="rId1" Type="http://schemas.openxmlformats.org/officeDocument/2006/relationships/oleObject" Target="../embeddings/oleObject8.bin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0.xml"/><Relationship Id="rId8" Type="http://schemas.openxmlformats.org/officeDocument/2006/relationships/vmlDrawing" Target="../drawings/vmlDrawing5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9.wmf"/><Relationship Id="rId5" Type="http://schemas.openxmlformats.org/officeDocument/2006/relationships/oleObject" Target="../embeddings/oleObject191.bin"/><Relationship Id="rId4" Type="http://schemas.openxmlformats.org/officeDocument/2006/relationships/image" Target="../media/image208.emf"/><Relationship Id="rId3" Type="http://schemas.openxmlformats.org/officeDocument/2006/relationships/oleObject" Target="../embeddings/oleObject190.bin"/><Relationship Id="rId2" Type="http://schemas.openxmlformats.org/officeDocument/2006/relationships/image" Target="../media/image207.emf"/><Relationship Id="rId1" Type="http://schemas.openxmlformats.org/officeDocument/2006/relationships/oleObject" Target="../embeddings/oleObject189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1.xml"/><Relationship Id="rId7" Type="http://schemas.openxmlformats.org/officeDocument/2006/relationships/vmlDrawing" Target="../drawings/vmlDrawing56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211.emf"/><Relationship Id="rId3" Type="http://schemas.openxmlformats.org/officeDocument/2006/relationships/oleObject" Target="../embeddings/oleObject193.bin"/><Relationship Id="rId2" Type="http://schemas.openxmlformats.org/officeDocument/2006/relationships/image" Target="../media/image210.emf"/><Relationship Id="rId1" Type="http://schemas.openxmlformats.org/officeDocument/2006/relationships/oleObject" Target="../embeddings/oleObject192.bin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2.xml"/><Relationship Id="rId6" Type="http://schemas.openxmlformats.org/officeDocument/2006/relationships/vmlDrawing" Target="../drawings/vmlDrawing5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3.emf"/><Relationship Id="rId3" Type="http://schemas.openxmlformats.org/officeDocument/2006/relationships/oleObject" Target="../embeddings/oleObject195.bin"/><Relationship Id="rId2" Type="http://schemas.openxmlformats.org/officeDocument/2006/relationships/image" Target="../media/image212.emf"/><Relationship Id="rId1" Type="http://schemas.openxmlformats.org/officeDocument/2006/relationships/oleObject" Target="../embeddings/oleObject194.bin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0.bin"/><Relationship Id="rId8" Type="http://schemas.openxmlformats.org/officeDocument/2006/relationships/image" Target="../media/image217.emf"/><Relationship Id="rId7" Type="http://schemas.openxmlformats.org/officeDocument/2006/relationships/oleObject" Target="../embeddings/oleObject199.bin"/><Relationship Id="rId6" Type="http://schemas.openxmlformats.org/officeDocument/2006/relationships/image" Target="../media/image216.emf"/><Relationship Id="rId5" Type="http://schemas.openxmlformats.org/officeDocument/2006/relationships/oleObject" Target="../embeddings/oleObject198.bin"/><Relationship Id="rId4" Type="http://schemas.openxmlformats.org/officeDocument/2006/relationships/image" Target="../media/image215.emf"/><Relationship Id="rId3" Type="http://schemas.openxmlformats.org/officeDocument/2006/relationships/oleObject" Target="../embeddings/oleObject197.bin"/><Relationship Id="rId2" Type="http://schemas.openxmlformats.org/officeDocument/2006/relationships/image" Target="../media/image214.emf"/><Relationship Id="rId15" Type="http://schemas.openxmlformats.org/officeDocument/2006/relationships/notesSlide" Target="../notesSlides/notesSlide53.xml"/><Relationship Id="rId14" Type="http://schemas.openxmlformats.org/officeDocument/2006/relationships/vmlDrawing" Target="../drawings/vmlDrawing58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19.emf"/><Relationship Id="rId11" Type="http://schemas.openxmlformats.org/officeDocument/2006/relationships/oleObject" Target="../embeddings/oleObject201.bin"/><Relationship Id="rId10" Type="http://schemas.openxmlformats.org/officeDocument/2006/relationships/image" Target="../media/image218.emf"/><Relationship Id="rId1" Type="http://schemas.openxmlformats.org/officeDocument/2006/relationships/oleObject" Target="../embeddings/oleObject196.bin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4.emf"/><Relationship Id="rId8" Type="http://schemas.openxmlformats.org/officeDocument/2006/relationships/oleObject" Target="../embeddings/oleObject205.bin"/><Relationship Id="rId7" Type="http://schemas.openxmlformats.org/officeDocument/2006/relationships/image" Target="../media/image223.emf"/><Relationship Id="rId6" Type="http://schemas.openxmlformats.org/officeDocument/2006/relationships/oleObject" Target="../embeddings/oleObject204.bin"/><Relationship Id="rId5" Type="http://schemas.openxmlformats.org/officeDocument/2006/relationships/image" Target="../media/image222.emf"/><Relationship Id="rId4" Type="http://schemas.openxmlformats.org/officeDocument/2006/relationships/oleObject" Target="../embeddings/oleObject203.bin"/><Relationship Id="rId3" Type="http://schemas.openxmlformats.org/officeDocument/2006/relationships/image" Target="../media/image221.emf"/><Relationship Id="rId2" Type="http://schemas.openxmlformats.org/officeDocument/2006/relationships/oleObject" Target="../embeddings/oleObject202.bin"/><Relationship Id="rId12" Type="http://schemas.openxmlformats.org/officeDocument/2006/relationships/notesSlide" Target="../notesSlides/notesSlide54.xml"/><Relationship Id="rId11" Type="http://schemas.openxmlformats.org/officeDocument/2006/relationships/vmlDrawing" Target="../drawings/vmlDrawing59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20.jpe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0.bin"/><Relationship Id="rId8" Type="http://schemas.openxmlformats.org/officeDocument/2006/relationships/image" Target="../media/image228.emf"/><Relationship Id="rId7" Type="http://schemas.openxmlformats.org/officeDocument/2006/relationships/oleObject" Target="../embeddings/oleObject209.bin"/><Relationship Id="rId6" Type="http://schemas.openxmlformats.org/officeDocument/2006/relationships/image" Target="../media/image227.emf"/><Relationship Id="rId5" Type="http://schemas.openxmlformats.org/officeDocument/2006/relationships/oleObject" Target="../embeddings/oleObject208.bin"/><Relationship Id="rId4" Type="http://schemas.openxmlformats.org/officeDocument/2006/relationships/image" Target="../media/image226.emf"/><Relationship Id="rId3" Type="http://schemas.openxmlformats.org/officeDocument/2006/relationships/oleObject" Target="../embeddings/oleObject207.bin"/><Relationship Id="rId2" Type="http://schemas.openxmlformats.org/officeDocument/2006/relationships/image" Target="../media/image225.emf"/><Relationship Id="rId12" Type="http://schemas.openxmlformats.org/officeDocument/2006/relationships/vmlDrawing" Target="../drawings/vmlDrawing60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29.emf"/><Relationship Id="rId1" Type="http://schemas.openxmlformats.org/officeDocument/2006/relationships/oleObject" Target="../embeddings/oleObject206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2.wmf"/><Relationship Id="rId5" Type="http://schemas.openxmlformats.org/officeDocument/2006/relationships/oleObject" Target="../embeddings/oleObject213.bin"/><Relationship Id="rId4" Type="http://schemas.openxmlformats.org/officeDocument/2006/relationships/image" Target="../media/image231.wmf"/><Relationship Id="rId3" Type="http://schemas.openxmlformats.org/officeDocument/2006/relationships/oleObject" Target="../embeddings/oleObject212.bin"/><Relationship Id="rId2" Type="http://schemas.openxmlformats.org/officeDocument/2006/relationships/image" Target="../media/image230.emf"/><Relationship Id="rId1" Type="http://schemas.openxmlformats.org/officeDocument/2006/relationships/oleObject" Target="../embeddings/oleObject211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2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5.emf"/><Relationship Id="rId5" Type="http://schemas.openxmlformats.org/officeDocument/2006/relationships/oleObject" Target="../embeddings/oleObject216.bin"/><Relationship Id="rId4" Type="http://schemas.openxmlformats.org/officeDocument/2006/relationships/image" Target="../media/image234.wmf"/><Relationship Id="rId3" Type="http://schemas.openxmlformats.org/officeDocument/2006/relationships/oleObject" Target="../embeddings/oleObject215.bin"/><Relationship Id="rId2" Type="http://schemas.openxmlformats.org/officeDocument/2006/relationships/image" Target="../media/image233.wmf"/><Relationship Id="rId1" Type="http://schemas.openxmlformats.org/officeDocument/2006/relationships/oleObject" Target="../embeddings/oleObject214.bin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1.bin"/><Relationship Id="rId8" Type="http://schemas.openxmlformats.org/officeDocument/2006/relationships/image" Target="../media/image239.wmf"/><Relationship Id="rId7" Type="http://schemas.openxmlformats.org/officeDocument/2006/relationships/oleObject" Target="../embeddings/oleObject220.bin"/><Relationship Id="rId6" Type="http://schemas.openxmlformats.org/officeDocument/2006/relationships/image" Target="../media/image238.wmf"/><Relationship Id="rId5" Type="http://schemas.openxmlformats.org/officeDocument/2006/relationships/oleObject" Target="../embeddings/oleObject219.bin"/><Relationship Id="rId4" Type="http://schemas.openxmlformats.org/officeDocument/2006/relationships/image" Target="../media/image237.wmf"/><Relationship Id="rId3" Type="http://schemas.openxmlformats.org/officeDocument/2006/relationships/oleObject" Target="../embeddings/oleObject218.bin"/><Relationship Id="rId2" Type="http://schemas.openxmlformats.org/officeDocument/2006/relationships/image" Target="../media/image236.wmf"/><Relationship Id="rId14" Type="http://schemas.openxmlformats.org/officeDocument/2006/relationships/vmlDrawing" Target="../drawings/vmlDrawing63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41.emf"/><Relationship Id="rId11" Type="http://schemas.openxmlformats.org/officeDocument/2006/relationships/oleObject" Target="../embeddings/oleObject222.bin"/><Relationship Id="rId10" Type="http://schemas.openxmlformats.org/officeDocument/2006/relationships/image" Target="../media/image240.emf"/><Relationship Id="rId1" Type="http://schemas.openxmlformats.org/officeDocument/2006/relationships/oleObject" Target="../embeddings/oleObject217.bin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2.emf"/><Relationship Id="rId1" Type="http://schemas.openxmlformats.org/officeDocument/2006/relationships/oleObject" Target="../embeddings/oleObject22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6.e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15.emf"/><Relationship Id="rId1" Type="http://schemas.openxmlformats.org/officeDocument/2006/relationships/oleObject" Target="../embeddings/oleObject10.bin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5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244.emf"/><Relationship Id="rId3" Type="http://schemas.openxmlformats.org/officeDocument/2006/relationships/oleObject" Target="../embeddings/oleObject225.bin"/><Relationship Id="rId2" Type="http://schemas.openxmlformats.org/officeDocument/2006/relationships/image" Target="../media/image243.emf"/><Relationship Id="rId1" Type="http://schemas.openxmlformats.org/officeDocument/2006/relationships/oleObject" Target="../embeddings/oleObject224.bin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0.bin"/><Relationship Id="rId8" Type="http://schemas.openxmlformats.org/officeDocument/2006/relationships/image" Target="../media/image250.emf"/><Relationship Id="rId7" Type="http://schemas.openxmlformats.org/officeDocument/2006/relationships/oleObject" Target="../embeddings/oleObject229.bin"/><Relationship Id="rId6" Type="http://schemas.openxmlformats.org/officeDocument/2006/relationships/image" Target="../media/image249.emf"/><Relationship Id="rId5" Type="http://schemas.openxmlformats.org/officeDocument/2006/relationships/oleObject" Target="../embeddings/oleObject228.bin"/><Relationship Id="rId4" Type="http://schemas.openxmlformats.org/officeDocument/2006/relationships/image" Target="../media/image248.emf"/><Relationship Id="rId3" Type="http://schemas.openxmlformats.org/officeDocument/2006/relationships/oleObject" Target="../embeddings/oleObject227.bin"/><Relationship Id="rId2" Type="http://schemas.openxmlformats.org/officeDocument/2006/relationships/image" Target="../media/image247.emf"/><Relationship Id="rId16" Type="http://schemas.openxmlformats.org/officeDocument/2006/relationships/vmlDrawing" Target="../drawings/vmlDrawing66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53.emf"/><Relationship Id="rId13" Type="http://schemas.openxmlformats.org/officeDocument/2006/relationships/oleObject" Target="../embeddings/oleObject232.bin"/><Relationship Id="rId12" Type="http://schemas.openxmlformats.org/officeDocument/2006/relationships/image" Target="../media/image252.emf"/><Relationship Id="rId11" Type="http://schemas.openxmlformats.org/officeDocument/2006/relationships/oleObject" Target="../embeddings/oleObject231.bin"/><Relationship Id="rId10" Type="http://schemas.openxmlformats.org/officeDocument/2006/relationships/image" Target="../media/image251.emf"/><Relationship Id="rId1" Type="http://schemas.openxmlformats.org/officeDocument/2006/relationships/oleObject" Target="../embeddings/oleObject226.bin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7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.jpeg"/><Relationship Id="rId6" Type="http://schemas.openxmlformats.org/officeDocument/2006/relationships/image" Target="../media/image256.emf"/><Relationship Id="rId5" Type="http://schemas.openxmlformats.org/officeDocument/2006/relationships/oleObject" Target="../embeddings/oleObject235.bin"/><Relationship Id="rId4" Type="http://schemas.openxmlformats.org/officeDocument/2006/relationships/image" Target="../media/image255.emf"/><Relationship Id="rId3" Type="http://schemas.openxmlformats.org/officeDocument/2006/relationships/oleObject" Target="../embeddings/oleObject234.bin"/><Relationship Id="rId2" Type="http://schemas.openxmlformats.org/officeDocument/2006/relationships/image" Target="../media/image254.wmf"/><Relationship Id="rId1" Type="http://schemas.openxmlformats.org/officeDocument/2006/relationships/oleObject" Target="../embeddings/oleObject233.bin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1.jpeg"/><Relationship Id="rId8" Type="http://schemas.openxmlformats.org/officeDocument/2006/relationships/image" Target="../media/image260.emf"/><Relationship Id="rId7" Type="http://schemas.openxmlformats.org/officeDocument/2006/relationships/oleObject" Target="../embeddings/oleObject239.bin"/><Relationship Id="rId6" Type="http://schemas.openxmlformats.org/officeDocument/2006/relationships/image" Target="../media/image259.emf"/><Relationship Id="rId5" Type="http://schemas.openxmlformats.org/officeDocument/2006/relationships/oleObject" Target="../embeddings/oleObject238.bin"/><Relationship Id="rId4" Type="http://schemas.openxmlformats.org/officeDocument/2006/relationships/image" Target="../media/image258.emf"/><Relationship Id="rId3" Type="http://schemas.openxmlformats.org/officeDocument/2006/relationships/oleObject" Target="../embeddings/oleObject237.bin"/><Relationship Id="rId2" Type="http://schemas.openxmlformats.org/officeDocument/2006/relationships/image" Target="../media/image257.emf"/><Relationship Id="rId11" Type="http://schemas.openxmlformats.org/officeDocument/2006/relationships/vmlDrawing" Target="../drawings/vmlDrawing68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236.bin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65.emf"/><Relationship Id="rId7" Type="http://schemas.openxmlformats.org/officeDocument/2006/relationships/oleObject" Target="../embeddings/oleObject243.bin"/><Relationship Id="rId6" Type="http://schemas.openxmlformats.org/officeDocument/2006/relationships/image" Target="../media/image264.emf"/><Relationship Id="rId5" Type="http://schemas.openxmlformats.org/officeDocument/2006/relationships/oleObject" Target="../embeddings/oleObject242.bin"/><Relationship Id="rId4" Type="http://schemas.openxmlformats.org/officeDocument/2006/relationships/image" Target="../media/image263.emf"/><Relationship Id="rId3" Type="http://schemas.openxmlformats.org/officeDocument/2006/relationships/oleObject" Target="../embeddings/oleObject241.bin"/><Relationship Id="rId2" Type="http://schemas.openxmlformats.org/officeDocument/2006/relationships/image" Target="../media/image262.emf"/><Relationship Id="rId10" Type="http://schemas.openxmlformats.org/officeDocument/2006/relationships/vmlDrawing" Target="../drawings/vmlDrawing69.vml"/><Relationship Id="rId1" Type="http://schemas.openxmlformats.org/officeDocument/2006/relationships/oleObject" Target="../embeddings/oleObject240.bin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8.bin"/><Relationship Id="rId8" Type="http://schemas.openxmlformats.org/officeDocument/2006/relationships/image" Target="../media/image269.emf"/><Relationship Id="rId7" Type="http://schemas.openxmlformats.org/officeDocument/2006/relationships/oleObject" Target="../embeddings/oleObject247.bin"/><Relationship Id="rId6" Type="http://schemas.openxmlformats.org/officeDocument/2006/relationships/image" Target="../media/image268.emf"/><Relationship Id="rId5" Type="http://schemas.openxmlformats.org/officeDocument/2006/relationships/oleObject" Target="../embeddings/oleObject246.bin"/><Relationship Id="rId4" Type="http://schemas.openxmlformats.org/officeDocument/2006/relationships/image" Target="../media/image267.emf"/><Relationship Id="rId3" Type="http://schemas.openxmlformats.org/officeDocument/2006/relationships/oleObject" Target="../embeddings/oleObject245.bin"/><Relationship Id="rId2" Type="http://schemas.openxmlformats.org/officeDocument/2006/relationships/image" Target="../media/image266.emf"/><Relationship Id="rId16" Type="http://schemas.openxmlformats.org/officeDocument/2006/relationships/vmlDrawing" Target="../drawings/vmlDrawing70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72.emf"/><Relationship Id="rId13" Type="http://schemas.openxmlformats.org/officeDocument/2006/relationships/oleObject" Target="../embeddings/oleObject250.bin"/><Relationship Id="rId12" Type="http://schemas.openxmlformats.org/officeDocument/2006/relationships/image" Target="../media/image271.emf"/><Relationship Id="rId11" Type="http://schemas.openxmlformats.org/officeDocument/2006/relationships/oleObject" Target="../embeddings/oleObject249.bin"/><Relationship Id="rId10" Type="http://schemas.openxmlformats.org/officeDocument/2006/relationships/image" Target="../media/image270.emf"/><Relationship Id="rId1" Type="http://schemas.openxmlformats.org/officeDocument/2006/relationships/oleObject" Target="../embeddings/oleObject244.bin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5.bin"/><Relationship Id="rId8" Type="http://schemas.openxmlformats.org/officeDocument/2006/relationships/image" Target="../media/image276.emf"/><Relationship Id="rId7" Type="http://schemas.openxmlformats.org/officeDocument/2006/relationships/oleObject" Target="../embeddings/oleObject254.bin"/><Relationship Id="rId6" Type="http://schemas.openxmlformats.org/officeDocument/2006/relationships/image" Target="../media/image275.emf"/><Relationship Id="rId5" Type="http://schemas.openxmlformats.org/officeDocument/2006/relationships/oleObject" Target="../embeddings/oleObject253.bin"/><Relationship Id="rId4" Type="http://schemas.openxmlformats.org/officeDocument/2006/relationships/image" Target="../media/image274.emf"/><Relationship Id="rId3" Type="http://schemas.openxmlformats.org/officeDocument/2006/relationships/oleObject" Target="../embeddings/oleObject252.bin"/><Relationship Id="rId2" Type="http://schemas.openxmlformats.org/officeDocument/2006/relationships/image" Target="../media/image273.emf"/><Relationship Id="rId13" Type="http://schemas.openxmlformats.org/officeDocument/2006/relationships/notesSlide" Target="../notesSlides/notesSlide56.xml"/><Relationship Id="rId12" Type="http://schemas.openxmlformats.org/officeDocument/2006/relationships/vmlDrawing" Target="../drawings/vmlDrawing71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77.emf"/><Relationship Id="rId1" Type="http://schemas.openxmlformats.org/officeDocument/2006/relationships/oleObject" Target="../embeddings/oleObject251.bin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0.bin"/><Relationship Id="rId8" Type="http://schemas.openxmlformats.org/officeDocument/2006/relationships/image" Target="../media/image281.emf"/><Relationship Id="rId7" Type="http://schemas.openxmlformats.org/officeDocument/2006/relationships/oleObject" Target="../embeddings/oleObject259.bin"/><Relationship Id="rId6" Type="http://schemas.openxmlformats.org/officeDocument/2006/relationships/image" Target="../media/image280.emf"/><Relationship Id="rId5" Type="http://schemas.openxmlformats.org/officeDocument/2006/relationships/oleObject" Target="../embeddings/oleObject258.bin"/><Relationship Id="rId4" Type="http://schemas.openxmlformats.org/officeDocument/2006/relationships/image" Target="../media/image279.emf"/><Relationship Id="rId3" Type="http://schemas.openxmlformats.org/officeDocument/2006/relationships/oleObject" Target="../embeddings/oleObject257.bin"/><Relationship Id="rId2" Type="http://schemas.openxmlformats.org/officeDocument/2006/relationships/image" Target="../media/image278.emf"/><Relationship Id="rId17" Type="http://schemas.openxmlformats.org/officeDocument/2006/relationships/notesSlide" Target="../notesSlides/notesSlide57.xml"/><Relationship Id="rId16" Type="http://schemas.openxmlformats.org/officeDocument/2006/relationships/vmlDrawing" Target="../drawings/vmlDrawing72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84.emf"/><Relationship Id="rId13" Type="http://schemas.openxmlformats.org/officeDocument/2006/relationships/oleObject" Target="../embeddings/oleObject262.bin"/><Relationship Id="rId12" Type="http://schemas.openxmlformats.org/officeDocument/2006/relationships/image" Target="../media/image283.emf"/><Relationship Id="rId11" Type="http://schemas.openxmlformats.org/officeDocument/2006/relationships/oleObject" Target="../embeddings/oleObject261.bin"/><Relationship Id="rId10" Type="http://schemas.openxmlformats.org/officeDocument/2006/relationships/image" Target="../media/image282.emf"/><Relationship Id="rId1" Type="http://schemas.openxmlformats.org/officeDocument/2006/relationships/oleObject" Target="../embeddings/oleObject256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image" Target="../media/image21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9.e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18.emf"/><Relationship Id="rId14" Type="http://schemas.openxmlformats.org/officeDocument/2006/relationships/vmlDrawing" Target="../drawings/vmlDrawing7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3.wmf"/><Relationship Id="rId11" Type="http://schemas.openxmlformats.org/officeDocument/2006/relationships/oleObject" Target="../embeddings/oleObject18.bin"/><Relationship Id="rId10" Type="http://schemas.openxmlformats.org/officeDocument/2006/relationships/image" Target="../media/image22.wmf"/><Relationship Id="rId1" Type="http://schemas.openxmlformats.org/officeDocument/2006/relationships/oleObject" Target="../embeddings/oleObject13.bin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7.bin"/><Relationship Id="rId8" Type="http://schemas.openxmlformats.org/officeDocument/2006/relationships/image" Target="../media/image288.emf"/><Relationship Id="rId7" Type="http://schemas.openxmlformats.org/officeDocument/2006/relationships/oleObject" Target="../embeddings/oleObject266.bin"/><Relationship Id="rId6" Type="http://schemas.openxmlformats.org/officeDocument/2006/relationships/image" Target="../media/image287.emf"/><Relationship Id="rId5" Type="http://schemas.openxmlformats.org/officeDocument/2006/relationships/oleObject" Target="../embeddings/oleObject265.bin"/><Relationship Id="rId4" Type="http://schemas.openxmlformats.org/officeDocument/2006/relationships/image" Target="../media/image286.emf"/><Relationship Id="rId3" Type="http://schemas.openxmlformats.org/officeDocument/2006/relationships/oleObject" Target="../embeddings/oleObject264.bin"/><Relationship Id="rId2" Type="http://schemas.openxmlformats.org/officeDocument/2006/relationships/image" Target="../media/image285.emf"/><Relationship Id="rId12" Type="http://schemas.openxmlformats.org/officeDocument/2006/relationships/vmlDrawing" Target="../drawings/vmlDrawing73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89.emf"/><Relationship Id="rId1" Type="http://schemas.openxmlformats.org/officeDocument/2006/relationships/oleObject" Target="../embeddings/oleObject263.bin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93.emf"/><Relationship Id="rId7" Type="http://schemas.openxmlformats.org/officeDocument/2006/relationships/oleObject" Target="../embeddings/oleObject271.bin"/><Relationship Id="rId6" Type="http://schemas.openxmlformats.org/officeDocument/2006/relationships/image" Target="../media/image292.emf"/><Relationship Id="rId5" Type="http://schemas.openxmlformats.org/officeDocument/2006/relationships/oleObject" Target="../embeddings/oleObject270.bin"/><Relationship Id="rId4" Type="http://schemas.openxmlformats.org/officeDocument/2006/relationships/image" Target="../media/image291.emf"/><Relationship Id="rId3" Type="http://schemas.openxmlformats.org/officeDocument/2006/relationships/oleObject" Target="../embeddings/oleObject269.bin"/><Relationship Id="rId2" Type="http://schemas.openxmlformats.org/officeDocument/2006/relationships/image" Target="../media/image290.emf"/><Relationship Id="rId10" Type="http://schemas.openxmlformats.org/officeDocument/2006/relationships/vmlDrawing" Target="../drawings/vmlDrawing74.vml"/><Relationship Id="rId1" Type="http://schemas.openxmlformats.org/officeDocument/2006/relationships/oleObject" Target="../embeddings/oleObject268.bin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97.emf"/><Relationship Id="rId7" Type="http://schemas.openxmlformats.org/officeDocument/2006/relationships/oleObject" Target="../embeddings/oleObject275.bin"/><Relationship Id="rId6" Type="http://schemas.openxmlformats.org/officeDocument/2006/relationships/image" Target="../media/image296.emf"/><Relationship Id="rId5" Type="http://schemas.openxmlformats.org/officeDocument/2006/relationships/oleObject" Target="../embeddings/oleObject274.bin"/><Relationship Id="rId4" Type="http://schemas.openxmlformats.org/officeDocument/2006/relationships/image" Target="../media/image295.emf"/><Relationship Id="rId3" Type="http://schemas.openxmlformats.org/officeDocument/2006/relationships/oleObject" Target="../embeddings/oleObject273.bin"/><Relationship Id="rId2" Type="http://schemas.openxmlformats.org/officeDocument/2006/relationships/image" Target="../media/image294.emf"/><Relationship Id="rId10" Type="http://schemas.openxmlformats.org/officeDocument/2006/relationships/vmlDrawing" Target="../drawings/vmlDrawing75.vml"/><Relationship Id="rId1" Type="http://schemas.openxmlformats.org/officeDocument/2006/relationships/oleObject" Target="../embeddings/oleObject272.bin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9.wmf"/><Relationship Id="rId3" Type="http://schemas.openxmlformats.org/officeDocument/2006/relationships/oleObject" Target="../embeddings/oleObject277.bin"/><Relationship Id="rId2" Type="http://schemas.openxmlformats.org/officeDocument/2006/relationships/image" Target="../media/image298.wmf"/><Relationship Id="rId1" Type="http://schemas.openxmlformats.org/officeDocument/2006/relationships/oleObject" Target="../embeddings/oleObject276.bin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1.wmf"/><Relationship Id="rId3" Type="http://schemas.openxmlformats.org/officeDocument/2006/relationships/oleObject" Target="../embeddings/oleObject279.bin"/><Relationship Id="rId2" Type="http://schemas.openxmlformats.org/officeDocument/2006/relationships/image" Target="../media/image300.wmf"/><Relationship Id="rId1" Type="http://schemas.openxmlformats.org/officeDocument/2006/relationships/oleObject" Target="../embeddings/oleObject278.bin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2.png"/><Relationship Id="rId1" Type="http://schemas.openxmlformats.org/officeDocument/2006/relationships/oleObject" Target="../embeddings/oleObject280.bin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5.bin"/><Relationship Id="rId8" Type="http://schemas.openxmlformats.org/officeDocument/2006/relationships/image" Target="../media/image306.wmf"/><Relationship Id="rId7" Type="http://schemas.openxmlformats.org/officeDocument/2006/relationships/oleObject" Target="../embeddings/oleObject284.bin"/><Relationship Id="rId6" Type="http://schemas.openxmlformats.org/officeDocument/2006/relationships/image" Target="../media/image305.wmf"/><Relationship Id="rId5" Type="http://schemas.openxmlformats.org/officeDocument/2006/relationships/oleObject" Target="../embeddings/oleObject283.bin"/><Relationship Id="rId4" Type="http://schemas.openxmlformats.org/officeDocument/2006/relationships/image" Target="../media/image304.wmf"/><Relationship Id="rId3" Type="http://schemas.openxmlformats.org/officeDocument/2006/relationships/oleObject" Target="../embeddings/oleObject282.bin"/><Relationship Id="rId2" Type="http://schemas.openxmlformats.org/officeDocument/2006/relationships/image" Target="../media/image303.wmf"/><Relationship Id="rId19" Type="http://schemas.openxmlformats.org/officeDocument/2006/relationships/vmlDrawing" Target="../drawings/vmlDrawing79.v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310.wmf"/><Relationship Id="rId16" Type="http://schemas.openxmlformats.org/officeDocument/2006/relationships/oleObject" Target="../embeddings/oleObject289.bin"/><Relationship Id="rId15" Type="http://schemas.openxmlformats.org/officeDocument/2006/relationships/image" Target="../media/image309.wmf"/><Relationship Id="rId14" Type="http://schemas.openxmlformats.org/officeDocument/2006/relationships/oleObject" Target="../embeddings/oleObject288.bin"/><Relationship Id="rId13" Type="http://schemas.openxmlformats.org/officeDocument/2006/relationships/oleObject" Target="../embeddings/oleObject287.bin"/><Relationship Id="rId12" Type="http://schemas.openxmlformats.org/officeDocument/2006/relationships/image" Target="../media/image308.wmf"/><Relationship Id="rId11" Type="http://schemas.openxmlformats.org/officeDocument/2006/relationships/oleObject" Target="../embeddings/oleObject286.bin"/><Relationship Id="rId10" Type="http://schemas.openxmlformats.org/officeDocument/2006/relationships/image" Target="../media/image307.wmf"/><Relationship Id="rId1" Type="http://schemas.openxmlformats.org/officeDocument/2006/relationships/oleObject" Target="../embeddings/oleObject281.bin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4.bin"/><Relationship Id="rId8" Type="http://schemas.openxmlformats.org/officeDocument/2006/relationships/image" Target="../media/image312.wmf"/><Relationship Id="rId7" Type="http://schemas.openxmlformats.org/officeDocument/2006/relationships/oleObject" Target="../embeddings/oleObject293.bin"/><Relationship Id="rId6" Type="http://schemas.openxmlformats.org/officeDocument/2006/relationships/image" Target="../media/image306.wmf"/><Relationship Id="rId5" Type="http://schemas.openxmlformats.org/officeDocument/2006/relationships/oleObject" Target="../embeddings/oleObject292.bin"/><Relationship Id="rId4" Type="http://schemas.openxmlformats.org/officeDocument/2006/relationships/image" Target="../media/image305.wmf"/><Relationship Id="rId3" Type="http://schemas.openxmlformats.org/officeDocument/2006/relationships/oleObject" Target="../embeddings/oleObject291.bin"/><Relationship Id="rId2" Type="http://schemas.openxmlformats.org/officeDocument/2006/relationships/image" Target="../media/image311.wmf"/><Relationship Id="rId19" Type="http://schemas.openxmlformats.org/officeDocument/2006/relationships/vmlDrawing" Target="../drawings/vmlDrawing80.v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315.wmf"/><Relationship Id="rId16" Type="http://schemas.openxmlformats.org/officeDocument/2006/relationships/oleObject" Target="../embeddings/oleObject298.bin"/><Relationship Id="rId15" Type="http://schemas.openxmlformats.org/officeDocument/2006/relationships/image" Target="../media/image314.wmf"/><Relationship Id="rId14" Type="http://schemas.openxmlformats.org/officeDocument/2006/relationships/oleObject" Target="../embeddings/oleObject297.bin"/><Relationship Id="rId13" Type="http://schemas.openxmlformats.org/officeDocument/2006/relationships/image" Target="../media/image309.wmf"/><Relationship Id="rId12" Type="http://schemas.openxmlformats.org/officeDocument/2006/relationships/oleObject" Target="../embeddings/oleObject296.bin"/><Relationship Id="rId11" Type="http://schemas.openxmlformats.org/officeDocument/2006/relationships/oleObject" Target="../embeddings/oleObject295.bin"/><Relationship Id="rId10" Type="http://schemas.openxmlformats.org/officeDocument/2006/relationships/image" Target="../media/image313.wmf"/><Relationship Id="rId1" Type="http://schemas.openxmlformats.org/officeDocument/2006/relationships/oleObject" Target="../embeddings/oleObject290.bin"/></Relationships>
</file>

<file path=ppt/slides/_rels/slide9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8.xml"/><Relationship Id="rId6" Type="http://schemas.openxmlformats.org/officeDocument/2006/relationships/vmlDrawing" Target="../drawings/vmlDrawing8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7.emf"/><Relationship Id="rId3" Type="http://schemas.openxmlformats.org/officeDocument/2006/relationships/oleObject" Target="../embeddings/oleObject300.bin"/><Relationship Id="rId2" Type="http://schemas.openxmlformats.org/officeDocument/2006/relationships/image" Target="../media/image316.emf"/><Relationship Id="rId1" Type="http://schemas.openxmlformats.org/officeDocument/2006/relationships/oleObject" Target="../embeddings/oleObject29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31429" y="1273961"/>
            <a:ext cx="5947699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02753" y="4627809"/>
            <a:ext cx="4898315" cy="1858484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1140177" y="3153833"/>
            <a:ext cx="10255956" cy="44591"/>
          </a:xfrm>
          <a:prstGeom prst="line">
            <a:avLst/>
          </a:prstGeom>
          <a:ln w="60325">
            <a:gradFill>
              <a:gsLst>
                <a:gs pos="69375">
                  <a:srgbClr val="89C0E5"/>
                </a:gs>
                <a:gs pos="64750">
                  <a:srgbClr val="90C4E7"/>
                </a:gs>
                <a:gs pos="55500">
                  <a:srgbClr val="9ECBEA"/>
                </a:gs>
                <a:gs pos="37000">
                  <a:srgbClr val="BADAF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946149" y="1693511"/>
            <a:ext cx="10644011" cy="1240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65" b="1" dirty="0">
                <a:latin typeface="微软雅黑" charset="-122"/>
                <a:ea typeface="微软雅黑" charset="-122"/>
              </a:rPr>
              <a:t>电路原理</a:t>
            </a:r>
            <a:endParaRPr lang="zh-CN" altLang="en-US" sz="4265" b="1" dirty="0">
              <a:latin typeface="微软雅黑" charset="-122"/>
              <a:ea typeface="微软雅黑" charset="-122"/>
            </a:endParaRPr>
          </a:p>
          <a:p>
            <a:pPr algn="ctr"/>
            <a:r>
              <a:rPr lang="zh-CN" altLang="en-US" sz="3200" b="1" dirty="0">
                <a:latin typeface="微软雅黑" charset="-122"/>
                <a:ea typeface="微软雅黑" charset="-122"/>
              </a:rPr>
              <a:t>第三章</a:t>
            </a:r>
            <a:r>
              <a:rPr lang="en-US" altLang="zh-CN" sz="3200" b="1" dirty="0">
                <a:latin typeface="微软雅黑" charset="-122"/>
                <a:ea typeface="微软雅黑" charset="-122"/>
              </a:rPr>
              <a:t> </a:t>
            </a:r>
            <a:r>
              <a:rPr lang="zh-CN" altLang="en-US" sz="3200" b="1" dirty="0">
                <a:latin typeface="微软雅黑" charset="-122"/>
                <a:ea typeface="微软雅黑" charset="-122"/>
              </a:rPr>
              <a:t>一阶电路的时域分析</a:t>
            </a:r>
            <a:r>
              <a:rPr lang="en-US" altLang="zh-CN" sz="3200" b="1" dirty="0">
                <a:latin typeface="微软雅黑" charset="-122"/>
                <a:ea typeface="微软雅黑" charset="-122"/>
              </a:rPr>
              <a:t> </a:t>
            </a:r>
            <a:endParaRPr lang="en-US" altLang="zh-CN" sz="32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59691" y="3556636"/>
            <a:ext cx="7127121" cy="13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latin typeface="微软雅黑" charset="-122"/>
                <a:ea typeface="微软雅黑" charset="-122"/>
              </a:rPr>
              <a:t>任课教师：涂晓彤    助理教授</a:t>
            </a:r>
            <a:r>
              <a:rPr lang="en-US" altLang="zh-CN" sz="2665" b="1" dirty="0">
                <a:latin typeface="微软雅黑" charset="-122"/>
                <a:ea typeface="微软雅黑" charset="-122"/>
              </a:rPr>
              <a:t>/</a:t>
            </a:r>
            <a:r>
              <a:rPr lang="zh-CN" altLang="en-US" sz="2665" b="1" dirty="0">
                <a:latin typeface="微软雅黑" charset="-122"/>
                <a:ea typeface="微软雅黑" charset="-122"/>
              </a:rPr>
              <a:t>硕导</a:t>
            </a:r>
            <a:endParaRPr lang="en-US" altLang="zh-CN" sz="2665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65" b="1" dirty="0">
                <a:latin typeface="微软雅黑" charset="-122"/>
                <a:ea typeface="微软雅黑" charset="-122"/>
              </a:rPr>
              <a:t>单   位：厦门大学 信息学院</a:t>
            </a:r>
            <a:r>
              <a:rPr lang="en-US" altLang="zh-CN" sz="2665" b="1" dirty="0">
                <a:latin typeface="微软雅黑" charset="-122"/>
                <a:ea typeface="微软雅黑" charset="-122"/>
              </a:rPr>
              <a:t>/</a:t>
            </a:r>
            <a:r>
              <a:rPr lang="zh-CN" altLang="en-US" sz="2665" b="1" dirty="0">
                <a:latin typeface="微软雅黑" charset="-122"/>
                <a:ea typeface="微软雅黑" charset="-122"/>
              </a:rPr>
              <a:t>人工智能研究院</a:t>
            </a:r>
            <a:endParaRPr lang="en-US" altLang="zh-CN" sz="32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41728" y="5770460"/>
            <a:ext cx="125285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atin typeface="微软雅黑" charset="-122"/>
                <a:ea typeface="微软雅黑" charset="-122"/>
              </a:rPr>
              <a:t>2024</a:t>
            </a:r>
            <a:r>
              <a:rPr lang="zh-CN" altLang="en-US" sz="2400" b="1" dirty="0">
                <a:latin typeface="微软雅黑" charset="-122"/>
                <a:ea typeface="微软雅黑" charset="-122"/>
              </a:rPr>
              <a:t>年</a:t>
            </a:r>
            <a:endParaRPr lang="zh-CN" altLang="en-US" sz="2400" b="1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/>
          <p:nvPr/>
        </p:nvSpPr>
        <p:spPr>
          <a:xfrm>
            <a:off x="1278255" y="724535"/>
            <a:ext cx="10014585" cy="10388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</a:pPr>
            <a:r>
              <a:rPr lang="zh-CN" altLang="en-US" sz="2800" b="1" dirty="0">
                <a:latin typeface="Times New Roman" panose="02020503050405090304" pitchFamily="18" charset="0"/>
                <a:ea typeface="楷体_GB2312" pitchFamily="1" charset="-122"/>
              </a:rPr>
              <a:t>以上两方程都是常系数非齐次一阶微分方程，这是因为这两个电路都是一阶动态电路，即只有一个动态元件。</a:t>
            </a:r>
            <a:endParaRPr lang="zh-CN" altLang="en-US" sz="4000" b="1" dirty="0">
              <a:latin typeface="Times New Roman" panose="02020503050405090304" pitchFamily="18" charset="0"/>
            </a:endParaRPr>
          </a:p>
        </p:txBody>
      </p:sp>
      <p:graphicFrame>
        <p:nvGraphicFramePr>
          <p:cNvPr id="43011" name="Object 3"/>
          <p:cNvGraphicFramePr>
            <a:graphicFrameLocks noChangeAspect="1"/>
          </p:cNvGraphicFramePr>
          <p:nvPr/>
        </p:nvGraphicFramePr>
        <p:xfrm>
          <a:off x="5232400" y="1833563"/>
          <a:ext cx="4953000" cy="224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" r:id="rId1" imgW="2312670" imgH="914400" progId="Visio.Drawing.11">
                  <p:embed/>
                </p:oleObj>
              </mc:Choice>
              <mc:Fallback>
                <p:oleObj name="" r:id="rId1" imgW="2312670" imgH="914400" progId="Visio.Drawing.11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32400" y="1833563"/>
                        <a:ext cx="4953000" cy="2243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5"/>
          <p:cNvSpPr txBox="1"/>
          <p:nvPr/>
        </p:nvSpPr>
        <p:spPr>
          <a:xfrm>
            <a:off x="1774825" y="1916113"/>
            <a:ext cx="158242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若以</a:t>
            </a:r>
            <a:r>
              <a:rPr lang="en-US" altLang="zh-CN" b="1" i="1" dirty="0">
                <a:latin typeface="楷体_GB2312" pitchFamily="1" charset="-122"/>
                <a:ea typeface="楷体_GB2312" pitchFamily="1" charset="-122"/>
              </a:rPr>
              <a:t>i</a:t>
            </a:r>
            <a:r>
              <a:rPr lang="en-US" altLang="zh-CN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为变量</a:t>
            </a:r>
            <a:r>
              <a:rPr lang="zh-CN" altLang="en-US" sz="3200" b="1" dirty="0">
                <a:latin typeface="Times New Roman" panose="02020503050405090304" pitchFamily="18" charset="0"/>
              </a:rPr>
              <a:t> </a:t>
            </a:r>
            <a:endParaRPr lang="zh-CN" altLang="en-US" sz="3200" b="1" dirty="0">
              <a:latin typeface="Times New Roman" panose="02020503050405090304" pitchFamily="18" charset="0"/>
            </a:endParaRPr>
          </a:p>
        </p:txBody>
      </p:sp>
      <p:graphicFrame>
        <p:nvGraphicFramePr>
          <p:cNvPr id="43015" name="Object 7"/>
          <p:cNvGraphicFramePr>
            <a:graphicFrameLocks noChangeAspect="1"/>
          </p:cNvGraphicFramePr>
          <p:nvPr/>
        </p:nvGraphicFramePr>
        <p:xfrm>
          <a:off x="1884363" y="2652713"/>
          <a:ext cx="1330325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" r:id="rId3" imgW="520700" imgH="228600" progId="Equation.DSMT4">
                  <p:embed/>
                </p:oleObj>
              </mc:Choice>
              <mc:Fallback>
                <p:oleObj name="" r:id="rId3" imgW="520700" imgH="228600" progId="Equation.DSMT4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4363" y="2652713"/>
                        <a:ext cx="1330325" cy="585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6" name="Object 8"/>
          <p:cNvGraphicFramePr>
            <a:graphicFrameLocks noChangeAspect="1"/>
          </p:cNvGraphicFramePr>
          <p:nvPr/>
        </p:nvGraphicFramePr>
        <p:xfrm>
          <a:off x="1919288" y="3213100"/>
          <a:ext cx="1408112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" r:id="rId5" imgW="622300" imgH="393700" progId="Equation.DSMT4">
                  <p:embed/>
                </p:oleObj>
              </mc:Choice>
              <mc:Fallback>
                <p:oleObj name="" r:id="rId5" imgW="622300" imgH="393700" progId="Equation.DSMT4">
                  <p:embed/>
                  <p:pic>
                    <p:nvPicPr>
                      <p:cNvPr id="0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19288" y="3213100"/>
                        <a:ext cx="1408112" cy="889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7" name="Object 9"/>
          <p:cNvGraphicFramePr>
            <a:graphicFrameLocks noChangeAspect="1"/>
          </p:cNvGraphicFramePr>
          <p:nvPr/>
        </p:nvGraphicFramePr>
        <p:xfrm>
          <a:off x="1919288" y="3959225"/>
          <a:ext cx="2427287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" r:id="rId7" imgW="1091565" imgH="393700" progId="Equation.DSMT4">
                  <p:embed/>
                </p:oleObj>
              </mc:Choice>
              <mc:Fallback>
                <p:oleObj name="" r:id="rId7" imgW="1091565" imgH="393700" progId="Equation.DSMT4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19288" y="3959225"/>
                        <a:ext cx="2427287" cy="873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018" name="Group 10"/>
          <p:cNvGrpSpPr/>
          <p:nvPr/>
        </p:nvGrpSpPr>
        <p:grpSpPr>
          <a:xfrm>
            <a:off x="3000375" y="4940300"/>
            <a:ext cx="5564188" cy="865188"/>
            <a:chOff x="528" y="2383"/>
            <a:chExt cx="3505" cy="545"/>
          </a:xfrm>
        </p:grpSpPr>
        <p:sp>
          <p:nvSpPr>
            <p:cNvPr id="14347" name="Rectangle 11"/>
            <p:cNvSpPr/>
            <p:nvPr/>
          </p:nvSpPr>
          <p:spPr>
            <a:xfrm>
              <a:off x="528" y="2478"/>
              <a:ext cx="37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3200" b="1" dirty="0">
                  <a:latin typeface="Times New Roman" panose="02020503050405090304" pitchFamily="18" charset="0"/>
                </a:rPr>
                <a:t>∴</a:t>
              </a:r>
              <a:endParaRPr lang="en-US" altLang="zh-CN" sz="3200" b="1" dirty="0">
                <a:latin typeface="Times New Roman" panose="02020503050405090304" pitchFamily="18" charset="0"/>
              </a:endParaRPr>
            </a:p>
          </p:txBody>
        </p:sp>
        <p:graphicFrame>
          <p:nvGraphicFramePr>
            <p:cNvPr id="14348" name="Object 12"/>
            <p:cNvGraphicFramePr>
              <a:graphicFrameLocks noChangeAspect="1"/>
            </p:cNvGraphicFramePr>
            <p:nvPr/>
          </p:nvGraphicFramePr>
          <p:xfrm>
            <a:off x="1535" y="2383"/>
            <a:ext cx="2498" cy="5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8" name="" r:id="rId9" imgW="1803400" imgH="393700" progId="Equation.DSMT4">
                    <p:embed/>
                  </p:oleObj>
                </mc:Choice>
                <mc:Fallback>
                  <p:oleObj name="" r:id="rId9" imgW="1803400" imgH="393700" progId="Equation.DSMT4">
                    <p:embed/>
                    <p:pic>
                      <p:nvPicPr>
                        <p:cNvPr id="0" name="Object 1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535" y="2383"/>
                          <a:ext cx="2498" cy="54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022" name="Text Box 14"/>
          <p:cNvSpPr txBox="1"/>
          <p:nvPr/>
        </p:nvSpPr>
        <p:spPr>
          <a:xfrm>
            <a:off x="1760538" y="5805488"/>
            <a:ext cx="344487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两端同微分一次，并同乘以</a:t>
            </a:r>
            <a:r>
              <a:rPr lang="en-US" altLang="zh-CN" b="1" dirty="0">
                <a:latin typeface="楷体_GB2312" pitchFamily="1" charset="-122"/>
                <a:ea typeface="楷体_GB2312" pitchFamily="1" charset="-122"/>
              </a:rPr>
              <a:t>C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得</a:t>
            </a:r>
            <a:r>
              <a:rPr lang="en-US" altLang="zh-CN" b="1" dirty="0">
                <a:latin typeface="楷体_GB2312" pitchFamily="1" charset="-122"/>
                <a:ea typeface="楷体_GB2312" pitchFamily="1" charset="-122"/>
              </a:rPr>
              <a:t>:</a:t>
            </a:r>
            <a:r>
              <a:rPr lang="en-US" altLang="zh-CN" dirty="0">
                <a:latin typeface="Times New Roman" panose="02020503050405090304" pitchFamily="18" charset="0"/>
              </a:rPr>
              <a:t> </a:t>
            </a:r>
            <a:endParaRPr lang="en-US" altLang="zh-CN" dirty="0">
              <a:latin typeface="Times New Roman" panose="02020503050405090304" pitchFamily="18" charset="0"/>
            </a:endParaRPr>
          </a:p>
        </p:txBody>
      </p:sp>
      <p:graphicFrame>
        <p:nvGraphicFramePr>
          <p:cNvPr id="43023" name="Object 15"/>
          <p:cNvGraphicFramePr>
            <a:graphicFrameLocks noChangeAspect="1"/>
          </p:cNvGraphicFramePr>
          <p:nvPr/>
        </p:nvGraphicFramePr>
        <p:xfrm>
          <a:off x="6137275" y="5870575"/>
          <a:ext cx="4279900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" r:id="rId11" imgW="1765300" imgH="419100" progId="Equation.DSMT4">
                  <p:embed/>
                </p:oleObj>
              </mc:Choice>
              <mc:Fallback>
                <p:oleObj name="" r:id="rId11" imgW="1765300" imgH="419100" progId="Equation.DSMT4">
                  <p:embed/>
                  <p:pic>
                    <p:nvPicPr>
                      <p:cNvPr id="0" name="Object 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37275" y="5870575"/>
                        <a:ext cx="4279900" cy="1014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3" grpId="0"/>
      <p:bldP spid="4302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2869" name="Object 5"/>
          <p:cNvGraphicFramePr>
            <a:graphicFrameLocks noChangeAspect="1"/>
          </p:cNvGraphicFramePr>
          <p:nvPr/>
        </p:nvGraphicFramePr>
        <p:xfrm>
          <a:off x="2552700" y="1331595"/>
          <a:ext cx="6915150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0" name="" r:id="rId1" imgW="2009775" imgH="323850" progId="Equation.DSMT4">
                  <p:embed/>
                </p:oleObj>
              </mc:Choice>
              <mc:Fallback>
                <p:oleObj name="" r:id="rId1" imgW="2009775" imgH="323850" progId="Equation.DSMT4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66006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552700" y="1331595"/>
                        <a:ext cx="6915150" cy="985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870" name="Object 6"/>
          <p:cNvGraphicFramePr>
            <a:graphicFrameLocks noChangeAspect="1"/>
          </p:cNvGraphicFramePr>
          <p:nvPr/>
        </p:nvGraphicFramePr>
        <p:xfrm>
          <a:off x="2974975" y="2123758"/>
          <a:ext cx="5554663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1" name="" r:id="rId3" imgW="1771650" imgH="647700" progId="Equation.DSMT4">
                  <p:embed/>
                </p:oleObj>
              </mc:Choice>
              <mc:Fallback>
                <p:oleObj name="" r:id="rId3" imgW="1771650" imgH="647700" progId="Equation.DSMT4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66006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974975" y="2123758"/>
                        <a:ext cx="5554663" cy="193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2871" name="Line 7"/>
          <p:cNvSpPr/>
          <p:nvPr/>
        </p:nvSpPr>
        <p:spPr>
          <a:xfrm>
            <a:off x="3200400" y="2915920"/>
            <a:ext cx="1905000" cy="0"/>
          </a:xfrm>
          <a:prstGeom prst="line">
            <a:avLst/>
          </a:prstGeom>
          <a:ln w="25400" cap="flat" cmpd="sng">
            <a:solidFill>
              <a:srgbClr val="808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2872" name="Line 8"/>
          <p:cNvSpPr/>
          <p:nvPr/>
        </p:nvSpPr>
        <p:spPr>
          <a:xfrm flipV="1">
            <a:off x="3259138" y="3995420"/>
            <a:ext cx="5486400" cy="0"/>
          </a:xfrm>
          <a:prstGeom prst="line">
            <a:avLst/>
          </a:prstGeom>
          <a:ln w="25400" cap="flat" cmpd="sng">
            <a:solidFill>
              <a:srgbClr val="808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2873" name="Text Box 9"/>
          <p:cNvSpPr txBox="1"/>
          <p:nvPr/>
        </p:nvSpPr>
        <p:spPr>
          <a:xfrm>
            <a:off x="5216525" y="2484120"/>
            <a:ext cx="3276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D60093"/>
                </a:solidFill>
                <a:latin typeface="Times New Roman" panose="02020503050405090304" pitchFamily="18" charset="0"/>
                <a:ea typeface="黑体" pitchFamily="49" charset="-122"/>
              </a:rPr>
              <a:t>对应齐次方程通解</a:t>
            </a:r>
            <a:endParaRPr lang="zh-CN" altLang="en-US" sz="2800" b="1" dirty="0">
              <a:solidFill>
                <a:srgbClr val="D60093"/>
              </a:solidFill>
              <a:latin typeface="Times New Roman" panose="02020503050405090304" pitchFamily="18" charset="0"/>
              <a:ea typeface="黑体" pitchFamily="49" charset="-122"/>
            </a:endParaRPr>
          </a:p>
        </p:txBody>
      </p:sp>
      <p:sp>
        <p:nvSpPr>
          <p:cNvPr id="292874" name="Text Box 10"/>
          <p:cNvSpPr txBox="1"/>
          <p:nvPr/>
        </p:nvSpPr>
        <p:spPr>
          <a:xfrm>
            <a:off x="7016750" y="3995420"/>
            <a:ext cx="2895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D60093"/>
                </a:solidFill>
                <a:latin typeface="Times New Roman" panose="02020503050405090304" pitchFamily="18" charset="0"/>
                <a:ea typeface="黑体" pitchFamily="49" charset="-122"/>
              </a:rPr>
              <a:t>非齐次方程特解</a:t>
            </a:r>
            <a:endParaRPr lang="zh-CN" altLang="en-US" sz="2800" b="1" dirty="0">
              <a:solidFill>
                <a:srgbClr val="D60093"/>
              </a:solidFill>
              <a:latin typeface="Times New Roman" panose="02020503050405090304" pitchFamily="18" charset="0"/>
              <a:ea typeface="黑体" pitchFamily="49" charset="-122"/>
            </a:endParaRPr>
          </a:p>
        </p:txBody>
      </p:sp>
      <p:sp>
        <p:nvSpPr>
          <p:cNvPr id="292875" name="Text Box 11"/>
          <p:cNvSpPr txBox="1"/>
          <p:nvPr/>
        </p:nvSpPr>
        <p:spPr>
          <a:xfrm>
            <a:off x="1760538" y="683895"/>
            <a:ext cx="27559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通解（公式）</a:t>
            </a:r>
            <a:r>
              <a:rPr lang="en-US" altLang="zh-CN" sz="32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</a:t>
            </a:r>
            <a:endParaRPr lang="en-US" altLang="zh-CN" sz="3200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2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28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286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2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2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29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2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29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3" grpId="0"/>
      <p:bldP spid="292874" grpId="0"/>
      <p:bldP spid="29287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2"/>
          <p:cNvSpPr txBox="1"/>
          <p:nvPr/>
        </p:nvSpPr>
        <p:spPr>
          <a:xfrm>
            <a:off x="1919288" y="2526507"/>
            <a:ext cx="4464050" cy="521970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2. </a:t>
            </a:r>
            <a:r>
              <a:rPr lang="zh-CN" altLang="en-US" sz="28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全响应的两种分解方式</a:t>
            </a:r>
            <a:endParaRPr lang="zh-CN" altLang="en-US" sz="2800" b="1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115715" name="Object 3"/>
          <p:cNvGraphicFramePr>
            <a:graphicFrameLocks noChangeAspect="1"/>
          </p:cNvGraphicFramePr>
          <p:nvPr/>
        </p:nvGraphicFramePr>
        <p:xfrm>
          <a:off x="1992313" y="727710"/>
          <a:ext cx="80645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4" name="" r:id="rId1" imgW="2781300" imgH="342900" progId="Equation.DSMT4">
                  <p:embed/>
                </p:oleObj>
              </mc:Choice>
              <mc:Fallback>
                <p:oleObj name="" r:id="rId1" imgW="2781300" imgH="342900" progId="Equation.DSMT4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92313" y="727710"/>
                        <a:ext cx="8064500" cy="1117600"/>
                      </a:xfrm>
                      <a:prstGeom prst="rect">
                        <a:avLst/>
                      </a:prstGeom>
                      <a:solidFill>
                        <a:srgbClr val="6633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6" name="AutoShape 4" descr="羊皮纸"/>
          <p:cNvSpPr/>
          <p:nvPr/>
        </p:nvSpPr>
        <p:spPr>
          <a:xfrm>
            <a:off x="3432175" y="1878648"/>
            <a:ext cx="2476500" cy="576262"/>
          </a:xfrm>
          <a:prstGeom prst="wedgeRectCallout">
            <a:avLst>
              <a:gd name="adj1" fmla="val 35384"/>
              <a:gd name="adj2" fmla="val -103995"/>
            </a:avLst>
          </a:prstGeom>
          <a:blipFill rotWithShape="1">
            <a:blip r:embed="rId3"/>
          </a:blip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r>
              <a:rPr lang="zh-CN" altLang="en-US" b="1" dirty="0">
                <a:solidFill>
                  <a:srgbClr val="000000"/>
                </a:solidFill>
                <a:latin typeface="Times New Roman" panose="02020503050405090304" pitchFamily="18" charset="0"/>
              </a:rPr>
              <a:t>强制分量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503050405090304" pitchFamily="18" charset="0"/>
              </a:rPr>
              <a:t>(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503050405090304" pitchFamily="18" charset="0"/>
              </a:rPr>
              <a:t>稳态解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503050405090304" pitchFamily="18" charset="0"/>
              </a:rPr>
              <a:t>)</a:t>
            </a:r>
            <a:endParaRPr lang="en-US" altLang="zh-CN" b="1" dirty="0">
              <a:solidFill>
                <a:srgbClr val="00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115717" name="AutoShape 5" descr="信纸"/>
          <p:cNvSpPr/>
          <p:nvPr/>
        </p:nvSpPr>
        <p:spPr>
          <a:xfrm>
            <a:off x="7680325" y="2094548"/>
            <a:ext cx="2484438" cy="433387"/>
          </a:xfrm>
          <a:prstGeom prst="wedgeRectCallout">
            <a:avLst>
              <a:gd name="adj1" fmla="val -44120"/>
              <a:gd name="adj2" fmla="val -150366"/>
            </a:avLst>
          </a:prstGeom>
          <a:blipFill rotWithShape="1">
            <a:blip r:embed="rId4"/>
          </a:blip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r>
              <a:rPr lang="zh-CN" altLang="en-US" b="1" dirty="0">
                <a:solidFill>
                  <a:srgbClr val="000000"/>
                </a:solidFill>
                <a:latin typeface="Times New Roman" panose="02020503050405090304" pitchFamily="18" charset="0"/>
              </a:rPr>
              <a:t>自由分量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503050405090304" pitchFamily="18" charset="0"/>
              </a:rPr>
              <a:t>(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503050405090304" pitchFamily="18" charset="0"/>
              </a:rPr>
              <a:t>暂态解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503050405090304" pitchFamily="18" charset="0"/>
              </a:rPr>
              <a:t>)</a:t>
            </a:r>
            <a:endParaRPr lang="en-US" altLang="zh-CN" b="1" dirty="0">
              <a:solidFill>
                <a:srgbClr val="0000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115718" name="Group 6"/>
          <p:cNvGrpSpPr/>
          <p:nvPr/>
        </p:nvGrpSpPr>
        <p:grpSpPr>
          <a:xfrm>
            <a:off x="6024563" y="5047298"/>
            <a:ext cx="4186237" cy="1114425"/>
            <a:chOff x="1694" y="3104"/>
            <a:chExt cx="2637" cy="702"/>
          </a:xfrm>
        </p:grpSpPr>
        <p:grpSp>
          <p:nvGrpSpPr>
            <p:cNvPr id="107550" name="Group 7"/>
            <p:cNvGrpSpPr/>
            <p:nvPr/>
          </p:nvGrpSpPr>
          <p:grpSpPr>
            <a:xfrm>
              <a:off x="2318" y="3104"/>
              <a:ext cx="1347" cy="632"/>
              <a:chOff x="1776" y="3352"/>
              <a:chExt cx="1347" cy="632"/>
            </a:xfrm>
          </p:grpSpPr>
          <p:sp>
            <p:nvSpPr>
              <p:cNvPr id="107555" name="Freeform 8"/>
              <p:cNvSpPr/>
              <p:nvPr/>
            </p:nvSpPr>
            <p:spPr>
              <a:xfrm>
                <a:off x="1776" y="3352"/>
                <a:ext cx="1347" cy="632"/>
              </a:xfrm>
              <a:custGeom>
                <a:avLst/>
                <a:gdLst/>
                <a:ahLst/>
                <a:cxnLst>
                  <a:cxn ang="0">
                    <a:pos x="0" y="632"/>
                  </a:cxn>
                  <a:cxn ang="0">
                    <a:pos x="289" y="279"/>
                  </a:cxn>
                  <a:cxn ang="0">
                    <a:pos x="625" y="103"/>
                  </a:cxn>
                  <a:cxn ang="0">
                    <a:pos x="1106" y="15"/>
                  </a:cxn>
                  <a:cxn ang="0">
                    <a:pos x="1347" y="15"/>
                  </a:cxn>
                </a:cxnLst>
                <a:rect l="0" t="0" r="0" b="0"/>
                <a:pathLst>
                  <a:path w="1344" h="344">
                    <a:moveTo>
                      <a:pt x="0" y="344"/>
                    </a:moveTo>
                    <a:cubicBezTo>
                      <a:pt x="92" y="272"/>
                      <a:pt x="184" y="200"/>
                      <a:pt x="288" y="152"/>
                    </a:cubicBezTo>
                    <a:cubicBezTo>
                      <a:pt x="392" y="104"/>
                      <a:pt x="488" y="80"/>
                      <a:pt x="624" y="56"/>
                    </a:cubicBezTo>
                    <a:cubicBezTo>
                      <a:pt x="760" y="32"/>
                      <a:pt x="984" y="16"/>
                      <a:pt x="1104" y="8"/>
                    </a:cubicBezTo>
                    <a:cubicBezTo>
                      <a:pt x="1224" y="0"/>
                      <a:pt x="1304" y="8"/>
                      <a:pt x="1344" y="8"/>
                    </a:cubicBezTo>
                  </a:path>
                </a:pathLst>
              </a:custGeom>
              <a:noFill/>
              <a:ln w="38100" cap="flat" cmpd="sng">
                <a:solidFill>
                  <a:srgbClr val="00FF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556" name="Rectangle 9"/>
              <p:cNvSpPr/>
              <p:nvPr/>
            </p:nvSpPr>
            <p:spPr>
              <a:xfrm>
                <a:off x="2313" y="3359"/>
                <a:ext cx="372" cy="36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sz="3200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C</a:t>
                </a:r>
                <a:r>
                  <a:rPr lang="en-US" altLang="zh-CN" b="1" i="1" baseline="30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"</a:t>
                </a:r>
                <a:endPara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</p:grpSp>
        <p:grpSp>
          <p:nvGrpSpPr>
            <p:cNvPr id="107551" name="Group 10"/>
            <p:cNvGrpSpPr/>
            <p:nvPr/>
          </p:nvGrpSpPr>
          <p:grpSpPr>
            <a:xfrm>
              <a:off x="1694" y="3524"/>
              <a:ext cx="594" cy="232"/>
              <a:chOff x="1152" y="3532"/>
              <a:chExt cx="594" cy="232"/>
            </a:xfrm>
          </p:grpSpPr>
          <p:sp>
            <p:nvSpPr>
              <p:cNvPr id="107553" name="Text Box 11"/>
              <p:cNvSpPr txBox="1"/>
              <p:nvPr/>
            </p:nvSpPr>
            <p:spPr>
              <a:xfrm>
                <a:off x="1427" y="3532"/>
                <a:ext cx="319" cy="2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-U</a:t>
                </a:r>
                <a:r>
                  <a:rPr lang="en-US" altLang="zh-CN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S</a:t>
                </a:r>
                <a:endPara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07554" name="Text Box 12"/>
              <p:cNvSpPr txBox="1"/>
              <p:nvPr/>
            </p:nvSpPr>
            <p:spPr>
              <a:xfrm>
                <a:off x="1152" y="3532"/>
                <a:ext cx="319" cy="2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0</a:t>
                </a:r>
                <a:endPara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07552" name="AutoShape 13" descr="蓝色面巾纸"/>
            <p:cNvSpPr/>
            <p:nvPr/>
          </p:nvSpPr>
          <p:spPr>
            <a:xfrm>
              <a:off x="3515" y="3566"/>
              <a:ext cx="816" cy="240"/>
            </a:xfrm>
            <a:prstGeom prst="wedgeRectCallout">
              <a:avLst>
                <a:gd name="adj1" fmla="val -30148"/>
                <a:gd name="adj2" fmla="val -191667"/>
              </a:avLst>
            </a:prstGeom>
            <a:blipFill rotWithShape="1">
              <a:blip r:embed="rId5"/>
            </a:blipFill>
            <a:ln w="38100">
              <a:noFill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zh-CN" altLang="en-US" sz="2000" b="1" dirty="0">
                  <a:solidFill>
                    <a:srgbClr val="000000"/>
                  </a:solidFill>
                  <a:latin typeface="Times New Roman" panose="02020503050405090304" pitchFamily="18" charset="0"/>
                </a:rPr>
                <a:t>暂态解</a:t>
              </a:r>
              <a:endParaRPr lang="zh-CN" altLang="en-US" sz="2000" b="1" dirty="0">
                <a:solidFill>
                  <a:srgbClr val="000000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15726" name="Group 14"/>
          <p:cNvGrpSpPr/>
          <p:nvPr/>
        </p:nvGrpSpPr>
        <p:grpSpPr>
          <a:xfrm>
            <a:off x="6521450" y="3116898"/>
            <a:ext cx="3351212" cy="1081087"/>
            <a:chOff x="2007" y="1888"/>
            <a:chExt cx="2111" cy="681"/>
          </a:xfrm>
        </p:grpSpPr>
        <p:sp>
          <p:nvSpPr>
            <p:cNvPr id="107546" name="Line 15"/>
            <p:cNvSpPr/>
            <p:nvPr/>
          </p:nvSpPr>
          <p:spPr>
            <a:xfrm>
              <a:off x="2316" y="2394"/>
              <a:ext cx="1392" cy="0"/>
            </a:xfrm>
            <a:prstGeom prst="line">
              <a:avLst/>
            </a:prstGeom>
            <a:ln w="38100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47" name="Rectangle 16"/>
            <p:cNvSpPr/>
            <p:nvPr/>
          </p:nvSpPr>
          <p:spPr>
            <a:xfrm>
              <a:off x="3772" y="2201"/>
              <a:ext cx="346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b="1" i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'</a:t>
              </a:r>
              <a:endParaRPr lang="en-US" altLang="zh-CN" b="1" i="1" baseline="30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07548" name="Text Box 17"/>
            <p:cNvSpPr txBox="1"/>
            <p:nvPr/>
          </p:nvSpPr>
          <p:spPr>
            <a:xfrm>
              <a:off x="2007" y="2278"/>
              <a:ext cx="271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i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07549" name="AutoShape 18" descr="羊皮纸"/>
            <p:cNvSpPr/>
            <p:nvPr/>
          </p:nvSpPr>
          <p:spPr>
            <a:xfrm>
              <a:off x="3107" y="1888"/>
              <a:ext cx="816" cy="240"/>
            </a:xfrm>
            <a:prstGeom prst="wedgeRectCallout">
              <a:avLst>
                <a:gd name="adj1" fmla="val -76347"/>
                <a:gd name="adj2" fmla="val 145833"/>
              </a:avLst>
            </a:prstGeom>
            <a:blipFill rotWithShape="1">
              <a:blip r:embed="rId3"/>
            </a:blipFill>
            <a:ln w="9525">
              <a:noFill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zh-CN" altLang="en-US" sz="2000" b="1" dirty="0">
                  <a:solidFill>
                    <a:srgbClr val="000000"/>
                  </a:solidFill>
                  <a:latin typeface="Times New Roman" panose="02020503050405090304" pitchFamily="18" charset="0"/>
                </a:rPr>
                <a:t>稳态解</a:t>
              </a:r>
              <a:endParaRPr lang="zh-CN" altLang="en-US" sz="2000" b="1" dirty="0">
                <a:solidFill>
                  <a:srgbClr val="000000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15731" name="Group 19"/>
          <p:cNvGrpSpPr/>
          <p:nvPr/>
        </p:nvGrpSpPr>
        <p:grpSpPr>
          <a:xfrm>
            <a:off x="6510338" y="3980498"/>
            <a:ext cx="3771900" cy="762000"/>
            <a:chOff x="2000" y="2432"/>
            <a:chExt cx="2376" cy="480"/>
          </a:xfrm>
        </p:grpSpPr>
        <p:grpSp>
          <p:nvGrpSpPr>
            <p:cNvPr id="107539" name="Group 20"/>
            <p:cNvGrpSpPr/>
            <p:nvPr/>
          </p:nvGrpSpPr>
          <p:grpSpPr>
            <a:xfrm>
              <a:off x="2000" y="2432"/>
              <a:ext cx="1653" cy="480"/>
              <a:chOff x="1467" y="2688"/>
              <a:chExt cx="1653" cy="480"/>
            </a:xfrm>
          </p:grpSpPr>
          <p:grpSp>
            <p:nvGrpSpPr>
              <p:cNvPr id="107541" name="Group 21"/>
              <p:cNvGrpSpPr/>
              <p:nvPr/>
            </p:nvGrpSpPr>
            <p:grpSpPr>
              <a:xfrm>
                <a:off x="1488" y="2688"/>
                <a:ext cx="1632" cy="480"/>
                <a:chOff x="1488" y="2688"/>
                <a:chExt cx="1632" cy="480"/>
              </a:xfrm>
            </p:grpSpPr>
            <p:sp>
              <p:nvSpPr>
                <p:cNvPr id="107544" name="Freeform 22"/>
                <p:cNvSpPr/>
                <p:nvPr/>
              </p:nvSpPr>
              <p:spPr>
                <a:xfrm>
                  <a:off x="1776" y="2688"/>
                  <a:ext cx="1344" cy="480"/>
                </a:xfrm>
                <a:custGeom>
                  <a:avLst/>
                  <a:gdLst/>
                  <a:ahLst/>
                  <a:cxnLst>
                    <a:cxn ang="0">
                      <a:pos x="0" y="480"/>
                    </a:cxn>
                    <a:cxn ang="0">
                      <a:pos x="288" y="212"/>
                    </a:cxn>
                    <a:cxn ang="0">
                      <a:pos x="624" y="78"/>
                    </a:cxn>
                    <a:cxn ang="0">
                      <a:pos x="1104" y="11"/>
                    </a:cxn>
                    <a:cxn ang="0">
                      <a:pos x="1344" y="11"/>
                    </a:cxn>
                  </a:cxnLst>
                  <a:rect l="0" t="0" r="0" b="0"/>
                  <a:pathLst>
                    <a:path w="1344" h="344">
                      <a:moveTo>
                        <a:pt x="0" y="344"/>
                      </a:moveTo>
                      <a:cubicBezTo>
                        <a:pt x="92" y="272"/>
                        <a:pt x="184" y="200"/>
                        <a:pt x="288" y="152"/>
                      </a:cubicBezTo>
                      <a:cubicBezTo>
                        <a:pt x="392" y="104"/>
                        <a:pt x="488" y="80"/>
                        <a:pt x="624" y="56"/>
                      </a:cubicBezTo>
                      <a:cubicBezTo>
                        <a:pt x="760" y="32"/>
                        <a:pt x="984" y="16"/>
                        <a:pt x="1104" y="8"/>
                      </a:cubicBezTo>
                      <a:cubicBezTo>
                        <a:pt x="1224" y="0"/>
                        <a:pt x="1304" y="8"/>
                        <a:pt x="1344" y="8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3300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545" name="Line 23"/>
                <p:cNvSpPr/>
                <p:nvPr/>
              </p:nvSpPr>
              <p:spPr>
                <a:xfrm>
                  <a:off x="1488" y="3168"/>
                  <a:ext cx="272" cy="0"/>
                </a:xfrm>
                <a:prstGeom prst="line">
                  <a:avLst/>
                </a:prstGeom>
                <a:ln w="38100" cap="flat" cmpd="sng">
                  <a:solidFill>
                    <a:srgbClr val="FF33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7542" name="Text Box 24"/>
              <p:cNvSpPr txBox="1"/>
              <p:nvPr/>
            </p:nvSpPr>
            <p:spPr>
              <a:xfrm>
                <a:off x="1467" y="2860"/>
                <a:ext cx="266" cy="2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0</a:t>
                </a:r>
                <a:endPara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07543" name="Text Box 25"/>
              <p:cNvSpPr txBox="1"/>
              <p:nvPr/>
            </p:nvSpPr>
            <p:spPr>
              <a:xfrm>
                <a:off x="2182" y="2812"/>
                <a:ext cx="237" cy="2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c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07540" name="AutoShape 26"/>
            <p:cNvSpPr/>
            <p:nvPr/>
          </p:nvSpPr>
          <p:spPr>
            <a:xfrm>
              <a:off x="3560" y="2659"/>
              <a:ext cx="816" cy="240"/>
            </a:xfrm>
            <a:prstGeom prst="wedgeRectCallout">
              <a:avLst>
                <a:gd name="adj1" fmla="val -78556"/>
                <a:gd name="adj2" fmla="val -122083"/>
              </a:avLst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zh-CN" altLang="en-US" sz="2000" b="1" dirty="0">
                  <a:solidFill>
                    <a:srgbClr val="000000"/>
                  </a:solidFill>
                  <a:latin typeface="Times New Roman" panose="02020503050405090304" pitchFamily="18" charset="0"/>
                </a:rPr>
                <a:t>全解</a:t>
              </a:r>
              <a:endParaRPr lang="zh-CN" altLang="en-US" sz="2000" b="1" dirty="0">
                <a:solidFill>
                  <a:srgbClr val="000000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15739" name="Group 27"/>
          <p:cNvGrpSpPr/>
          <p:nvPr/>
        </p:nvGrpSpPr>
        <p:grpSpPr>
          <a:xfrm>
            <a:off x="6600825" y="3110548"/>
            <a:ext cx="3381375" cy="3232150"/>
            <a:chOff x="1575" y="1756"/>
            <a:chExt cx="2130" cy="2036"/>
          </a:xfrm>
        </p:grpSpPr>
        <p:grpSp>
          <p:nvGrpSpPr>
            <p:cNvPr id="107533" name="Group 28"/>
            <p:cNvGrpSpPr/>
            <p:nvPr/>
          </p:nvGrpSpPr>
          <p:grpSpPr>
            <a:xfrm>
              <a:off x="1575" y="1756"/>
              <a:ext cx="2130" cy="2036"/>
              <a:chOff x="1539" y="2140"/>
              <a:chExt cx="2130" cy="2036"/>
            </a:xfrm>
          </p:grpSpPr>
          <p:sp>
            <p:nvSpPr>
              <p:cNvPr id="107535" name="Line 29"/>
              <p:cNvSpPr/>
              <p:nvPr/>
            </p:nvSpPr>
            <p:spPr>
              <a:xfrm>
                <a:off x="1539" y="3312"/>
                <a:ext cx="1968" cy="0"/>
              </a:xfrm>
              <a:prstGeom prst="line">
                <a:avLst/>
              </a:prstGeom>
              <a:ln w="38100" cap="flat" cmpd="sng">
                <a:solidFill>
                  <a:schemeClr val="bg1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536" name="Line 30"/>
              <p:cNvSpPr/>
              <p:nvPr/>
            </p:nvSpPr>
            <p:spPr>
              <a:xfrm flipV="1">
                <a:off x="1776" y="2256"/>
                <a:ext cx="0" cy="1920"/>
              </a:xfrm>
              <a:prstGeom prst="line">
                <a:avLst/>
              </a:prstGeom>
              <a:ln w="38100" cap="flat" cmpd="sng">
                <a:solidFill>
                  <a:schemeClr val="bg1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537" name="Text Box 31"/>
              <p:cNvSpPr txBox="1"/>
              <p:nvPr/>
            </p:nvSpPr>
            <p:spPr>
              <a:xfrm>
                <a:off x="3514" y="3196"/>
                <a:ext cx="155" cy="2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t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07538" name="Text Box 32"/>
              <p:cNvSpPr txBox="1"/>
              <p:nvPr/>
            </p:nvSpPr>
            <p:spPr>
              <a:xfrm>
                <a:off x="1846" y="2140"/>
                <a:ext cx="237" cy="2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c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07534" name="Text Box 33"/>
            <p:cNvSpPr txBox="1"/>
            <p:nvPr/>
          </p:nvSpPr>
          <p:spPr>
            <a:xfrm>
              <a:off x="1602" y="2964"/>
              <a:ext cx="18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115746" name="Text Box 34"/>
          <p:cNvSpPr txBox="1"/>
          <p:nvPr/>
        </p:nvSpPr>
        <p:spPr>
          <a:xfrm>
            <a:off x="2208213" y="4074795"/>
            <a:ext cx="3167062" cy="221488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全响应 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= </a:t>
            </a:r>
            <a:endParaRPr lang="en-US" altLang="zh-CN" sz="4000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  <a:p>
            <a:pPr eaLnBrk="1" hangingPunct="1"/>
            <a:r>
              <a:rPr lang="en-US" altLang="zh-CN" sz="4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强制分量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稳态解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</a:t>
            </a:r>
            <a:endParaRPr lang="en-US" altLang="zh-CN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  <a:p>
            <a:pPr algn="ctr" eaLnBrk="1" hangingPunct="1"/>
            <a:r>
              <a:rPr lang="en-US" altLang="zh-CN" sz="4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+</a:t>
            </a:r>
            <a:endParaRPr lang="en-US" altLang="zh-CN" sz="4000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自由分量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暂态解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</a:t>
            </a:r>
            <a:endParaRPr lang="en-US" altLang="zh-CN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115747" name="Text Box 35"/>
          <p:cNvSpPr txBox="1"/>
          <p:nvPr/>
        </p:nvSpPr>
        <p:spPr>
          <a:xfrm>
            <a:off x="1847850" y="3247073"/>
            <a:ext cx="525621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） 着眼于电路的两种工作状态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115748" name="Text Box 36"/>
          <p:cNvSpPr txBox="1"/>
          <p:nvPr/>
        </p:nvSpPr>
        <p:spPr>
          <a:xfrm>
            <a:off x="4297363" y="6344285"/>
            <a:ext cx="2303462" cy="36830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000000"/>
                </a:solidFill>
                <a:latin typeface="Arial" panose="020B0604020202090204" pitchFamily="34" charset="0"/>
                <a:ea typeface="仿宋_GB2312" pitchFamily="49" charset="-122"/>
              </a:rPr>
              <a:t>物理概念清晰</a:t>
            </a:r>
            <a:endParaRPr lang="zh-CN" altLang="en-US" b="1" dirty="0">
              <a:solidFill>
                <a:srgbClr val="00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2000"/>
                                        <p:tgtEl>
                                          <p:spTgt spid="115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115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15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15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115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115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157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157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1000"/>
                                        <p:tgtEl>
                                          <p:spTgt spid="115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115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0"/>
                                        <p:tgtEl>
                                          <p:spTgt spid="115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000"/>
                                        <p:tgtEl>
                                          <p:spTgt spid="11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5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5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4" grpId="0" bldLvl="0" animBg="1"/>
      <p:bldP spid="115716" grpId="0" bldLvl="0" animBg="1"/>
      <p:bldP spid="115717" grpId="0" bldLvl="0" animBg="1"/>
      <p:bldP spid="115746" grpId="0" build="p"/>
      <p:bldP spid="115747" grpId="0"/>
      <p:bldP spid="115748" grpId="0" bldLvl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38" name="Group 2"/>
          <p:cNvGrpSpPr/>
          <p:nvPr/>
        </p:nvGrpSpPr>
        <p:grpSpPr>
          <a:xfrm>
            <a:off x="1703388" y="4272927"/>
            <a:ext cx="2621704" cy="2231378"/>
            <a:chOff x="319" y="434"/>
            <a:chExt cx="1517" cy="1171"/>
          </a:xfrm>
        </p:grpSpPr>
        <p:grpSp>
          <p:nvGrpSpPr>
            <p:cNvPr id="108642" name="Group 3"/>
            <p:cNvGrpSpPr/>
            <p:nvPr/>
          </p:nvGrpSpPr>
          <p:grpSpPr>
            <a:xfrm>
              <a:off x="319" y="434"/>
              <a:ext cx="1517" cy="914"/>
              <a:chOff x="3456" y="1918"/>
              <a:chExt cx="2148" cy="914"/>
            </a:xfrm>
          </p:grpSpPr>
          <p:sp>
            <p:nvSpPr>
              <p:cNvPr id="108644" name="Line 4"/>
              <p:cNvSpPr/>
              <p:nvPr/>
            </p:nvSpPr>
            <p:spPr>
              <a:xfrm>
                <a:off x="4656" y="2304"/>
                <a:ext cx="384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08645" name="Group 5"/>
              <p:cNvGrpSpPr/>
              <p:nvPr/>
            </p:nvGrpSpPr>
            <p:grpSpPr>
              <a:xfrm>
                <a:off x="3456" y="1918"/>
                <a:ext cx="2148" cy="914"/>
                <a:chOff x="3456" y="1966"/>
                <a:chExt cx="2148" cy="914"/>
              </a:xfrm>
            </p:grpSpPr>
            <p:grpSp>
              <p:nvGrpSpPr>
                <p:cNvPr id="108646" name="Group 6"/>
                <p:cNvGrpSpPr/>
                <p:nvPr/>
              </p:nvGrpSpPr>
              <p:grpSpPr>
                <a:xfrm>
                  <a:off x="4966" y="1997"/>
                  <a:ext cx="266" cy="307"/>
                  <a:chOff x="1846" y="461"/>
                  <a:chExt cx="266" cy="307"/>
                </a:xfrm>
              </p:grpSpPr>
              <p:sp>
                <p:nvSpPr>
                  <p:cNvPr id="108682" name="Line 7"/>
                  <p:cNvSpPr/>
                  <p:nvPr/>
                </p:nvSpPr>
                <p:spPr>
                  <a:xfrm>
                    <a:off x="1872" y="768"/>
                    <a:ext cx="240" cy="0"/>
                  </a:xfrm>
                  <a:prstGeom prst="line">
                    <a:avLst/>
                  </a:prstGeom>
                  <a:ln w="38100" cap="flat" cmpd="sng">
                    <a:solidFill>
                      <a:srgbClr val="00FFFF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683" name="Text Box 8"/>
                  <p:cNvSpPr txBox="1"/>
                  <p:nvPr/>
                </p:nvSpPr>
                <p:spPr>
                  <a:xfrm>
                    <a:off x="1846" y="461"/>
                    <a:ext cx="242" cy="306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sz="3200" b="1" i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i</a:t>
                    </a:r>
                    <a:endPara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endParaRPr>
                  </a:p>
                </p:txBody>
              </p:sp>
            </p:grpSp>
            <p:grpSp>
              <p:nvGrpSpPr>
                <p:cNvPr id="108647" name="Group 9"/>
                <p:cNvGrpSpPr/>
                <p:nvPr/>
              </p:nvGrpSpPr>
              <p:grpSpPr>
                <a:xfrm>
                  <a:off x="3824" y="1966"/>
                  <a:ext cx="673" cy="290"/>
                  <a:chOff x="1136" y="958"/>
                  <a:chExt cx="673" cy="290"/>
                </a:xfrm>
              </p:grpSpPr>
              <p:sp>
                <p:nvSpPr>
                  <p:cNvPr id="108680" name="Line 10"/>
                  <p:cNvSpPr/>
                  <p:nvPr/>
                </p:nvSpPr>
                <p:spPr>
                  <a:xfrm flipH="1">
                    <a:off x="1200" y="1104"/>
                    <a:ext cx="144" cy="144"/>
                  </a:xfrm>
                  <a:prstGeom prst="line">
                    <a:avLst/>
                  </a:prstGeom>
                  <a:ln w="38100" cap="flat" cmpd="sng">
                    <a:solidFill>
                      <a:srgbClr val="FF330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681" name="Text Box 11"/>
                  <p:cNvSpPr txBox="1"/>
                  <p:nvPr/>
                </p:nvSpPr>
                <p:spPr>
                  <a:xfrm>
                    <a:off x="1136" y="958"/>
                    <a:ext cx="673" cy="193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b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K(</a:t>
                    </a:r>
                    <a:r>
                      <a:rPr lang="en-US" altLang="zh-CN" b="1" i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t</a:t>
                    </a:r>
                    <a:r>
                      <a:rPr lang="en-US" altLang="zh-CN" b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=0)</a:t>
                    </a:r>
                    <a:endPara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endParaRPr>
                  </a:p>
                </p:txBody>
              </p:sp>
            </p:grpSp>
            <p:sp>
              <p:nvSpPr>
                <p:cNvPr id="108648" name="Text Box 12"/>
                <p:cNvSpPr txBox="1"/>
                <p:nvPr/>
              </p:nvSpPr>
              <p:spPr>
                <a:xfrm>
                  <a:off x="3586" y="2495"/>
                  <a:ext cx="353" cy="193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i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U</a:t>
                  </a:r>
                  <a:r>
                    <a:rPr lang="en-US" altLang="zh-CN" b="1" i="1" baseline="-25000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S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  <p:grpSp>
              <p:nvGrpSpPr>
                <p:cNvPr id="108649" name="Group 13"/>
                <p:cNvGrpSpPr/>
                <p:nvPr/>
              </p:nvGrpSpPr>
              <p:grpSpPr>
                <a:xfrm>
                  <a:off x="4304" y="2335"/>
                  <a:ext cx="622" cy="300"/>
                  <a:chOff x="800" y="799"/>
                  <a:chExt cx="622" cy="300"/>
                </a:xfrm>
              </p:grpSpPr>
              <p:grpSp>
                <p:nvGrpSpPr>
                  <p:cNvPr id="108676" name="Group 14"/>
                  <p:cNvGrpSpPr/>
                  <p:nvPr/>
                </p:nvGrpSpPr>
                <p:grpSpPr>
                  <a:xfrm>
                    <a:off x="800" y="815"/>
                    <a:ext cx="622" cy="193"/>
                    <a:chOff x="800" y="815"/>
                    <a:chExt cx="622" cy="193"/>
                  </a:xfrm>
                </p:grpSpPr>
                <p:sp>
                  <p:nvSpPr>
                    <p:cNvPr id="108678" name="Text Box 15"/>
                    <p:cNvSpPr txBox="1"/>
                    <p:nvPr/>
                  </p:nvSpPr>
                  <p:spPr>
                    <a:xfrm>
                      <a:off x="800" y="815"/>
                      <a:ext cx="256" cy="193"/>
                    </a:xfrm>
                    <a:prstGeom prst="rect">
                      <a:avLst/>
                    </a:prstGeom>
                    <a:noFill/>
                    <a:ln w="28575">
                      <a:noFill/>
                    </a:ln>
                  </p:spPr>
                  <p:txBody>
                    <a:bodyPr wrap="none" anchor="ctr" anchorCtr="0">
                      <a:spAutoFit/>
                    </a:bodyPr>
                    <a:lstStyle/>
                    <a:p>
                      <a:pPr algn="ctr" eaLnBrk="1" hangingPunct="1">
                        <a:spcBef>
                          <a:spcPct val="50000"/>
                        </a:spcBef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Times New Roman" panose="02020503050405090304" pitchFamily="18" charset="0"/>
                        </a:rPr>
                        <a:t>+</a:t>
                      </a:r>
                      <a:endParaRPr lang="en-US" altLang="zh-CN" b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endParaRPr>
                    </a:p>
                  </p:txBody>
                </p:sp>
                <p:sp>
                  <p:nvSpPr>
                    <p:cNvPr id="108679" name="Text Box 16"/>
                    <p:cNvSpPr txBox="1"/>
                    <p:nvPr/>
                  </p:nvSpPr>
                  <p:spPr>
                    <a:xfrm>
                      <a:off x="1185" y="815"/>
                      <a:ext cx="237" cy="193"/>
                    </a:xfrm>
                    <a:prstGeom prst="rect">
                      <a:avLst/>
                    </a:prstGeom>
                    <a:noFill/>
                    <a:ln w="28575">
                      <a:noFill/>
                    </a:ln>
                  </p:spPr>
                  <p:txBody>
                    <a:bodyPr wrap="none" anchor="ctr" anchorCtr="0">
                      <a:spAutoFit/>
                    </a:bodyPr>
                    <a:lstStyle/>
                    <a:p>
                      <a:pPr algn="ctr" eaLnBrk="1" hangingPunct="1">
                        <a:spcBef>
                          <a:spcPct val="50000"/>
                        </a:spcBef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Times New Roman" panose="02020503050405090304" pitchFamily="18" charset="0"/>
                        </a:rPr>
                        <a:t>–</a:t>
                      </a:r>
                      <a:endParaRPr lang="en-US" altLang="zh-CN" b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endParaRPr>
                    </a:p>
                  </p:txBody>
                </p:sp>
              </p:grpSp>
              <p:sp>
                <p:nvSpPr>
                  <p:cNvPr id="108677" name="Text Box 17"/>
                  <p:cNvSpPr txBox="1"/>
                  <p:nvPr/>
                </p:nvSpPr>
                <p:spPr>
                  <a:xfrm>
                    <a:off x="927" y="799"/>
                    <a:ext cx="393" cy="30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sz="3200" b="1" i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u</a:t>
                    </a:r>
                    <a:r>
                      <a:rPr lang="en-US" altLang="zh-CN" b="1" i="1" baseline="-25000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R</a:t>
                    </a:r>
                    <a:endParaRPr lang="en-US" altLang="zh-CN" b="1" baseline="-25000" dirty="0">
                      <a:solidFill>
                        <a:schemeClr val="bg1"/>
                      </a:solidFill>
                      <a:latin typeface="Times New Roman" panose="02020503050405090304" pitchFamily="18" charset="0"/>
                    </a:endParaRPr>
                  </a:p>
                </p:txBody>
              </p:sp>
            </p:grpSp>
            <p:grpSp>
              <p:nvGrpSpPr>
                <p:cNvPr id="108650" name="Group 18"/>
                <p:cNvGrpSpPr/>
                <p:nvPr/>
              </p:nvGrpSpPr>
              <p:grpSpPr>
                <a:xfrm>
                  <a:off x="3456" y="2256"/>
                  <a:ext cx="2148" cy="624"/>
                  <a:chOff x="192" y="912"/>
                  <a:chExt cx="2148" cy="624"/>
                </a:xfrm>
              </p:grpSpPr>
              <p:sp>
                <p:nvSpPr>
                  <p:cNvPr id="108654" name="Line 19"/>
                  <p:cNvSpPr/>
                  <p:nvPr/>
                </p:nvSpPr>
                <p:spPr>
                  <a:xfrm>
                    <a:off x="768" y="1008"/>
                    <a:ext cx="672" cy="0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655" name="Line 20"/>
                  <p:cNvSpPr/>
                  <p:nvPr/>
                </p:nvSpPr>
                <p:spPr>
                  <a:xfrm>
                    <a:off x="288" y="1008"/>
                    <a:ext cx="336" cy="0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656" name="Line 21"/>
                  <p:cNvSpPr/>
                  <p:nvPr/>
                </p:nvSpPr>
                <p:spPr>
                  <a:xfrm>
                    <a:off x="288" y="1008"/>
                    <a:ext cx="0" cy="240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08657" name="Group 22"/>
                  <p:cNvGrpSpPr/>
                  <p:nvPr/>
                </p:nvGrpSpPr>
                <p:grpSpPr>
                  <a:xfrm>
                    <a:off x="192" y="1248"/>
                    <a:ext cx="192" cy="48"/>
                    <a:chOff x="528" y="1488"/>
                    <a:chExt cx="192" cy="48"/>
                  </a:xfrm>
                </p:grpSpPr>
                <p:sp>
                  <p:nvSpPr>
                    <p:cNvPr id="108674" name="Line 23"/>
                    <p:cNvSpPr/>
                    <p:nvPr/>
                  </p:nvSpPr>
                  <p:spPr>
                    <a:xfrm>
                      <a:off x="528" y="1488"/>
                      <a:ext cx="192" cy="0"/>
                    </a:xfrm>
                    <a:prstGeom prst="line">
                      <a:avLst/>
                    </a:prstGeom>
                    <a:ln w="38100" cap="flat" cmpd="sng">
                      <a:solidFill>
                        <a:srgbClr val="FF99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8675" name="Line 24"/>
                    <p:cNvSpPr/>
                    <p:nvPr/>
                  </p:nvSpPr>
                  <p:spPr>
                    <a:xfrm>
                      <a:off x="576" y="1536"/>
                      <a:ext cx="96" cy="0"/>
                    </a:xfrm>
                    <a:prstGeom prst="line">
                      <a:avLst/>
                    </a:prstGeom>
                    <a:ln w="38100" cap="flat" cmpd="sng">
                      <a:solidFill>
                        <a:srgbClr val="FF99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08658" name="Line 25"/>
                  <p:cNvSpPr/>
                  <p:nvPr/>
                </p:nvSpPr>
                <p:spPr>
                  <a:xfrm>
                    <a:off x="288" y="1296"/>
                    <a:ext cx="0" cy="240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08659" name="Group 26"/>
                  <p:cNvGrpSpPr/>
                  <p:nvPr/>
                </p:nvGrpSpPr>
                <p:grpSpPr>
                  <a:xfrm>
                    <a:off x="1629" y="959"/>
                    <a:ext cx="711" cy="577"/>
                    <a:chOff x="1629" y="767"/>
                    <a:chExt cx="711" cy="577"/>
                  </a:xfrm>
                </p:grpSpPr>
                <p:sp>
                  <p:nvSpPr>
                    <p:cNvPr id="108663" name="Text Box 27"/>
                    <p:cNvSpPr txBox="1"/>
                    <p:nvPr/>
                  </p:nvSpPr>
                  <p:spPr>
                    <a:xfrm>
                      <a:off x="1629" y="1055"/>
                      <a:ext cx="345" cy="193"/>
                    </a:xfrm>
                    <a:prstGeom prst="rect">
                      <a:avLst/>
                    </a:prstGeom>
                    <a:noFill/>
                    <a:ln w="28575">
                      <a:noFill/>
                    </a:ln>
                  </p:spPr>
                  <p:txBody>
                    <a:bodyPr anchor="ctr" anchorCtr="0">
                      <a:spAutoFit/>
                    </a:bodyPr>
                    <a:lstStyle/>
                    <a:p>
                      <a:pPr algn="ctr" eaLnBrk="1" hangingPunct="1">
                        <a:spcBef>
                          <a:spcPct val="50000"/>
                        </a:spcBef>
                      </a:pPr>
                      <a:r>
                        <a:rPr lang="en-US" altLang="zh-CN" b="1" i="1" dirty="0">
                          <a:solidFill>
                            <a:schemeClr val="bg1"/>
                          </a:solidFill>
                          <a:latin typeface="Times New Roman" panose="02020503050405090304" pitchFamily="18" charset="0"/>
                        </a:rPr>
                        <a:t>C</a:t>
                      </a:r>
                      <a:endParaRPr lang="en-US" altLang="zh-CN" b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endParaRPr>
                    </a:p>
                  </p:txBody>
                </p:sp>
                <p:grpSp>
                  <p:nvGrpSpPr>
                    <p:cNvPr id="108664" name="Group 28"/>
                    <p:cNvGrpSpPr/>
                    <p:nvPr/>
                  </p:nvGrpSpPr>
                  <p:grpSpPr>
                    <a:xfrm>
                      <a:off x="1924" y="767"/>
                      <a:ext cx="416" cy="574"/>
                      <a:chOff x="1924" y="767"/>
                      <a:chExt cx="416" cy="574"/>
                    </a:xfrm>
                  </p:grpSpPr>
                  <p:grpSp>
                    <p:nvGrpSpPr>
                      <p:cNvPr id="108670" name="Group 29"/>
                      <p:cNvGrpSpPr/>
                      <p:nvPr/>
                    </p:nvGrpSpPr>
                    <p:grpSpPr>
                      <a:xfrm>
                        <a:off x="2048" y="767"/>
                        <a:ext cx="256" cy="574"/>
                        <a:chOff x="1616" y="1295"/>
                        <a:chExt cx="256" cy="574"/>
                      </a:xfrm>
                    </p:grpSpPr>
                    <p:sp>
                      <p:nvSpPr>
                        <p:cNvPr id="108672" name="Text Box 30"/>
                        <p:cNvSpPr txBox="1"/>
                        <p:nvPr/>
                      </p:nvSpPr>
                      <p:spPr>
                        <a:xfrm>
                          <a:off x="1616" y="1295"/>
                          <a:ext cx="256" cy="193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none" anchor="ctr" anchorCtr="0">
                          <a:spAutoFit/>
                        </a:bodyPr>
                        <a:lstStyle/>
                        <a:p>
                          <a:pPr algn="ctr" eaLnBrk="1" hangingPunct="1">
                            <a:spcBef>
                              <a:spcPct val="50000"/>
                            </a:spcBef>
                          </a:pPr>
                          <a:r>
                            <a:rPr lang="en-US" altLang="zh-CN" b="1" dirty="0">
                              <a:solidFill>
                                <a:schemeClr val="bg1"/>
                              </a:solidFill>
                              <a:latin typeface="Times New Roman" panose="02020503050405090304" pitchFamily="18" charset="0"/>
                            </a:rPr>
                            <a:t>+</a:t>
                          </a:r>
                          <a:endParaRPr lang="en-US" altLang="zh-CN" b="1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endParaRPr>
                        </a:p>
                      </p:txBody>
                    </p:sp>
                    <p:sp>
                      <p:nvSpPr>
                        <p:cNvPr id="108673" name="Text Box 31"/>
                        <p:cNvSpPr txBox="1"/>
                        <p:nvPr/>
                      </p:nvSpPr>
                      <p:spPr>
                        <a:xfrm>
                          <a:off x="1620" y="1683"/>
                          <a:ext cx="229" cy="186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none" anchor="ctr" anchorCtr="0">
                          <a:spAutoFit/>
                        </a:bodyPr>
                        <a:lstStyle/>
                        <a:p>
                          <a:pPr algn="ctr" eaLnBrk="1" hangingPunct="1">
                            <a:spcBef>
                              <a:spcPct val="50000"/>
                            </a:spcBef>
                          </a:pPr>
                          <a:r>
                            <a:rPr lang="en-US" altLang="zh-CN" b="1" dirty="0">
                              <a:solidFill>
                                <a:schemeClr val="bg1"/>
                              </a:solidFill>
                              <a:latin typeface="Times New Roman" panose="02020503050405090304" pitchFamily="18" charset="0"/>
                            </a:rPr>
                            <a:t>–</a:t>
                          </a:r>
                          <a:endParaRPr lang="en-US" altLang="zh-CN" b="1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108671" name="Text Box 32"/>
                      <p:cNvSpPr txBox="1"/>
                      <p:nvPr/>
                    </p:nvSpPr>
                    <p:spPr>
                      <a:xfrm>
                        <a:off x="1924" y="905"/>
                        <a:ext cx="416" cy="28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txBody>
                      <a:bodyPr wrap="none" anchor="ctr" anchorCtr="0">
                        <a:spAutoFit/>
                      </a:bodyPr>
                      <a:lstStyle/>
                      <a:p>
                        <a:pPr algn="ctr" eaLnBrk="1" hangingPunct="1">
                          <a:spcBef>
                            <a:spcPct val="50000"/>
                          </a:spcBef>
                        </a:pPr>
                        <a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rPr>
                          <a:t>u</a:t>
                        </a:r>
                        <a:r>
                          <a:rPr lang="en-US" altLang="zh-CN" b="1" i="1" baseline="-25000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rPr>
                          <a:t>C</a:t>
                        </a:r>
                        <a:endParaRPr lang="en-US" altLang="zh-CN" b="1" dirty="0">
                          <a:solidFill>
                            <a:schemeClr val="bg1"/>
                          </a:solidFill>
                          <a:latin typeface="Times New Roman" panose="0202050305040509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08665" name="Group 33"/>
                    <p:cNvGrpSpPr/>
                    <p:nvPr/>
                  </p:nvGrpSpPr>
                  <p:grpSpPr>
                    <a:xfrm>
                      <a:off x="1824" y="1008"/>
                      <a:ext cx="192" cy="96"/>
                      <a:chOff x="1824" y="1680"/>
                      <a:chExt cx="192" cy="96"/>
                    </a:xfrm>
                  </p:grpSpPr>
                  <p:sp>
                    <p:nvSpPr>
                      <p:cNvPr id="108668" name="Line 34"/>
                      <p:cNvSpPr/>
                      <p:nvPr/>
                    </p:nvSpPr>
                    <p:spPr>
                      <a:xfrm>
                        <a:off x="1824" y="1680"/>
                        <a:ext cx="192" cy="0"/>
                      </a:xfrm>
                      <a:prstGeom prst="line">
                        <a:avLst/>
                      </a:prstGeom>
                      <a:ln w="57150" cap="flat" cmpd="sng">
                        <a:solidFill>
                          <a:srgbClr val="FF9900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8669" name="Line 35"/>
                      <p:cNvSpPr/>
                      <p:nvPr/>
                    </p:nvSpPr>
                    <p:spPr>
                      <a:xfrm>
                        <a:off x="1824" y="1776"/>
                        <a:ext cx="192" cy="0"/>
                      </a:xfrm>
                      <a:prstGeom prst="line">
                        <a:avLst/>
                      </a:prstGeom>
                      <a:ln w="57150" cap="flat" cmpd="sng">
                        <a:solidFill>
                          <a:srgbClr val="FF9900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08666" name="Line 36"/>
                    <p:cNvSpPr/>
                    <p:nvPr/>
                  </p:nvSpPr>
                  <p:spPr>
                    <a:xfrm flipV="1">
                      <a:off x="1920" y="1104"/>
                      <a:ext cx="0" cy="240"/>
                    </a:xfrm>
                    <a:prstGeom prst="line">
                      <a:avLst/>
                    </a:prstGeom>
                    <a:ln w="28575" cap="flat" cmpd="sng">
                      <a:solidFill>
                        <a:srgbClr val="FFCC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8667" name="Line 37"/>
                    <p:cNvSpPr/>
                    <p:nvPr/>
                  </p:nvSpPr>
                  <p:spPr>
                    <a:xfrm flipV="1">
                      <a:off x="1920" y="816"/>
                      <a:ext cx="0" cy="192"/>
                    </a:xfrm>
                    <a:prstGeom prst="line">
                      <a:avLst/>
                    </a:prstGeom>
                    <a:ln w="28575" cap="flat" cmpd="sng">
                      <a:solidFill>
                        <a:srgbClr val="FFCC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08660" name="Line 38"/>
                  <p:cNvSpPr/>
                  <p:nvPr/>
                </p:nvSpPr>
                <p:spPr>
                  <a:xfrm flipH="1" flipV="1">
                    <a:off x="624" y="912"/>
                    <a:ext cx="144" cy="96"/>
                  </a:xfrm>
                  <a:prstGeom prst="line">
                    <a:avLst/>
                  </a:prstGeom>
                  <a:ln w="38100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661" name="Line 39"/>
                  <p:cNvSpPr/>
                  <p:nvPr/>
                </p:nvSpPr>
                <p:spPr>
                  <a:xfrm>
                    <a:off x="1680" y="1008"/>
                    <a:ext cx="240" cy="0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662" name="Line 40"/>
                  <p:cNvSpPr/>
                  <p:nvPr/>
                </p:nvSpPr>
                <p:spPr>
                  <a:xfrm>
                    <a:off x="288" y="1536"/>
                    <a:ext cx="1632" cy="0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8651" name="Group 41"/>
                <p:cNvGrpSpPr/>
                <p:nvPr/>
              </p:nvGrpSpPr>
              <p:grpSpPr>
                <a:xfrm>
                  <a:off x="4416" y="2110"/>
                  <a:ext cx="353" cy="290"/>
                  <a:chOff x="1008" y="574"/>
                  <a:chExt cx="353" cy="290"/>
                </a:xfrm>
              </p:grpSpPr>
              <p:sp>
                <p:nvSpPr>
                  <p:cNvPr id="108652" name="Text Box 42"/>
                  <p:cNvSpPr txBox="1"/>
                  <p:nvPr/>
                </p:nvSpPr>
                <p:spPr>
                  <a:xfrm>
                    <a:off x="1086" y="574"/>
                    <a:ext cx="275" cy="193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b="1" i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R</a:t>
                    </a:r>
                    <a:endPara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endParaRPr>
                  </a:p>
                </p:txBody>
              </p:sp>
              <p:sp>
                <p:nvSpPr>
                  <p:cNvPr id="108653" name="Rectangle 43"/>
                  <p:cNvSpPr/>
                  <p:nvPr/>
                </p:nvSpPr>
                <p:spPr>
                  <a:xfrm>
                    <a:off x="1008" y="768"/>
                    <a:ext cx="288" cy="96"/>
                  </a:xfrm>
                  <a:prstGeom prst="rect">
                    <a:avLst/>
                  </a:prstGeom>
                  <a:solidFill>
                    <a:srgbClr val="FF9900"/>
                  </a:solidFill>
                  <a:ln w="28575">
                    <a:noFill/>
                  </a:ln>
                </p:spPr>
                <p:txBody>
                  <a:bodyPr wrap="none" anchor="ctr" anchorCtr="0"/>
                  <a:lstStyle/>
                  <a:p>
                    <a:pPr algn="ctr" eaLnBrk="1" hangingPunct="1"/>
                    <a:endParaRPr lang="zh-CN" altLang="en-US" dirty="0">
                      <a:latin typeface="Times New Roman" panose="02020503050405090304" pitchFamily="18" charset="0"/>
                    </a:endParaRPr>
                  </a:p>
                </p:txBody>
              </p:sp>
            </p:grpSp>
          </p:grpSp>
        </p:grpSp>
        <p:sp>
          <p:nvSpPr>
            <p:cNvPr id="108643" name="Text Box 44"/>
            <p:cNvSpPr txBox="1"/>
            <p:nvPr/>
          </p:nvSpPr>
          <p:spPr>
            <a:xfrm>
              <a:off x="427" y="1299"/>
              <a:ext cx="1040" cy="306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 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(0</a:t>
              </a:r>
              <a:r>
                <a:rPr lang="zh-CN" altLang="en-US" b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)=</a:t>
              </a: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16781" name="Group 45"/>
          <p:cNvGrpSpPr/>
          <p:nvPr/>
        </p:nvGrpSpPr>
        <p:grpSpPr>
          <a:xfrm>
            <a:off x="4224338" y="4344507"/>
            <a:ext cx="3329219" cy="2183782"/>
            <a:chOff x="1900" y="430"/>
            <a:chExt cx="1968" cy="1192"/>
          </a:xfrm>
        </p:grpSpPr>
        <p:grpSp>
          <p:nvGrpSpPr>
            <p:cNvPr id="108599" name="Group 46"/>
            <p:cNvGrpSpPr/>
            <p:nvPr/>
          </p:nvGrpSpPr>
          <p:grpSpPr>
            <a:xfrm>
              <a:off x="2221" y="430"/>
              <a:ext cx="1647" cy="917"/>
              <a:chOff x="3456" y="1915"/>
              <a:chExt cx="2261" cy="917"/>
            </a:xfrm>
          </p:grpSpPr>
          <p:sp>
            <p:nvSpPr>
              <p:cNvPr id="108602" name="Line 47"/>
              <p:cNvSpPr/>
              <p:nvPr/>
            </p:nvSpPr>
            <p:spPr>
              <a:xfrm>
                <a:off x="4656" y="2304"/>
                <a:ext cx="384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08603" name="Group 48"/>
              <p:cNvGrpSpPr/>
              <p:nvPr/>
            </p:nvGrpSpPr>
            <p:grpSpPr>
              <a:xfrm>
                <a:off x="3456" y="1915"/>
                <a:ext cx="2261" cy="917"/>
                <a:chOff x="3456" y="1963"/>
                <a:chExt cx="2261" cy="917"/>
              </a:xfrm>
            </p:grpSpPr>
            <p:grpSp>
              <p:nvGrpSpPr>
                <p:cNvPr id="108604" name="Group 49"/>
                <p:cNvGrpSpPr/>
                <p:nvPr/>
              </p:nvGrpSpPr>
              <p:grpSpPr>
                <a:xfrm>
                  <a:off x="4965" y="1991"/>
                  <a:ext cx="267" cy="319"/>
                  <a:chOff x="1845" y="455"/>
                  <a:chExt cx="267" cy="319"/>
                </a:xfrm>
              </p:grpSpPr>
              <p:sp>
                <p:nvSpPr>
                  <p:cNvPr id="108640" name="Line 50"/>
                  <p:cNvSpPr/>
                  <p:nvPr/>
                </p:nvSpPr>
                <p:spPr>
                  <a:xfrm>
                    <a:off x="1872" y="768"/>
                    <a:ext cx="240" cy="0"/>
                  </a:xfrm>
                  <a:prstGeom prst="line">
                    <a:avLst/>
                  </a:prstGeom>
                  <a:ln w="38100" cap="flat" cmpd="sng">
                    <a:solidFill>
                      <a:srgbClr val="00FFFF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641" name="Text Box 51"/>
                  <p:cNvSpPr txBox="1"/>
                  <p:nvPr/>
                </p:nvSpPr>
                <p:spPr>
                  <a:xfrm>
                    <a:off x="1845" y="455"/>
                    <a:ext cx="240" cy="319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sz="3200" b="1" i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i</a:t>
                    </a:r>
                    <a:endPara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endParaRPr>
                  </a:p>
                </p:txBody>
              </p:sp>
            </p:grpSp>
            <p:grpSp>
              <p:nvGrpSpPr>
                <p:cNvPr id="108605" name="Group 52"/>
                <p:cNvGrpSpPr/>
                <p:nvPr/>
              </p:nvGrpSpPr>
              <p:grpSpPr>
                <a:xfrm>
                  <a:off x="3824" y="1963"/>
                  <a:ext cx="666" cy="293"/>
                  <a:chOff x="1136" y="955"/>
                  <a:chExt cx="666" cy="293"/>
                </a:xfrm>
              </p:grpSpPr>
              <p:sp>
                <p:nvSpPr>
                  <p:cNvPr id="108638" name="Line 53"/>
                  <p:cNvSpPr/>
                  <p:nvPr/>
                </p:nvSpPr>
                <p:spPr>
                  <a:xfrm flipH="1">
                    <a:off x="1200" y="1104"/>
                    <a:ext cx="144" cy="144"/>
                  </a:xfrm>
                  <a:prstGeom prst="line">
                    <a:avLst/>
                  </a:prstGeom>
                  <a:ln w="38100" cap="flat" cmpd="sng">
                    <a:solidFill>
                      <a:srgbClr val="FF330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639" name="Text Box 54"/>
                  <p:cNvSpPr txBox="1"/>
                  <p:nvPr/>
                </p:nvSpPr>
                <p:spPr>
                  <a:xfrm>
                    <a:off x="1136" y="955"/>
                    <a:ext cx="666" cy="201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b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K(</a:t>
                    </a:r>
                    <a:r>
                      <a:rPr lang="en-US" altLang="zh-CN" b="1" i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t=</a:t>
                    </a:r>
                    <a:r>
                      <a:rPr lang="en-US" altLang="zh-CN" b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0)</a:t>
                    </a:r>
                    <a:endPara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endParaRPr>
                  </a:p>
                </p:txBody>
              </p:sp>
            </p:grpSp>
            <p:sp>
              <p:nvSpPr>
                <p:cNvPr id="108606" name="Text Box 55"/>
                <p:cNvSpPr txBox="1"/>
                <p:nvPr/>
              </p:nvSpPr>
              <p:spPr>
                <a:xfrm>
                  <a:off x="3586" y="2491"/>
                  <a:ext cx="349" cy="20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i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U</a:t>
                  </a:r>
                  <a:r>
                    <a:rPr lang="en-US" altLang="zh-CN" b="1" i="1" baseline="-25000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S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  <p:grpSp>
              <p:nvGrpSpPr>
                <p:cNvPr id="108607" name="Group 56"/>
                <p:cNvGrpSpPr/>
                <p:nvPr/>
              </p:nvGrpSpPr>
              <p:grpSpPr>
                <a:xfrm>
                  <a:off x="4277" y="2330"/>
                  <a:ext cx="650" cy="314"/>
                  <a:chOff x="773" y="794"/>
                  <a:chExt cx="650" cy="314"/>
                </a:xfrm>
              </p:grpSpPr>
              <p:grpSp>
                <p:nvGrpSpPr>
                  <p:cNvPr id="108634" name="Group 57"/>
                  <p:cNvGrpSpPr/>
                  <p:nvPr/>
                </p:nvGrpSpPr>
                <p:grpSpPr>
                  <a:xfrm>
                    <a:off x="773" y="811"/>
                    <a:ext cx="650" cy="201"/>
                    <a:chOff x="773" y="811"/>
                    <a:chExt cx="650" cy="201"/>
                  </a:xfrm>
                </p:grpSpPr>
                <p:sp>
                  <p:nvSpPr>
                    <p:cNvPr id="108636" name="Text Box 58"/>
                    <p:cNvSpPr txBox="1"/>
                    <p:nvPr/>
                  </p:nvSpPr>
                  <p:spPr>
                    <a:xfrm>
                      <a:off x="773" y="811"/>
                      <a:ext cx="309" cy="201"/>
                    </a:xfrm>
                    <a:prstGeom prst="rect">
                      <a:avLst/>
                    </a:prstGeom>
                    <a:noFill/>
                    <a:ln w="28575">
                      <a:noFill/>
                    </a:ln>
                  </p:spPr>
                  <p:txBody>
                    <a:bodyPr anchor="ctr" anchorCtr="0">
                      <a:spAutoFit/>
                    </a:bodyPr>
                    <a:lstStyle/>
                    <a:p>
                      <a:pPr algn="ctr" eaLnBrk="1" hangingPunct="1">
                        <a:spcBef>
                          <a:spcPct val="50000"/>
                        </a:spcBef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Times New Roman" panose="02020503050405090304" pitchFamily="18" charset="0"/>
                        </a:rPr>
                        <a:t>+</a:t>
                      </a:r>
                      <a:endParaRPr lang="en-US" altLang="zh-CN" b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endParaRPr>
                    </a:p>
                  </p:txBody>
                </p:sp>
                <p:sp>
                  <p:nvSpPr>
                    <p:cNvPr id="108637" name="Text Box 59"/>
                    <p:cNvSpPr txBox="1"/>
                    <p:nvPr/>
                  </p:nvSpPr>
                  <p:spPr>
                    <a:xfrm>
                      <a:off x="1182" y="811"/>
                      <a:ext cx="241" cy="201"/>
                    </a:xfrm>
                    <a:prstGeom prst="rect">
                      <a:avLst/>
                    </a:prstGeom>
                    <a:noFill/>
                    <a:ln w="28575">
                      <a:noFill/>
                    </a:ln>
                  </p:spPr>
                  <p:txBody>
                    <a:bodyPr wrap="none" anchor="ctr" anchorCtr="0">
                      <a:spAutoFit/>
                    </a:bodyPr>
                    <a:lstStyle/>
                    <a:p>
                      <a:pPr algn="ctr" eaLnBrk="1" hangingPunct="1">
                        <a:spcBef>
                          <a:spcPct val="50000"/>
                        </a:spcBef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Times New Roman" panose="02020503050405090304" pitchFamily="18" charset="0"/>
                        </a:rPr>
                        <a:t>–</a:t>
                      </a:r>
                      <a:endParaRPr lang="en-US" altLang="zh-CN" b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endParaRPr>
                    </a:p>
                  </p:txBody>
                </p:sp>
              </p:grpSp>
              <p:sp>
                <p:nvSpPr>
                  <p:cNvPr id="108635" name="Text Box 60"/>
                  <p:cNvSpPr txBox="1"/>
                  <p:nvPr/>
                </p:nvSpPr>
                <p:spPr>
                  <a:xfrm>
                    <a:off x="920" y="794"/>
                    <a:ext cx="402" cy="314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sz="3200" b="1" i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u</a:t>
                    </a:r>
                    <a:r>
                      <a:rPr lang="en-US" altLang="zh-CN" b="1" i="1" baseline="-25000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R</a:t>
                    </a:r>
                    <a:endParaRPr lang="en-US" altLang="zh-CN" b="1" baseline="-25000" dirty="0">
                      <a:solidFill>
                        <a:schemeClr val="bg1"/>
                      </a:solidFill>
                      <a:latin typeface="Times New Roman" panose="02020503050405090304" pitchFamily="18" charset="0"/>
                    </a:endParaRPr>
                  </a:p>
                </p:txBody>
              </p:sp>
            </p:grpSp>
            <p:grpSp>
              <p:nvGrpSpPr>
                <p:cNvPr id="108608" name="Group 61"/>
                <p:cNvGrpSpPr/>
                <p:nvPr/>
              </p:nvGrpSpPr>
              <p:grpSpPr>
                <a:xfrm>
                  <a:off x="3456" y="2256"/>
                  <a:ext cx="2261" cy="624"/>
                  <a:chOff x="192" y="912"/>
                  <a:chExt cx="2261" cy="624"/>
                </a:xfrm>
              </p:grpSpPr>
              <p:sp>
                <p:nvSpPr>
                  <p:cNvPr id="108612" name="Line 62"/>
                  <p:cNvSpPr/>
                  <p:nvPr/>
                </p:nvSpPr>
                <p:spPr>
                  <a:xfrm>
                    <a:off x="768" y="1008"/>
                    <a:ext cx="672" cy="0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613" name="Line 63"/>
                  <p:cNvSpPr/>
                  <p:nvPr/>
                </p:nvSpPr>
                <p:spPr>
                  <a:xfrm>
                    <a:off x="288" y="1008"/>
                    <a:ext cx="336" cy="0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614" name="Line 64"/>
                  <p:cNvSpPr/>
                  <p:nvPr/>
                </p:nvSpPr>
                <p:spPr>
                  <a:xfrm>
                    <a:off x="288" y="1008"/>
                    <a:ext cx="0" cy="240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08615" name="Group 65"/>
                  <p:cNvGrpSpPr/>
                  <p:nvPr/>
                </p:nvGrpSpPr>
                <p:grpSpPr>
                  <a:xfrm>
                    <a:off x="192" y="1248"/>
                    <a:ext cx="192" cy="48"/>
                    <a:chOff x="528" y="1488"/>
                    <a:chExt cx="192" cy="48"/>
                  </a:xfrm>
                </p:grpSpPr>
                <p:sp>
                  <p:nvSpPr>
                    <p:cNvPr id="108632" name="Line 66"/>
                    <p:cNvSpPr/>
                    <p:nvPr/>
                  </p:nvSpPr>
                  <p:spPr>
                    <a:xfrm>
                      <a:off x="528" y="1488"/>
                      <a:ext cx="192" cy="0"/>
                    </a:xfrm>
                    <a:prstGeom prst="line">
                      <a:avLst/>
                    </a:prstGeom>
                    <a:ln w="38100" cap="flat" cmpd="sng">
                      <a:solidFill>
                        <a:srgbClr val="FF99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8633" name="Line 67"/>
                    <p:cNvSpPr/>
                    <p:nvPr/>
                  </p:nvSpPr>
                  <p:spPr>
                    <a:xfrm>
                      <a:off x="576" y="1536"/>
                      <a:ext cx="96" cy="0"/>
                    </a:xfrm>
                    <a:prstGeom prst="line">
                      <a:avLst/>
                    </a:prstGeom>
                    <a:ln w="38100" cap="flat" cmpd="sng">
                      <a:solidFill>
                        <a:srgbClr val="FF99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08616" name="Line 68"/>
                  <p:cNvSpPr/>
                  <p:nvPr/>
                </p:nvSpPr>
                <p:spPr>
                  <a:xfrm>
                    <a:off x="288" y="1296"/>
                    <a:ext cx="0" cy="240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08617" name="Group 69"/>
                  <p:cNvGrpSpPr/>
                  <p:nvPr/>
                </p:nvGrpSpPr>
                <p:grpSpPr>
                  <a:xfrm>
                    <a:off x="1664" y="955"/>
                    <a:ext cx="789" cy="581"/>
                    <a:chOff x="1664" y="763"/>
                    <a:chExt cx="789" cy="581"/>
                  </a:xfrm>
                </p:grpSpPr>
                <p:sp>
                  <p:nvSpPr>
                    <p:cNvPr id="108621" name="Text Box 70"/>
                    <p:cNvSpPr txBox="1"/>
                    <p:nvPr/>
                  </p:nvSpPr>
                  <p:spPr>
                    <a:xfrm>
                      <a:off x="1664" y="1051"/>
                      <a:ext cx="272" cy="201"/>
                    </a:xfrm>
                    <a:prstGeom prst="rect">
                      <a:avLst/>
                    </a:prstGeom>
                    <a:noFill/>
                    <a:ln w="28575">
                      <a:noFill/>
                    </a:ln>
                  </p:spPr>
                  <p:txBody>
                    <a:bodyPr wrap="none" anchor="ctr" anchorCtr="0">
                      <a:spAutoFit/>
                    </a:bodyPr>
                    <a:lstStyle/>
                    <a:p>
                      <a:pPr algn="ctr" eaLnBrk="1" hangingPunct="1">
                        <a:spcBef>
                          <a:spcPct val="50000"/>
                        </a:spcBef>
                      </a:pPr>
                      <a:r>
                        <a:rPr lang="en-US" altLang="zh-CN" b="1" i="1" dirty="0">
                          <a:solidFill>
                            <a:schemeClr val="bg1"/>
                          </a:solidFill>
                          <a:latin typeface="Times New Roman" panose="02020503050405090304" pitchFamily="18" charset="0"/>
                        </a:rPr>
                        <a:t>C</a:t>
                      </a:r>
                      <a:endParaRPr lang="en-US" altLang="zh-CN" b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endParaRPr>
                    </a:p>
                  </p:txBody>
                </p:sp>
                <p:grpSp>
                  <p:nvGrpSpPr>
                    <p:cNvPr id="108622" name="Group 71"/>
                    <p:cNvGrpSpPr/>
                    <p:nvPr/>
                  </p:nvGrpSpPr>
                  <p:grpSpPr>
                    <a:xfrm>
                      <a:off x="1810" y="763"/>
                      <a:ext cx="643" cy="581"/>
                      <a:chOff x="1810" y="763"/>
                      <a:chExt cx="643" cy="581"/>
                    </a:xfrm>
                  </p:grpSpPr>
                  <p:grpSp>
                    <p:nvGrpSpPr>
                      <p:cNvPr id="108628" name="Group 72"/>
                      <p:cNvGrpSpPr/>
                      <p:nvPr/>
                    </p:nvGrpSpPr>
                    <p:grpSpPr>
                      <a:xfrm>
                        <a:off x="2046" y="763"/>
                        <a:ext cx="248" cy="581"/>
                        <a:chOff x="1614" y="1291"/>
                        <a:chExt cx="248" cy="581"/>
                      </a:xfrm>
                    </p:grpSpPr>
                    <p:sp>
                      <p:nvSpPr>
                        <p:cNvPr id="108630" name="Text Box 73"/>
                        <p:cNvSpPr txBox="1"/>
                        <p:nvPr/>
                      </p:nvSpPr>
                      <p:spPr>
                        <a:xfrm>
                          <a:off x="1614" y="1291"/>
                          <a:ext cx="248" cy="201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none" anchor="ctr" anchorCtr="0">
                          <a:spAutoFit/>
                        </a:bodyPr>
                        <a:lstStyle/>
                        <a:p>
                          <a:pPr algn="ctr" eaLnBrk="1" hangingPunct="1">
                            <a:spcBef>
                              <a:spcPct val="50000"/>
                            </a:spcBef>
                          </a:pPr>
                          <a:r>
                            <a:rPr lang="en-US" altLang="zh-CN" b="1" dirty="0">
                              <a:solidFill>
                                <a:schemeClr val="bg1"/>
                              </a:solidFill>
                              <a:latin typeface="Times New Roman" panose="02020503050405090304" pitchFamily="18" charset="0"/>
                            </a:rPr>
                            <a:t>+</a:t>
                          </a:r>
                          <a:endParaRPr lang="en-US" altLang="zh-CN" b="1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endParaRPr>
                        </a:p>
                      </p:txBody>
                    </p:sp>
                    <p:sp>
                      <p:nvSpPr>
                        <p:cNvPr id="108631" name="Text Box 74"/>
                        <p:cNvSpPr txBox="1"/>
                        <p:nvPr/>
                      </p:nvSpPr>
                      <p:spPr>
                        <a:xfrm>
                          <a:off x="1622" y="1679"/>
                          <a:ext cx="221" cy="193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none" anchor="ctr" anchorCtr="0">
                          <a:spAutoFit/>
                        </a:bodyPr>
                        <a:lstStyle/>
                        <a:p>
                          <a:pPr algn="ctr" eaLnBrk="1" hangingPunct="1">
                            <a:spcBef>
                              <a:spcPct val="50000"/>
                            </a:spcBef>
                          </a:pPr>
                          <a:r>
                            <a:rPr lang="en-US" altLang="zh-CN" b="1" dirty="0">
                              <a:solidFill>
                                <a:schemeClr val="bg1"/>
                              </a:solidFill>
                              <a:latin typeface="Times New Roman" panose="02020503050405090304" pitchFamily="18" charset="0"/>
                            </a:rPr>
                            <a:t>–</a:t>
                          </a:r>
                          <a:endParaRPr lang="en-US" altLang="zh-CN" b="1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108629" name="Text Box 75"/>
                      <p:cNvSpPr txBox="1"/>
                      <p:nvPr/>
                    </p:nvSpPr>
                    <p:spPr>
                      <a:xfrm>
                        <a:off x="1810" y="901"/>
                        <a:ext cx="643" cy="29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txBody>
                      <a:bodyPr wrap="none" anchor="ctr" anchorCtr="0">
                        <a:spAutoFit/>
                      </a:bodyPr>
                      <a:lstStyle/>
                      <a:p>
                        <a:pPr algn="ctr" eaLnBrk="1" hangingPunct="1">
                          <a:spcBef>
                            <a:spcPct val="50000"/>
                          </a:spcBef>
                        </a:pPr>
                        <a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rPr>
                          <a:t>   u</a:t>
                        </a:r>
                        <a:r>
                          <a:rPr lang="en-US" altLang="zh-CN" b="1" i="1" baseline="-25000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rPr>
                          <a:t>C</a:t>
                        </a:r>
                        <a:endParaRPr lang="en-US" altLang="zh-CN" b="1" i="1" dirty="0">
                          <a:solidFill>
                            <a:schemeClr val="bg1"/>
                          </a:solidFill>
                          <a:latin typeface="Times New Roman" panose="0202050305040509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08623" name="Group 76"/>
                    <p:cNvGrpSpPr/>
                    <p:nvPr/>
                  </p:nvGrpSpPr>
                  <p:grpSpPr>
                    <a:xfrm>
                      <a:off x="1824" y="1008"/>
                      <a:ext cx="192" cy="96"/>
                      <a:chOff x="1824" y="1680"/>
                      <a:chExt cx="192" cy="96"/>
                    </a:xfrm>
                  </p:grpSpPr>
                  <p:sp>
                    <p:nvSpPr>
                      <p:cNvPr id="108626" name="Line 77"/>
                      <p:cNvSpPr/>
                      <p:nvPr/>
                    </p:nvSpPr>
                    <p:spPr>
                      <a:xfrm>
                        <a:off x="1824" y="1680"/>
                        <a:ext cx="192" cy="0"/>
                      </a:xfrm>
                      <a:prstGeom prst="line">
                        <a:avLst/>
                      </a:prstGeom>
                      <a:ln w="57150" cap="flat" cmpd="sng">
                        <a:solidFill>
                          <a:srgbClr val="FF9900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8627" name="Line 78"/>
                      <p:cNvSpPr/>
                      <p:nvPr/>
                    </p:nvSpPr>
                    <p:spPr>
                      <a:xfrm>
                        <a:off x="1824" y="1776"/>
                        <a:ext cx="192" cy="0"/>
                      </a:xfrm>
                      <a:prstGeom prst="line">
                        <a:avLst/>
                      </a:prstGeom>
                      <a:ln w="57150" cap="flat" cmpd="sng">
                        <a:solidFill>
                          <a:srgbClr val="FF9900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08624" name="Line 79"/>
                    <p:cNvSpPr/>
                    <p:nvPr/>
                  </p:nvSpPr>
                  <p:spPr>
                    <a:xfrm flipV="1">
                      <a:off x="1920" y="1104"/>
                      <a:ext cx="0" cy="240"/>
                    </a:xfrm>
                    <a:prstGeom prst="line">
                      <a:avLst/>
                    </a:prstGeom>
                    <a:ln w="28575" cap="flat" cmpd="sng">
                      <a:solidFill>
                        <a:srgbClr val="FFCC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8625" name="Line 80"/>
                    <p:cNvSpPr/>
                    <p:nvPr/>
                  </p:nvSpPr>
                  <p:spPr>
                    <a:xfrm flipV="1">
                      <a:off x="1920" y="816"/>
                      <a:ext cx="0" cy="192"/>
                    </a:xfrm>
                    <a:prstGeom prst="line">
                      <a:avLst/>
                    </a:prstGeom>
                    <a:ln w="28575" cap="flat" cmpd="sng">
                      <a:solidFill>
                        <a:srgbClr val="FFCC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08618" name="Line 81"/>
                  <p:cNvSpPr/>
                  <p:nvPr/>
                </p:nvSpPr>
                <p:spPr>
                  <a:xfrm flipH="1" flipV="1">
                    <a:off x="624" y="912"/>
                    <a:ext cx="144" cy="96"/>
                  </a:xfrm>
                  <a:prstGeom prst="line">
                    <a:avLst/>
                  </a:prstGeom>
                  <a:ln w="38100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619" name="Line 82"/>
                  <p:cNvSpPr/>
                  <p:nvPr/>
                </p:nvSpPr>
                <p:spPr>
                  <a:xfrm>
                    <a:off x="1680" y="1008"/>
                    <a:ext cx="240" cy="0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620" name="Line 83"/>
                  <p:cNvSpPr/>
                  <p:nvPr/>
                </p:nvSpPr>
                <p:spPr>
                  <a:xfrm>
                    <a:off x="288" y="1536"/>
                    <a:ext cx="1632" cy="0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8609" name="Group 84"/>
                <p:cNvGrpSpPr/>
                <p:nvPr/>
              </p:nvGrpSpPr>
              <p:grpSpPr>
                <a:xfrm>
                  <a:off x="4416" y="2107"/>
                  <a:ext cx="350" cy="293"/>
                  <a:chOff x="1008" y="571"/>
                  <a:chExt cx="350" cy="293"/>
                </a:xfrm>
              </p:grpSpPr>
              <p:sp>
                <p:nvSpPr>
                  <p:cNvPr id="108610" name="Text Box 85"/>
                  <p:cNvSpPr txBox="1"/>
                  <p:nvPr/>
                </p:nvSpPr>
                <p:spPr>
                  <a:xfrm>
                    <a:off x="1086" y="571"/>
                    <a:ext cx="272" cy="201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b="1" i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R</a:t>
                    </a:r>
                    <a:endPara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endParaRPr>
                  </a:p>
                </p:txBody>
              </p:sp>
              <p:sp>
                <p:nvSpPr>
                  <p:cNvPr id="108611" name="Rectangle 86"/>
                  <p:cNvSpPr/>
                  <p:nvPr/>
                </p:nvSpPr>
                <p:spPr>
                  <a:xfrm>
                    <a:off x="1008" y="768"/>
                    <a:ext cx="288" cy="96"/>
                  </a:xfrm>
                  <a:prstGeom prst="rect">
                    <a:avLst/>
                  </a:prstGeom>
                  <a:solidFill>
                    <a:srgbClr val="FF9900"/>
                  </a:solidFill>
                  <a:ln w="28575">
                    <a:noFill/>
                  </a:ln>
                </p:spPr>
                <p:txBody>
                  <a:bodyPr wrap="none" anchor="ctr" anchorCtr="0"/>
                  <a:lstStyle/>
                  <a:p>
                    <a:pPr algn="ctr" eaLnBrk="1" hangingPunct="1"/>
                    <a:endParaRPr lang="zh-CN" altLang="en-US" dirty="0">
                      <a:latin typeface="Times New Roman" panose="02020503050405090304" pitchFamily="18" charset="0"/>
                    </a:endParaRPr>
                  </a:p>
                </p:txBody>
              </p:sp>
            </p:grpSp>
          </p:grpSp>
        </p:grpSp>
        <p:sp>
          <p:nvSpPr>
            <p:cNvPr id="108600" name="Text Box 87"/>
            <p:cNvSpPr txBox="1"/>
            <p:nvPr/>
          </p:nvSpPr>
          <p:spPr>
            <a:xfrm>
              <a:off x="1900" y="838"/>
              <a:ext cx="279" cy="38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4000" b="1" dirty="0">
                  <a:solidFill>
                    <a:srgbClr val="00FFFF"/>
                  </a:solidFill>
                  <a:latin typeface="Times New Roman" panose="02020503050405090304" pitchFamily="18" charset="0"/>
                </a:rPr>
                <a:t>=</a:t>
              </a:r>
              <a:endParaRPr lang="en-US" altLang="zh-CN" sz="4000" b="1" dirty="0">
                <a:solidFill>
                  <a:srgbClr val="00FF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08601" name="Text Box 88"/>
            <p:cNvSpPr txBox="1"/>
            <p:nvPr/>
          </p:nvSpPr>
          <p:spPr>
            <a:xfrm>
              <a:off x="2526" y="1303"/>
              <a:ext cx="713" cy="31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(0</a:t>
              </a:r>
              <a:r>
                <a:rPr lang="zh-CN" altLang="en-US" b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)=0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16825" name="Group 89"/>
          <p:cNvGrpSpPr/>
          <p:nvPr/>
        </p:nvGrpSpPr>
        <p:grpSpPr>
          <a:xfrm>
            <a:off x="7319963" y="4345309"/>
            <a:ext cx="3283814" cy="2138245"/>
            <a:chOff x="3758" y="421"/>
            <a:chExt cx="1885" cy="1194"/>
          </a:xfrm>
        </p:grpSpPr>
        <p:sp>
          <p:nvSpPr>
            <p:cNvPr id="108555" name="Text Box 90"/>
            <p:cNvSpPr txBox="1"/>
            <p:nvPr/>
          </p:nvSpPr>
          <p:spPr>
            <a:xfrm>
              <a:off x="3758" y="811"/>
              <a:ext cx="271" cy="39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4000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sz="4000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08556" name="Text Box 91"/>
            <p:cNvSpPr txBox="1"/>
            <p:nvPr/>
          </p:nvSpPr>
          <p:spPr>
            <a:xfrm>
              <a:off x="4354" y="1289"/>
              <a:ext cx="764" cy="32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 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(0</a:t>
              </a:r>
              <a:r>
                <a:rPr lang="zh-CN" altLang="en-US" b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)=</a:t>
              </a: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108557" name="Group 92"/>
            <p:cNvGrpSpPr/>
            <p:nvPr/>
          </p:nvGrpSpPr>
          <p:grpSpPr>
            <a:xfrm>
              <a:off x="4113" y="421"/>
              <a:ext cx="1530" cy="921"/>
              <a:chOff x="3984" y="138"/>
              <a:chExt cx="1530" cy="921"/>
            </a:xfrm>
          </p:grpSpPr>
          <p:grpSp>
            <p:nvGrpSpPr>
              <p:cNvPr id="108558" name="Group 93"/>
              <p:cNvGrpSpPr/>
              <p:nvPr/>
            </p:nvGrpSpPr>
            <p:grpSpPr>
              <a:xfrm>
                <a:off x="3984" y="138"/>
                <a:ext cx="1530" cy="921"/>
                <a:chOff x="4005" y="138"/>
                <a:chExt cx="1530" cy="921"/>
              </a:xfrm>
            </p:grpSpPr>
            <p:sp>
              <p:nvSpPr>
                <p:cNvPr id="108560" name="Line 94"/>
                <p:cNvSpPr/>
                <p:nvPr/>
              </p:nvSpPr>
              <p:spPr>
                <a:xfrm>
                  <a:off x="4803" y="528"/>
                  <a:ext cx="277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08561" name="Group 95"/>
                <p:cNvGrpSpPr/>
                <p:nvPr/>
              </p:nvGrpSpPr>
              <p:grpSpPr>
                <a:xfrm>
                  <a:off x="4005" y="138"/>
                  <a:ext cx="1530" cy="921"/>
                  <a:chOff x="4005" y="138"/>
                  <a:chExt cx="1530" cy="921"/>
                </a:xfrm>
              </p:grpSpPr>
              <p:grpSp>
                <p:nvGrpSpPr>
                  <p:cNvPr id="108562" name="Group 96"/>
                  <p:cNvGrpSpPr/>
                  <p:nvPr/>
                </p:nvGrpSpPr>
                <p:grpSpPr>
                  <a:xfrm>
                    <a:off x="4005" y="432"/>
                    <a:ext cx="1530" cy="627"/>
                    <a:chOff x="4005" y="432"/>
                    <a:chExt cx="1530" cy="627"/>
                  </a:xfrm>
                </p:grpSpPr>
                <p:grpSp>
                  <p:nvGrpSpPr>
                    <p:cNvPr id="108578" name="Group 97"/>
                    <p:cNvGrpSpPr/>
                    <p:nvPr/>
                  </p:nvGrpSpPr>
                  <p:grpSpPr>
                    <a:xfrm>
                      <a:off x="4005" y="432"/>
                      <a:ext cx="1530" cy="627"/>
                      <a:chOff x="4005" y="432"/>
                      <a:chExt cx="1530" cy="627"/>
                    </a:xfrm>
                  </p:grpSpPr>
                  <p:sp>
                    <p:nvSpPr>
                      <p:cNvPr id="108580" name="Line 98"/>
                      <p:cNvSpPr/>
                      <p:nvPr/>
                    </p:nvSpPr>
                    <p:spPr>
                      <a:xfrm>
                        <a:off x="4352" y="528"/>
                        <a:ext cx="486" cy="0"/>
                      </a:xfrm>
                      <a:prstGeom prst="line">
                        <a:avLst/>
                      </a:prstGeom>
                      <a:ln w="28575" cap="flat" cmpd="sng">
                        <a:solidFill>
                          <a:srgbClr val="FFCC00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8581" name="Line 99"/>
                      <p:cNvSpPr/>
                      <p:nvPr/>
                    </p:nvSpPr>
                    <p:spPr>
                      <a:xfrm>
                        <a:off x="4005" y="528"/>
                        <a:ext cx="243" cy="0"/>
                      </a:xfrm>
                      <a:prstGeom prst="line">
                        <a:avLst/>
                      </a:prstGeom>
                      <a:ln w="28575" cap="flat" cmpd="sng">
                        <a:solidFill>
                          <a:srgbClr val="FFCC00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8582" name="Line 100"/>
                      <p:cNvSpPr/>
                      <p:nvPr/>
                    </p:nvSpPr>
                    <p:spPr>
                      <a:xfrm>
                        <a:off x="4005" y="528"/>
                        <a:ext cx="0" cy="240"/>
                      </a:xfrm>
                      <a:prstGeom prst="line">
                        <a:avLst/>
                      </a:prstGeom>
                      <a:ln w="28575" cap="flat" cmpd="sng">
                        <a:solidFill>
                          <a:srgbClr val="FFCC00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8583" name="Line 101"/>
                      <p:cNvSpPr/>
                      <p:nvPr/>
                    </p:nvSpPr>
                    <p:spPr>
                      <a:xfrm>
                        <a:off x="4005" y="816"/>
                        <a:ext cx="0" cy="240"/>
                      </a:xfrm>
                      <a:prstGeom prst="line">
                        <a:avLst/>
                      </a:prstGeom>
                      <a:ln w="28575" cap="flat" cmpd="sng">
                        <a:solidFill>
                          <a:srgbClr val="FFCC00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grpSp>
                    <p:nvGrpSpPr>
                      <p:cNvPr id="108584" name="Group 102"/>
                      <p:cNvGrpSpPr/>
                      <p:nvPr/>
                    </p:nvGrpSpPr>
                    <p:grpSpPr>
                      <a:xfrm>
                        <a:off x="5001" y="473"/>
                        <a:ext cx="534" cy="586"/>
                        <a:chOff x="1667" y="761"/>
                        <a:chExt cx="738" cy="586"/>
                      </a:xfrm>
                    </p:grpSpPr>
                    <p:sp>
                      <p:nvSpPr>
                        <p:cNvPr id="108588" name="Text Box 103"/>
                        <p:cNvSpPr txBox="1"/>
                        <p:nvPr/>
                      </p:nvSpPr>
                      <p:spPr>
                        <a:xfrm>
                          <a:off x="1667" y="1049"/>
                          <a:ext cx="266" cy="206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none" anchor="ctr" anchorCtr="0">
                          <a:spAutoFit/>
                        </a:bodyPr>
                        <a:lstStyle/>
                        <a:p>
                          <a:pPr algn="ctr" eaLnBrk="1" hangingPunct="1">
                            <a:spcBef>
                              <a:spcPct val="50000"/>
                            </a:spcBef>
                          </a:pPr>
                          <a:r>
                            <a:rPr lang="en-US" altLang="zh-CN" b="1" i="1" dirty="0">
                              <a:solidFill>
                                <a:schemeClr val="bg1"/>
                              </a:solidFill>
                              <a:latin typeface="Times New Roman" panose="02020503050405090304" pitchFamily="18" charset="0"/>
                            </a:rPr>
                            <a:t>C</a:t>
                          </a:r>
                          <a:endParaRPr lang="en-US" altLang="zh-CN" b="1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endParaRPr>
                        </a:p>
                      </p:txBody>
                    </p:sp>
                    <p:grpSp>
                      <p:nvGrpSpPr>
                        <p:cNvPr id="108589" name="Group 104"/>
                        <p:cNvGrpSpPr/>
                        <p:nvPr/>
                      </p:nvGrpSpPr>
                      <p:grpSpPr>
                        <a:xfrm>
                          <a:off x="1855" y="761"/>
                          <a:ext cx="550" cy="586"/>
                          <a:chOff x="1855" y="761"/>
                          <a:chExt cx="550" cy="586"/>
                        </a:xfrm>
                      </p:grpSpPr>
                      <p:grpSp>
                        <p:nvGrpSpPr>
                          <p:cNvPr id="108595" name="Group 105"/>
                          <p:cNvGrpSpPr/>
                          <p:nvPr/>
                        </p:nvGrpSpPr>
                        <p:grpSpPr>
                          <a:xfrm>
                            <a:off x="2053" y="761"/>
                            <a:ext cx="242" cy="586"/>
                            <a:chOff x="1621" y="1289"/>
                            <a:chExt cx="242" cy="586"/>
                          </a:xfrm>
                        </p:grpSpPr>
                        <p:sp>
                          <p:nvSpPr>
                            <p:cNvPr id="108597" name="Text Box 106"/>
                            <p:cNvSpPr txBox="1"/>
                            <p:nvPr/>
                          </p:nvSpPr>
                          <p:spPr>
                            <a:xfrm>
                              <a:off x="1621" y="1289"/>
                              <a:ext cx="242" cy="206"/>
                            </a:xfrm>
                            <a:prstGeom prst="rect">
                              <a:avLst/>
                            </a:prstGeom>
                            <a:noFill/>
                            <a:ln w="28575">
                              <a:noFill/>
                            </a:ln>
                          </p:spPr>
                          <p:txBody>
                            <a:bodyPr wrap="none" anchor="ctr" anchorCtr="0">
                              <a:spAutoFit/>
                            </a:bodyPr>
                            <a:lstStyle/>
                            <a:p>
                              <a:pPr algn="ctr" eaLnBrk="1" hangingPunct="1">
                                <a:spcBef>
                                  <a:spcPct val="50000"/>
                                </a:spcBef>
                              </a:pPr>
                              <a:r>
                                <a:rPr lang="en-US" altLang="zh-CN" b="1" dirty="0">
                                  <a:solidFill>
                                    <a:schemeClr val="bg1"/>
                                  </a:solidFill>
                                  <a:latin typeface="Times New Roman" panose="02020503050405090304" pitchFamily="18" charset="0"/>
                                </a:rPr>
                                <a:t>+</a:t>
                              </a:r>
                              <a:endParaRPr lang="en-US" altLang="zh-CN" b="1" dirty="0">
                                <a:solidFill>
                                  <a:schemeClr val="bg1"/>
                                </a:solidFill>
                                <a:latin typeface="Times New Roman" panose="0202050305040509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08598" name="Text Box 107"/>
                            <p:cNvSpPr txBox="1"/>
                            <p:nvPr/>
                          </p:nvSpPr>
                          <p:spPr>
                            <a:xfrm>
                              <a:off x="1626" y="1677"/>
                              <a:ext cx="217" cy="198"/>
                            </a:xfrm>
                            <a:prstGeom prst="rect">
                              <a:avLst/>
                            </a:prstGeom>
                            <a:noFill/>
                            <a:ln w="28575">
                              <a:noFill/>
                            </a:ln>
                          </p:spPr>
                          <p:txBody>
                            <a:bodyPr wrap="none" anchor="ctr" anchorCtr="0">
                              <a:spAutoFit/>
                            </a:bodyPr>
                            <a:lstStyle/>
                            <a:p>
                              <a:pPr algn="ctr" eaLnBrk="1" hangingPunct="1">
                                <a:spcBef>
                                  <a:spcPct val="50000"/>
                                </a:spcBef>
                              </a:pPr>
                              <a:r>
                                <a:rPr lang="en-US" altLang="zh-CN" b="1" dirty="0">
                                  <a:solidFill>
                                    <a:schemeClr val="bg1"/>
                                  </a:solidFill>
                                  <a:latin typeface="Times New Roman" panose="02020503050405090304" pitchFamily="18" charset="0"/>
                                </a:rPr>
                                <a:t>–</a:t>
                              </a:r>
                              <a:endParaRPr lang="en-US" altLang="zh-CN" b="1" dirty="0">
                                <a:solidFill>
                                  <a:schemeClr val="bg1"/>
                                </a:solidFill>
                                <a:latin typeface="Times New Roman" panose="0202050305040509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08596" name="Text Box 108"/>
                          <p:cNvSpPr txBox="1"/>
                          <p:nvPr/>
                        </p:nvSpPr>
                        <p:spPr>
                          <a:xfrm>
                            <a:off x="1855" y="896"/>
                            <a:ext cx="550" cy="299"/>
                          </a:xfrm>
                          <a:prstGeom prst="rect">
                            <a:avLst/>
                          </a:prstGeom>
                          <a:noFill/>
                          <a:ln w="28575">
                            <a:noFill/>
                          </a:ln>
                        </p:spPr>
                        <p:txBody>
                          <a:bodyPr wrap="none" anchor="ctr" anchorCtr="0">
                            <a:spAutoFit/>
                          </a:bodyPr>
                          <a:lstStyle/>
                          <a:p>
                            <a:pPr algn="ctr" eaLnBrk="1" hangingPunct="1">
                              <a:spcBef>
                                <a:spcPct val="50000"/>
                              </a:spcBef>
                            </a:pPr>
                            <a:r>
                              <a:rPr lang="en-US" altLang="zh-CN" sz="3200" b="1" i="1" dirty="0">
                                <a:solidFill>
                                  <a:schemeClr val="bg1"/>
                                </a:solidFill>
                                <a:latin typeface="Times New Roman" panose="02020503050405090304" pitchFamily="18" charset="0"/>
                              </a:rPr>
                              <a:t>  u</a:t>
                            </a:r>
                            <a:r>
                              <a:rPr lang="en-US" altLang="zh-CN" b="1" i="1" baseline="-25000" dirty="0">
                                <a:solidFill>
                                  <a:schemeClr val="bg1"/>
                                </a:solidFill>
                                <a:latin typeface="Times New Roman" panose="02020503050405090304" pitchFamily="18" charset="0"/>
                              </a:rPr>
                              <a:t>C</a:t>
                            </a:r>
                            <a:endParaRPr lang="en-US" altLang="zh-CN" b="1" dirty="0">
                              <a:solidFill>
                                <a:schemeClr val="bg1"/>
                              </a:solidFill>
                              <a:latin typeface="Times New Roman" panose="02020503050405090304" pitchFamily="18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08590" name="Group 109"/>
                        <p:cNvGrpSpPr/>
                        <p:nvPr/>
                      </p:nvGrpSpPr>
                      <p:grpSpPr>
                        <a:xfrm>
                          <a:off x="1824" y="1008"/>
                          <a:ext cx="192" cy="96"/>
                          <a:chOff x="1824" y="1680"/>
                          <a:chExt cx="192" cy="96"/>
                        </a:xfrm>
                      </p:grpSpPr>
                      <p:sp>
                        <p:nvSpPr>
                          <p:cNvPr id="108593" name="Line 110"/>
                          <p:cNvSpPr/>
                          <p:nvPr/>
                        </p:nvSpPr>
                        <p:spPr>
                          <a:xfrm>
                            <a:off x="1824" y="1680"/>
                            <a:ext cx="192" cy="0"/>
                          </a:xfrm>
                          <a:prstGeom prst="line">
                            <a:avLst/>
                          </a:prstGeom>
                          <a:ln w="57150" cap="flat" cmpd="sng">
                            <a:solidFill>
                              <a:srgbClr val="FF9900"/>
                            </a:solidFill>
                            <a:prstDash val="solid"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108594" name="Line 111"/>
                          <p:cNvSpPr/>
                          <p:nvPr/>
                        </p:nvSpPr>
                        <p:spPr>
                          <a:xfrm>
                            <a:off x="1824" y="1776"/>
                            <a:ext cx="192" cy="0"/>
                          </a:xfrm>
                          <a:prstGeom prst="line">
                            <a:avLst/>
                          </a:prstGeom>
                          <a:ln w="57150" cap="flat" cmpd="sng">
                            <a:solidFill>
                              <a:srgbClr val="FF9900"/>
                            </a:solidFill>
                            <a:prstDash val="solid"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sp>
                      <p:nvSpPr>
                        <p:cNvPr id="108591" name="Line 112"/>
                        <p:cNvSpPr/>
                        <p:nvPr/>
                      </p:nvSpPr>
                      <p:spPr>
                        <a:xfrm flipV="1">
                          <a:off x="1920" y="1104"/>
                          <a:ext cx="0" cy="240"/>
                        </a:xfrm>
                        <a:prstGeom prst="line">
                          <a:avLst/>
                        </a:prstGeom>
                        <a:ln w="28575" cap="flat" cmpd="sng">
                          <a:solidFill>
                            <a:srgbClr val="FFCC00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08592" name="Line 113"/>
                        <p:cNvSpPr/>
                        <p:nvPr/>
                      </p:nvSpPr>
                      <p:spPr>
                        <a:xfrm flipV="1">
                          <a:off x="1920" y="816"/>
                          <a:ext cx="0" cy="192"/>
                        </a:xfrm>
                        <a:prstGeom prst="line">
                          <a:avLst/>
                        </a:prstGeom>
                        <a:ln w="28575" cap="flat" cmpd="sng">
                          <a:solidFill>
                            <a:srgbClr val="FFCC00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sp>
                    <p:nvSpPr>
                      <p:cNvPr id="108585" name="Line 114"/>
                      <p:cNvSpPr/>
                      <p:nvPr/>
                    </p:nvSpPr>
                    <p:spPr>
                      <a:xfrm flipH="1" flipV="1">
                        <a:off x="4248" y="432"/>
                        <a:ext cx="104" cy="96"/>
                      </a:xfrm>
                      <a:prstGeom prst="line">
                        <a:avLst/>
                      </a:prstGeom>
                      <a:ln w="38100" cap="flat" cmpd="sng">
                        <a:solidFill>
                          <a:srgbClr val="FFCC00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8586" name="Line 115"/>
                      <p:cNvSpPr/>
                      <p:nvPr/>
                    </p:nvSpPr>
                    <p:spPr>
                      <a:xfrm>
                        <a:off x="5011" y="528"/>
                        <a:ext cx="174" cy="0"/>
                      </a:xfrm>
                      <a:prstGeom prst="line">
                        <a:avLst/>
                      </a:prstGeom>
                      <a:ln w="28575" cap="flat" cmpd="sng">
                        <a:solidFill>
                          <a:srgbClr val="FFCC00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8587" name="Line 116"/>
                      <p:cNvSpPr/>
                      <p:nvPr/>
                    </p:nvSpPr>
                    <p:spPr>
                      <a:xfrm>
                        <a:off x="4005" y="1056"/>
                        <a:ext cx="1180" cy="0"/>
                      </a:xfrm>
                      <a:prstGeom prst="line">
                        <a:avLst/>
                      </a:prstGeom>
                      <a:ln w="28575" cap="flat" cmpd="sng">
                        <a:solidFill>
                          <a:srgbClr val="FFCC00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108579" name="Line 117"/>
                    <p:cNvSpPr/>
                    <p:nvPr/>
                  </p:nvSpPr>
                  <p:spPr>
                    <a:xfrm>
                      <a:off x="4010" y="624"/>
                      <a:ext cx="0" cy="288"/>
                    </a:xfrm>
                    <a:prstGeom prst="line">
                      <a:avLst/>
                    </a:prstGeom>
                    <a:ln w="28575" cap="flat" cmpd="sng">
                      <a:solidFill>
                        <a:srgbClr val="FFCC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08563" name="Group 118"/>
                  <p:cNvGrpSpPr/>
                  <p:nvPr/>
                </p:nvGrpSpPr>
                <p:grpSpPr>
                  <a:xfrm>
                    <a:off x="4207" y="138"/>
                    <a:ext cx="1012" cy="685"/>
                    <a:chOff x="4207" y="138"/>
                    <a:chExt cx="1012" cy="685"/>
                  </a:xfrm>
                </p:grpSpPr>
                <p:grpSp>
                  <p:nvGrpSpPr>
                    <p:cNvPr id="108564" name="Group 119"/>
                    <p:cNvGrpSpPr/>
                    <p:nvPr/>
                  </p:nvGrpSpPr>
                  <p:grpSpPr>
                    <a:xfrm>
                      <a:off x="5029" y="163"/>
                      <a:ext cx="190" cy="326"/>
                      <a:chOff x="1848" y="451"/>
                      <a:chExt cx="264" cy="326"/>
                    </a:xfrm>
                  </p:grpSpPr>
                  <p:sp>
                    <p:nvSpPr>
                      <p:cNvPr id="108576" name="Line 120"/>
                      <p:cNvSpPr/>
                      <p:nvPr/>
                    </p:nvSpPr>
                    <p:spPr>
                      <a:xfrm>
                        <a:off x="1872" y="768"/>
                        <a:ext cx="240" cy="0"/>
                      </a:xfrm>
                      <a:prstGeom prst="line">
                        <a:avLst/>
                      </a:prstGeom>
                      <a:ln w="38100" cap="flat" cmpd="sng">
                        <a:solidFill>
                          <a:srgbClr val="00FFFF"/>
                        </a:solidFill>
                        <a:prstDash val="solid"/>
                        <a:headEnd type="none" w="med" len="med"/>
                        <a:tailEnd type="triangl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8577" name="Text Box 121"/>
                      <p:cNvSpPr txBox="1"/>
                      <p:nvPr/>
                    </p:nvSpPr>
                    <p:spPr>
                      <a:xfrm>
                        <a:off x="1848" y="451"/>
                        <a:ext cx="236" cy="326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txBody>
                      <a:bodyPr wrap="none" anchor="ctr" anchorCtr="0">
                        <a:spAutoFit/>
                      </a:bodyPr>
                      <a:lstStyle/>
                      <a:p>
                        <a:pPr algn="ctr" eaLnBrk="1" hangingPunct="1">
                          <a:spcBef>
                            <a:spcPct val="50000"/>
                          </a:spcBef>
                        </a:pPr>
                        <a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rPr>
                          <a:t>i</a:t>
                        </a:r>
                        <a:endParaRPr lang="en-US" altLang="zh-CN" b="1" dirty="0">
                          <a:solidFill>
                            <a:schemeClr val="bg1"/>
                          </a:solidFill>
                          <a:latin typeface="Times New Roman" panose="0202050305040509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08565" name="Group 122"/>
                    <p:cNvGrpSpPr/>
                    <p:nvPr/>
                  </p:nvGrpSpPr>
                  <p:grpSpPr>
                    <a:xfrm>
                      <a:off x="4207" y="138"/>
                      <a:ext cx="471" cy="294"/>
                      <a:chOff x="1144" y="954"/>
                      <a:chExt cx="652" cy="294"/>
                    </a:xfrm>
                  </p:grpSpPr>
                  <p:sp>
                    <p:nvSpPr>
                      <p:cNvPr id="108574" name="Line 123"/>
                      <p:cNvSpPr/>
                      <p:nvPr/>
                    </p:nvSpPr>
                    <p:spPr>
                      <a:xfrm flipH="1">
                        <a:off x="1200" y="1104"/>
                        <a:ext cx="144" cy="144"/>
                      </a:xfrm>
                      <a:prstGeom prst="line">
                        <a:avLst/>
                      </a:prstGeom>
                      <a:ln w="38100" cap="flat" cmpd="sng">
                        <a:solidFill>
                          <a:srgbClr val="FF3300"/>
                        </a:solidFill>
                        <a:prstDash val="solid"/>
                        <a:headEnd type="none" w="med" len="med"/>
                        <a:tailEnd type="triangl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8575" name="Text Box 124"/>
                      <p:cNvSpPr txBox="1"/>
                      <p:nvPr/>
                    </p:nvSpPr>
                    <p:spPr>
                      <a:xfrm>
                        <a:off x="1144" y="954"/>
                        <a:ext cx="652" cy="206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txBody>
                      <a:bodyPr wrap="none" anchor="ctr" anchorCtr="0">
                        <a:spAutoFit/>
                      </a:bodyPr>
                      <a:lstStyle/>
                      <a:p>
                        <a:pPr algn="ctr" eaLnBrk="1" hangingPunct="1">
                          <a:spcBef>
                            <a:spcPct val="50000"/>
                          </a:spcBef>
                        </a:pPr>
                        <a:r>
                          <a:rPr lang="en-US" altLang="zh-CN" b="1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rPr>
                          <a:t>K(</a:t>
                        </a:r>
                        <a:r>
                          <a:rPr lang="en-US" altLang="zh-CN" b="1" i="1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rPr>
                          <a:t>t=</a:t>
                        </a:r>
                        <a:r>
                          <a:rPr lang="en-US" altLang="zh-CN" b="1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rPr>
                          <a:t>0)</a:t>
                        </a:r>
                        <a:endParaRPr lang="en-US" altLang="zh-CN" b="1" dirty="0">
                          <a:solidFill>
                            <a:schemeClr val="bg1"/>
                          </a:solidFill>
                          <a:latin typeface="Times New Roman" panose="0202050305040509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08566" name="Group 125"/>
                    <p:cNvGrpSpPr/>
                    <p:nvPr/>
                  </p:nvGrpSpPr>
                  <p:grpSpPr>
                    <a:xfrm>
                      <a:off x="4551" y="501"/>
                      <a:ext cx="446" cy="322"/>
                      <a:chOff x="804" y="789"/>
                      <a:chExt cx="616" cy="322"/>
                    </a:xfrm>
                  </p:grpSpPr>
                  <p:grpSp>
                    <p:nvGrpSpPr>
                      <p:cNvPr id="108570" name="Group 126"/>
                      <p:cNvGrpSpPr/>
                      <p:nvPr/>
                    </p:nvGrpSpPr>
                    <p:grpSpPr>
                      <a:xfrm>
                        <a:off x="804" y="809"/>
                        <a:ext cx="616" cy="206"/>
                        <a:chOff x="804" y="809"/>
                        <a:chExt cx="616" cy="206"/>
                      </a:xfrm>
                    </p:grpSpPr>
                    <p:sp>
                      <p:nvSpPr>
                        <p:cNvPr id="108572" name="Text Box 127"/>
                        <p:cNvSpPr txBox="1"/>
                        <p:nvPr/>
                      </p:nvSpPr>
                      <p:spPr>
                        <a:xfrm>
                          <a:off x="804" y="809"/>
                          <a:ext cx="248" cy="206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none" anchor="ctr" anchorCtr="0">
                          <a:spAutoFit/>
                        </a:bodyPr>
                        <a:lstStyle/>
                        <a:p>
                          <a:pPr algn="ctr" eaLnBrk="1" hangingPunct="1">
                            <a:spcBef>
                              <a:spcPct val="50000"/>
                            </a:spcBef>
                          </a:pPr>
                          <a:r>
                            <a:rPr lang="en-US" altLang="zh-CN" b="1" dirty="0">
                              <a:solidFill>
                                <a:schemeClr val="bg1"/>
                              </a:solidFill>
                              <a:latin typeface="Times New Roman" panose="02020503050405090304" pitchFamily="18" charset="0"/>
                            </a:rPr>
                            <a:t>+</a:t>
                          </a:r>
                          <a:endParaRPr lang="en-US" altLang="zh-CN" b="1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endParaRPr>
                        </a:p>
                      </p:txBody>
                    </p:sp>
                    <p:sp>
                      <p:nvSpPr>
                        <p:cNvPr id="108573" name="Text Box 128"/>
                        <p:cNvSpPr txBox="1"/>
                        <p:nvPr/>
                      </p:nvSpPr>
                      <p:spPr>
                        <a:xfrm>
                          <a:off x="1190" y="809"/>
                          <a:ext cx="230" cy="206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none" anchor="ctr" anchorCtr="0">
                          <a:spAutoFit/>
                        </a:bodyPr>
                        <a:lstStyle/>
                        <a:p>
                          <a:pPr algn="ctr" eaLnBrk="1" hangingPunct="1">
                            <a:spcBef>
                              <a:spcPct val="50000"/>
                            </a:spcBef>
                          </a:pPr>
                          <a:r>
                            <a:rPr lang="en-US" altLang="zh-CN" b="1" dirty="0">
                              <a:solidFill>
                                <a:schemeClr val="bg1"/>
                              </a:solidFill>
                              <a:latin typeface="Times New Roman" panose="02020503050405090304" pitchFamily="18" charset="0"/>
                            </a:rPr>
                            <a:t>–</a:t>
                          </a:r>
                          <a:endParaRPr lang="en-US" altLang="zh-CN" b="1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108571" name="Text Box 129"/>
                      <p:cNvSpPr txBox="1"/>
                      <p:nvPr/>
                    </p:nvSpPr>
                    <p:spPr>
                      <a:xfrm>
                        <a:off x="932" y="789"/>
                        <a:ext cx="381" cy="32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txBody>
                      <a:bodyPr wrap="none" anchor="ctr" anchorCtr="0">
                        <a:spAutoFit/>
                      </a:bodyPr>
                      <a:lstStyle/>
                      <a:p>
                        <a:pPr algn="ctr" eaLnBrk="1" hangingPunct="1">
                          <a:spcBef>
                            <a:spcPct val="50000"/>
                          </a:spcBef>
                        </a:pPr>
                        <a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rPr>
                          <a:t>u</a:t>
                        </a:r>
                        <a:r>
                          <a:rPr lang="en-US" altLang="zh-CN" b="1" i="1" baseline="-25000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rPr>
                          <a:t>R</a:t>
                        </a:r>
                        <a:endParaRPr lang="en-US" altLang="zh-CN" b="1" i="1" baseline="-25000" dirty="0">
                          <a:solidFill>
                            <a:schemeClr val="bg1"/>
                          </a:solidFill>
                          <a:latin typeface="Times New Roman" panose="0202050305040509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08567" name="Group 130"/>
                    <p:cNvGrpSpPr/>
                    <p:nvPr/>
                  </p:nvGrpSpPr>
                  <p:grpSpPr>
                    <a:xfrm>
                      <a:off x="4630" y="281"/>
                      <a:ext cx="252" cy="295"/>
                      <a:chOff x="1008" y="569"/>
                      <a:chExt cx="349" cy="295"/>
                    </a:xfrm>
                  </p:grpSpPr>
                  <p:sp>
                    <p:nvSpPr>
                      <p:cNvPr id="108568" name="Text Box 131"/>
                      <p:cNvSpPr txBox="1"/>
                      <p:nvPr/>
                    </p:nvSpPr>
                    <p:spPr>
                      <a:xfrm>
                        <a:off x="1090" y="569"/>
                        <a:ext cx="267" cy="205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txBody>
                      <a:bodyPr wrap="none" anchor="ctr" anchorCtr="0">
                        <a:spAutoFit/>
                      </a:bodyPr>
                      <a:lstStyle/>
                      <a:p>
                        <a:pPr algn="ctr" eaLnBrk="1" hangingPunct="1">
                          <a:spcBef>
                            <a:spcPct val="50000"/>
                          </a:spcBef>
                        </a:pPr>
                        <a:r>
                          <a:rPr lang="en-US" altLang="zh-CN" b="1" i="1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rPr>
                          <a:t>R</a:t>
                        </a:r>
                        <a:endParaRPr lang="en-US" altLang="zh-CN" b="1" dirty="0">
                          <a:solidFill>
                            <a:schemeClr val="bg1"/>
                          </a:solidFill>
                          <a:latin typeface="Times New Roman" panose="02020503050405090304" pitchFamily="18" charset="0"/>
                        </a:endParaRPr>
                      </a:p>
                    </p:txBody>
                  </p:sp>
                  <p:sp>
                    <p:nvSpPr>
                      <p:cNvPr id="108569" name="Rectangle 132"/>
                      <p:cNvSpPr/>
                      <p:nvPr/>
                    </p:nvSpPr>
                    <p:spPr>
                      <a:xfrm>
                        <a:off x="1008" y="768"/>
                        <a:ext cx="288" cy="96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 w="28575">
                        <a:noFill/>
                      </a:ln>
                    </p:spPr>
                    <p:txBody>
                      <a:bodyPr wrap="none" anchor="ctr" anchorCtr="0"/>
                      <a:lstStyle/>
                      <a:p>
                        <a:pPr algn="ctr" eaLnBrk="1" hangingPunct="1"/>
                        <a:endParaRPr lang="zh-CN" altLang="en-US" dirty="0">
                          <a:latin typeface="Times New Roman" panose="02020503050405090304" pitchFamily="18" charset="0"/>
                        </a:endParaRPr>
                      </a:p>
                    </p:txBody>
                  </p:sp>
                </p:grpSp>
              </p:grpSp>
            </p:grpSp>
          </p:grpSp>
          <p:sp>
            <p:nvSpPr>
              <p:cNvPr id="108559" name="Line 133"/>
              <p:cNvSpPr/>
              <p:nvPr/>
            </p:nvSpPr>
            <p:spPr>
              <a:xfrm>
                <a:off x="3984" y="576"/>
                <a:ext cx="0" cy="384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16870" name="Text Box 134"/>
          <p:cNvSpPr txBox="1"/>
          <p:nvPr/>
        </p:nvSpPr>
        <p:spPr>
          <a:xfrm>
            <a:off x="2424113" y="3218498"/>
            <a:ext cx="5735955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rgbClr val="FFFF00"/>
                </a:solidFill>
                <a:latin typeface="Times New Roman" panose="02020503050405090304" pitchFamily="18" charset="0"/>
              </a:rPr>
              <a:t>全响应</a:t>
            </a:r>
            <a:r>
              <a:rPr lang="en-US" altLang="zh-CN" sz="4000" b="1" dirty="0">
                <a:solidFill>
                  <a:srgbClr val="00FFFF"/>
                </a:solidFill>
                <a:latin typeface="Times New Roman" panose="02020503050405090304" pitchFamily="18" charset="0"/>
              </a:rPr>
              <a:t>=</a:t>
            </a:r>
            <a:r>
              <a:rPr lang="en-US" altLang="zh-CN" sz="2800" b="1" dirty="0">
                <a:solidFill>
                  <a:srgbClr val="FFFF00"/>
                </a:solidFill>
                <a:latin typeface="Times New Roman" panose="02020503050405090304" pitchFamily="18" charset="0"/>
              </a:rPr>
              <a:t> 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503050405090304" pitchFamily="18" charset="0"/>
              </a:rPr>
              <a:t>零状态响应</a:t>
            </a:r>
            <a:r>
              <a:rPr lang="zh-CN" altLang="en-US" sz="4000" b="1" dirty="0">
                <a:solidFill>
                  <a:srgbClr val="FF33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4000" b="1" dirty="0">
                <a:solidFill>
                  <a:srgbClr val="FF3300"/>
                </a:solidFill>
                <a:latin typeface="Times New Roman" panose="02020503050405090304" pitchFamily="18" charset="0"/>
              </a:rPr>
              <a:t>+ 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503050405090304" pitchFamily="18" charset="0"/>
              </a:rPr>
              <a:t>零输入响应</a:t>
            </a:r>
            <a:endParaRPr lang="zh-CN" altLang="en-US" sz="2800" b="1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116871" name="AutoShape 135" descr="羊皮纸"/>
          <p:cNvSpPr/>
          <p:nvPr/>
        </p:nvSpPr>
        <p:spPr>
          <a:xfrm>
            <a:off x="2640013" y="2717800"/>
            <a:ext cx="1584325" cy="358775"/>
          </a:xfrm>
          <a:prstGeom prst="wedgeRectCallout">
            <a:avLst>
              <a:gd name="adj1" fmla="val 55208"/>
              <a:gd name="adj2" fmla="val -128319"/>
            </a:avLst>
          </a:prstGeom>
          <a:blipFill rotWithShape="1">
            <a:blip r:embed="rId1"/>
          </a:blip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r>
              <a:rPr lang="zh-CN" altLang="en-US" sz="20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零状态响应</a:t>
            </a:r>
            <a:endParaRPr lang="zh-CN" altLang="en-US" sz="2000" b="1" dirty="0">
              <a:solidFill>
                <a:srgbClr val="00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116872" name="AutoShape 136" descr="蓝色面巾纸"/>
          <p:cNvSpPr/>
          <p:nvPr/>
        </p:nvSpPr>
        <p:spPr>
          <a:xfrm>
            <a:off x="7680325" y="2717800"/>
            <a:ext cx="1584325" cy="358775"/>
          </a:xfrm>
          <a:prstGeom prst="wedgeRectCallout">
            <a:avLst>
              <a:gd name="adj1" fmla="val -80259"/>
              <a:gd name="adj2" fmla="val -133630"/>
            </a:avLst>
          </a:prstGeom>
          <a:blipFill rotWithShape="1">
            <a:blip r:embed="rId2"/>
          </a:blip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r>
              <a:rPr lang="zh-CN" altLang="en-US" sz="20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零输入响应 </a:t>
            </a:r>
            <a:endParaRPr lang="zh-CN" altLang="en-US" sz="2000" b="1" dirty="0">
              <a:solidFill>
                <a:srgbClr val="0000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16873" name="Object 137"/>
          <p:cNvGraphicFramePr>
            <a:graphicFrameLocks noChangeAspect="1"/>
          </p:cNvGraphicFramePr>
          <p:nvPr/>
        </p:nvGraphicFramePr>
        <p:xfrm>
          <a:off x="2711450" y="1420813"/>
          <a:ext cx="6427788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18" name="" r:id="rId3" imgW="2352675" imgH="342900" progId="Equation.3">
                  <p:embed/>
                </p:oleObj>
              </mc:Choice>
              <mc:Fallback>
                <p:oleObj name="" r:id="rId3" imgW="2352675" imgH="342900" progId="Equation.3">
                  <p:embed/>
                  <p:pic>
                    <p:nvPicPr>
                      <p:cNvPr id="0" name="Object 137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711450" y="1420813"/>
                        <a:ext cx="6427788" cy="963612"/>
                      </a:xfrm>
                      <a:prstGeom prst="rect">
                        <a:avLst/>
                      </a:prstGeom>
                      <a:solidFill>
                        <a:srgbClr val="6633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874" name="Text Box 138"/>
          <p:cNvSpPr txBox="1"/>
          <p:nvPr/>
        </p:nvSpPr>
        <p:spPr>
          <a:xfrm>
            <a:off x="1992313" y="962025"/>
            <a:ext cx="22250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(2).</a:t>
            </a:r>
            <a:r>
              <a:rPr lang="en-US" altLang="zh-CN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着眼于因果关系</a:t>
            </a:r>
            <a:endParaRPr lang="zh-CN" altLang="en-US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16875" name="Text Box 139"/>
          <p:cNvSpPr txBox="1"/>
          <p:nvPr/>
        </p:nvSpPr>
        <p:spPr>
          <a:xfrm>
            <a:off x="5591175" y="844550"/>
            <a:ext cx="2303463" cy="36830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000000"/>
                </a:solidFill>
                <a:latin typeface="Arial" panose="020B0604020202090204" pitchFamily="34" charset="0"/>
                <a:ea typeface="仿宋_GB2312" pitchFamily="49" charset="-122"/>
              </a:rPr>
              <a:t>便于叠加计算</a:t>
            </a:r>
            <a:endParaRPr lang="zh-CN" altLang="en-US" b="1" dirty="0">
              <a:solidFill>
                <a:srgbClr val="00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6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1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11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116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1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116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6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6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70" grpId="0" build="p"/>
      <p:bldP spid="116871" grpId="0" bldLvl="0" animBg="1"/>
      <p:bldP spid="116872" grpId="0" bldLvl="0" animBg="1"/>
      <p:bldP spid="116874" grpId="0" build="p"/>
      <p:bldP spid="116875" grpId="0" bldLvl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62" name="Group 2"/>
          <p:cNvGrpSpPr/>
          <p:nvPr/>
        </p:nvGrpSpPr>
        <p:grpSpPr>
          <a:xfrm>
            <a:off x="1919288" y="741680"/>
            <a:ext cx="7993062" cy="1916113"/>
            <a:chOff x="249" y="182"/>
            <a:chExt cx="5035" cy="1207"/>
          </a:xfrm>
        </p:grpSpPr>
        <p:graphicFrame>
          <p:nvGraphicFramePr>
            <p:cNvPr id="109593" name="Object 3"/>
            <p:cNvGraphicFramePr>
              <a:graphicFrameLocks noChangeAspect="1"/>
            </p:cNvGraphicFramePr>
            <p:nvPr/>
          </p:nvGraphicFramePr>
          <p:xfrm>
            <a:off x="777" y="182"/>
            <a:ext cx="4099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042" name="" r:id="rId1" imgW="2362200" imgH="355600" progId="Equation.3">
                    <p:embed/>
                  </p:oleObj>
                </mc:Choice>
                <mc:Fallback>
                  <p:oleObj name="" r:id="rId1" imgW="2362200" imgH="355600" progId="Equation.3">
                    <p:embed/>
                    <p:pic>
                      <p:nvPicPr>
                        <p:cNvPr id="0" name="Object 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77" y="182"/>
                          <a:ext cx="4099" cy="614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FFCC00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  <a:tileRect/>
                        </a:gra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594" name="AutoShape 4"/>
            <p:cNvSpPr/>
            <p:nvPr/>
          </p:nvSpPr>
          <p:spPr>
            <a:xfrm>
              <a:off x="249" y="1071"/>
              <a:ext cx="1452" cy="318"/>
            </a:xfrm>
            <a:prstGeom prst="wedgeRectCallout">
              <a:avLst>
                <a:gd name="adj1" fmla="val 69421"/>
                <a:gd name="adj2" fmla="val -178616"/>
              </a:avLst>
            </a:prstGeom>
            <a:gradFill rotWithShape="1">
              <a:gsLst>
                <a:gs pos="0">
                  <a:srgbClr val="33CCFF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 cap="flat" cmpd="sng">
              <a:solidFill>
                <a:srgbClr val="FF33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zh-CN" altLang="en-US" b="1" dirty="0">
                  <a:solidFill>
                    <a:srgbClr val="000000"/>
                  </a:solidFill>
                  <a:latin typeface="Times New Roman" panose="02020503050405090304" pitchFamily="18" charset="0"/>
                </a:rPr>
                <a:t>零状态响应</a:t>
              </a:r>
              <a:endParaRPr lang="zh-CN" altLang="en-US" b="1" dirty="0">
                <a:solidFill>
                  <a:srgbClr val="00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09595" name="AutoShape 5"/>
            <p:cNvSpPr/>
            <p:nvPr/>
          </p:nvSpPr>
          <p:spPr>
            <a:xfrm>
              <a:off x="3923" y="981"/>
              <a:ext cx="1361" cy="363"/>
            </a:xfrm>
            <a:prstGeom prst="wedgeRectCallout">
              <a:avLst>
                <a:gd name="adj1" fmla="val -74245"/>
                <a:gd name="adj2" fmla="val -123278"/>
              </a:avLst>
            </a:prstGeom>
            <a:gradFill rotWithShape="1">
              <a:gsLst>
                <a:gs pos="0">
                  <a:srgbClr val="FF99FF"/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 cap="flat" cmpd="sng">
              <a:solidFill>
                <a:srgbClr val="FF33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zh-CN" altLang="en-US" b="1" dirty="0">
                  <a:solidFill>
                    <a:srgbClr val="000000"/>
                  </a:solidFill>
                  <a:latin typeface="Times New Roman" panose="02020503050405090304" pitchFamily="18" charset="0"/>
                </a:rPr>
                <a:t>零输入响应</a:t>
              </a:r>
              <a:endParaRPr lang="zh-CN" altLang="en-US" b="1" dirty="0">
                <a:solidFill>
                  <a:srgbClr val="000000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17766" name="Group 6"/>
          <p:cNvGrpSpPr/>
          <p:nvPr/>
        </p:nvGrpSpPr>
        <p:grpSpPr>
          <a:xfrm>
            <a:off x="4344988" y="2748281"/>
            <a:ext cx="3573462" cy="3798888"/>
            <a:chOff x="1531" y="1099"/>
            <a:chExt cx="2251" cy="2393"/>
          </a:xfrm>
        </p:grpSpPr>
        <p:sp>
          <p:nvSpPr>
            <p:cNvPr id="109588" name="Line 7"/>
            <p:cNvSpPr/>
            <p:nvPr/>
          </p:nvSpPr>
          <p:spPr>
            <a:xfrm>
              <a:off x="1540" y="2983"/>
              <a:ext cx="1968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89" name="Line 8"/>
            <p:cNvSpPr/>
            <p:nvPr/>
          </p:nvSpPr>
          <p:spPr>
            <a:xfrm flipV="1">
              <a:off x="1777" y="1217"/>
              <a:ext cx="0" cy="2275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90" name="Text Box 9"/>
            <p:cNvSpPr txBox="1"/>
            <p:nvPr/>
          </p:nvSpPr>
          <p:spPr>
            <a:xfrm>
              <a:off x="3604" y="2818"/>
              <a:ext cx="178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09591" name="Text Box 10"/>
            <p:cNvSpPr txBox="1"/>
            <p:nvPr/>
          </p:nvSpPr>
          <p:spPr>
            <a:xfrm>
              <a:off x="1849" y="1099"/>
              <a:ext cx="304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09592" name="Text Box 11"/>
            <p:cNvSpPr txBox="1"/>
            <p:nvPr/>
          </p:nvSpPr>
          <p:spPr>
            <a:xfrm>
              <a:off x="1531" y="2945"/>
              <a:ext cx="227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17772" name="Group 12"/>
          <p:cNvGrpSpPr/>
          <p:nvPr/>
        </p:nvGrpSpPr>
        <p:grpSpPr>
          <a:xfrm>
            <a:off x="4278548" y="3933989"/>
            <a:ext cx="4122502" cy="1819429"/>
            <a:chOff x="1486" y="1844"/>
            <a:chExt cx="2487" cy="1109"/>
          </a:xfrm>
        </p:grpSpPr>
        <p:sp>
          <p:nvSpPr>
            <p:cNvPr id="109583" name="Line 13"/>
            <p:cNvSpPr/>
            <p:nvPr/>
          </p:nvSpPr>
          <p:spPr>
            <a:xfrm>
              <a:off x="1789" y="1956"/>
              <a:ext cx="1392" cy="0"/>
            </a:xfrm>
            <a:prstGeom prst="line">
              <a:avLst/>
            </a:prstGeom>
            <a:ln w="38100" cap="flat" cmpd="sng">
              <a:solidFill>
                <a:srgbClr val="FFFF00"/>
              </a:solidFill>
              <a:prstDash val="dash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84" name="Text Box 14"/>
            <p:cNvSpPr txBox="1"/>
            <p:nvPr/>
          </p:nvSpPr>
          <p:spPr>
            <a:xfrm>
              <a:off x="1486" y="1844"/>
              <a:ext cx="260" cy="22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i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109585" name="Group 15"/>
            <p:cNvGrpSpPr/>
            <p:nvPr/>
          </p:nvGrpSpPr>
          <p:grpSpPr>
            <a:xfrm>
              <a:off x="1780" y="2012"/>
              <a:ext cx="2193" cy="941"/>
              <a:chOff x="1780" y="2012"/>
              <a:chExt cx="2193" cy="941"/>
            </a:xfrm>
          </p:grpSpPr>
          <p:sp>
            <p:nvSpPr>
              <p:cNvPr id="109586" name="Freeform 16"/>
              <p:cNvSpPr/>
              <p:nvPr/>
            </p:nvSpPr>
            <p:spPr>
              <a:xfrm>
                <a:off x="1780" y="2012"/>
                <a:ext cx="1329" cy="941"/>
              </a:xfrm>
              <a:custGeom>
                <a:avLst/>
                <a:gdLst/>
                <a:ahLst/>
                <a:cxnLst>
                  <a:cxn ang="0">
                    <a:pos x="0" y="941"/>
                  </a:cxn>
                  <a:cxn ang="0">
                    <a:pos x="285" y="416"/>
                  </a:cxn>
                  <a:cxn ang="0">
                    <a:pos x="617" y="153"/>
                  </a:cxn>
                  <a:cxn ang="0">
                    <a:pos x="1092" y="22"/>
                  </a:cxn>
                  <a:cxn ang="0">
                    <a:pos x="1329" y="22"/>
                  </a:cxn>
                </a:cxnLst>
                <a:rect l="0" t="0" r="0" b="0"/>
                <a:pathLst>
                  <a:path w="1344" h="344">
                    <a:moveTo>
                      <a:pt x="0" y="344"/>
                    </a:moveTo>
                    <a:cubicBezTo>
                      <a:pt x="92" y="272"/>
                      <a:pt x="184" y="200"/>
                      <a:pt x="288" y="152"/>
                    </a:cubicBezTo>
                    <a:cubicBezTo>
                      <a:pt x="392" y="104"/>
                      <a:pt x="488" y="80"/>
                      <a:pt x="624" y="56"/>
                    </a:cubicBezTo>
                    <a:cubicBezTo>
                      <a:pt x="760" y="32"/>
                      <a:pt x="984" y="16"/>
                      <a:pt x="1104" y="8"/>
                    </a:cubicBezTo>
                    <a:cubicBezTo>
                      <a:pt x="1224" y="0"/>
                      <a:pt x="1304" y="8"/>
                      <a:pt x="1344" y="8"/>
                    </a:cubicBezTo>
                  </a:path>
                </a:pathLst>
              </a:custGeom>
              <a:noFill/>
              <a:ln w="38100" cap="flat" cmpd="sng">
                <a:solidFill>
                  <a:srgbClr val="FF99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587" name="AutoShape 17"/>
              <p:cNvSpPr/>
              <p:nvPr/>
            </p:nvSpPr>
            <p:spPr>
              <a:xfrm>
                <a:off x="3157" y="2331"/>
                <a:ext cx="816" cy="212"/>
              </a:xfrm>
              <a:prstGeom prst="wedgeRectCallout">
                <a:avLst>
                  <a:gd name="adj1" fmla="val -100981"/>
                  <a:gd name="adj2" fmla="val -170282"/>
                </a:avLst>
              </a:prstGeom>
              <a:solidFill>
                <a:srgbClr val="FF66CC"/>
              </a:solidFill>
              <a:ln w="9525">
                <a:noFill/>
              </a:ln>
            </p:spPr>
            <p:txBody>
              <a:bodyPr wrap="none" anchor="ctr" anchorCtr="0"/>
              <a:lstStyle/>
              <a:p>
                <a:pPr algn="ctr" eaLnBrk="1" hangingPunct="1"/>
                <a:r>
                  <a:rPr lang="zh-CN" altLang="en-US" sz="2000" b="1" dirty="0">
                    <a:solidFill>
                      <a:srgbClr val="000000"/>
                    </a:solidFill>
                    <a:latin typeface="Times New Roman" panose="02020503050405090304" pitchFamily="18" charset="0"/>
                  </a:rPr>
                  <a:t>零状态响应</a:t>
                </a:r>
                <a:endParaRPr lang="zh-CN" altLang="en-US" sz="2000" b="1" dirty="0">
                  <a:solidFill>
                    <a:srgbClr val="000000"/>
                  </a:solidFill>
                  <a:latin typeface="Times New Roman" panose="02020503050405090304" pitchFamily="18" charset="0"/>
                </a:endParaRPr>
              </a:p>
            </p:txBody>
          </p:sp>
        </p:grpSp>
      </p:grpSp>
      <p:grpSp>
        <p:nvGrpSpPr>
          <p:cNvPr id="117778" name="Group 18"/>
          <p:cNvGrpSpPr/>
          <p:nvPr/>
        </p:nvGrpSpPr>
        <p:grpSpPr>
          <a:xfrm>
            <a:off x="4279900" y="3107055"/>
            <a:ext cx="2717800" cy="1801813"/>
            <a:chOff x="1490" y="1325"/>
            <a:chExt cx="1712" cy="1135"/>
          </a:xfrm>
        </p:grpSpPr>
        <p:sp>
          <p:nvSpPr>
            <p:cNvPr id="109580" name="Freeform 19"/>
            <p:cNvSpPr/>
            <p:nvPr/>
          </p:nvSpPr>
          <p:spPr>
            <a:xfrm>
              <a:off x="1773" y="1962"/>
              <a:ext cx="1323" cy="498"/>
            </a:xfrm>
            <a:custGeom>
              <a:avLst/>
              <a:gdLst/>
              <a:ahLst/>
              <a:cxnLst>
                <a:cxn ang="0">
                  <a:pos x="0" y="498"/>
                </a:cxn>
                <a:cxn ang="0">
                  <a:pos x="284" y="220"/>
                </a:cxn>
                <a:cxn ang="0">
                  <a:pos x="614" y="81"/>
                </a:cxn>
                <a:cxn ang="0">
                  <a:pos x="1087" y="12"/>
                </a:cxn>
                <a:cxn ang="0">
                  <a:pos x="1323" y="12"/>
                </a:cxn>
              </a:cxnLst>
              <a:rect l="0" t="0" r="0" b="0"/>
              <a:pathLst>
                <a:path w="1344" h="344">
                  <a:moveTo>
                    <a:pt x="0" y="344"/>
                  </a:moveTo>
                  <a:cubicBezTo>
                    <a:pt x="92" y="272"/>
                    <a:pt x="184" y="200"/>
                    <a:pt x="288" y="152"/>
                  </a:cubicBezTo>
                  <a:cubicBezTo>
                    <a:pt x="392" y="104"/>
                    <a:pt x="488" y="80"/>
                    <a:pt x="624" y="56"/>
                  </a:cubicBezTo>
                  <a:cubicBezTo>
                    <a:pt x="760" y="32"/>
                    <a:pt x="984" y="16"/>
                    <a:pt x="1104" y="8"/>
                  </a:cubicBezTo>
                  <a:cubicBezTo>
                    <a:pt x="1224" y="0"/>
                    <a:pt x="1304" y="8"/>
                    <a:pt x="1344" y="8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81" name="Line 20"/>
            <p:cNvSpPr/>
            <p:nvPr/>
          </p:nvSpPr>
          <p:spPr>
            <a:xfrm>
              <a:off x="1490" y="2460"/>
              <a:ext cx="268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82" name="AutoShape 21"/>
            <p:cNvSpPr/>
            <p:nvPr/>
          </p:nvSpPr>
          <p:spPr>
            <a:xfrm>
              <a:off x="2386" y="1325"/>
              <a:ext cx="816" cy="240"/>
            </a:xfrm>
            <a:prstGeom prst="wedgeRectCallout">
              <a:avLst>
                <a:gd name="adj1" fmla="val -56250"/>
                <a:gd name="adj2" fmla="val 251667"/>
              </a:avLst>
            </a:prstGeom>
            <a:solidFill>
              <a:srgbClr val="FF9933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zh-CN" altLang="en-US" b="1" dirty="0">
                  <a:solidFill>
                    <a:srgbClr val="000000"/>
                  </a:solidFill>
                  <a:latin typeface="Times New Roman" panose="02020503050405090304" pitchFamily="18" charset="0"/>
                </a:rPr>
                <a:t>全响应</a:t>
              </a:r>
              <a:endParaRPr lang="zh-CN" altLang="en-US" b="1" dirty="0">
                <a:solidFill>
                  <a:srgbClr val="000000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17782" name="Group 22"/>
          <p:cNvGrpSpPr/>
          <p:nvPr/>
        </p:nvGrpSpPr>
        <p:grpSpPr>
          <a:xfrm>
            <a:off x="4192588" y="4502468"/>
            <a:ext cx="3789362" cy="2066925"/>
            <a:chOff x="1027" y="2204"/>
            <a:chExt cx="2387" cy="1302"/>
          </a:xfrm>
        </p:grpSpPr>
        <p:grpSp>
          <p:nvGrpSpPr>
            <p:cNvPr id="109575" name="Group 23"/>
            <p:cNvGrpSpPr/>
            <p:nvPr/>
          </p:nvGrpSpPr>
          <p:grpSpPr>
            <a:xfrm>
              <a:off x="1386" y="2499"/>
              <a:ext cx="2028" cy="1007"/>
              <a:chOff x="1794" y="2499"/>
              <a:chExt cx="2028" cy="1007"/>
            </a:xfrm>
          </p:grpSpPr>
          <p:sp>
            <p:nvSpPr>
              <p:cNvPr id="109578" name="Freeform 24"/>
              <p:cNvSpPr/>
              <p:nvPr/>
            </p:nvSpPr>
            <p:spPr>
              <a:xfrm flipV="1">
                <a:off x="1794" y="2499"/>
                <a:ext cx="1420" cy="432"/>
              </a:xfrm>
              <a:custGeom>
                <a:avLst/>
                <a:gdLst/>
                <a:ahLst/>
                <a:cxnLst>
                  <a:cxn ang="0">
                    <a:pos x="0" y="432"/>
                  </a:cxn>
                  <a:cxn ang="0">
                    <a:pos x="304" y="191"/>
                  </a:cxn>
                  <a:cxn ang="0">
                    <a:pos x="659" y="70"/>
                  </a:cxn>
                  <a:cxn ang="0">
                    <a:pos x="1166" y="10"/>
                  </a:cxn>
                  <a:cxn ang="0">
                    <a:pos x="1420" y="10"/>
                  </a:cxn>
                </a:cxnLst>
                <a:rect l="0" t="0" r="0" b="0"/>
                <a:pathLst>
                  <a:path w="1344" h="344">
                    <a:moveTo>
                      <a:pt x="0" y="344"/>
                    </a:moveTo>
                    <a:cubicBezTo>
                      <a:pt x="92" y="272"/>
                      <a:pt x="184" y="200"/>
                      <a:pt x="288" y="152"/>
                    </a:cubicBezTo>
                    <a:cubicBezTo>
                      <a:pt x="392" y="104"/>
                      <a:pt x="488" y="80"/>
                      <a:pt x="624" y="56"/>
                    </a:cubicBezTo>
                    <a:cubicBezTo>
                      <a:pt x="760" y="32"/>
                      <a:pt x="984" y="16"/>
                      <a:pt x="1104" y="8"/>
                    </a:cubicBezTo>
                    <a:cubicBezTo>
                      <a:pt x="1224" y="0"/>
                      <a:pt x="1304" y="8"/>
                      <a:pt x="1344" y="8"/>
                    </a:cubicBezTo>
                  </a:path>
                </a:pathLst>
              </a:custGeom>
              <a:noFill/>
              <a:ln w="38100" cap="flat" cmpd="sng">
                <a:solidFill>
                  <a:srgbClr val="00FFFF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579" name="AutoShape 25" descr="羊皮纸"/>
              <p:cNvSpPr/>
              <p:nvPr/>
            </p:nvSpPr>
            <p:spPr>
              <a:xfrm>
                <a:off x="3006" y="3266"/>
                <a:ext cx="816" cy="240"/>
              </a:xfrm>
              <a:prstGeom prst="wedgeRectCallout">
                <a:avLst>
                  <a:gd name="adj1" fmla="val -114338"/>
                  <a:gd name="adj2" fmla="val -210833"/>
                </a:avLst>
              </a:prstGeom>
              <a:blipFill rotWithShape="1">
                <a:blip r:embed="rId3"/>
              </a:blipFill>
              <a:ln w="9525">
                <a:noFill/>
              </a:ln>
            </p:spPr>
            <p:txBody>
              <a:bodyPr wrap="none" anchor="ctr" anchorCtr="0"/>
              <a:lstStyle/>
              <a:p>
                <a:pPr algn="ctr" eaLnBrk="1" hangingPunct="1"/>
                <a:r>
                  <a:rPr lang="zh-CN" altLang="en-US" sz="2000" b="1" dirty="0">
                    <a:solidFill>
                      <a:srgbClr val="000000"/>
                    </a:solidFill>
                    <a:latin typeface="Times New Roman" panose="02020503050405090304" pitchFamily="18" charset="0"/>
                  </a:rPr>
                  <a:t>零输入响应</a:t>
                </a:r>
                <a:endParaRPr lang="zh-CN" altLang="en-US" sz="2000" b="1" dirty="0">
                  <a:solidFill>
                    <a:srgbClr val="000000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09576" name="Text Box 26"/>
            <p:cNvSpPr txBox="1"/>
            <p:nvPr/>
          </p:nvSpPr>
          <p:spPr>
            <a:xfrm>
              <a:off x="1027" y="2204"/>
              <a:ext cx="266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b="1" i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09577" name="Line 27"/>
            <p:cNvSpPr/>
            <p:nvPr/>
          </p:nvSpPr>
          <p:spPr>
            <a:xfrm>
              <a:off x="1124" y="2480"/>
              <a:ext cx="248" cy="8"/>
            </a:xfrm>
            <a:prstGeom prst="line">
              <a:avLst/>
            </a:prstGeom>
            <a:ln w="38100" cap="flat" cmpd="sng">
              <a:solidFill>
                <a:srgbClr val="66FF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7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7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7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7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/>
          <p:nvPr/>
        </p:nvSpPr>
        <p:spPr>
          <a:xfrm>
            <a:off x="1774825" y="630873"/>
            <a:ext cx="5678488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FFFF00"/>
                </a:solidFill>
                <a:latin typeface="楷体_GB2312" pitchFamily="1" charset="-122"/>
                <a:ea typeface="楷体_GB2312" pitchFamily="1" charset="-122"/>
              </a:rPr>
              <a:t>一阶动态电路的解的有关概念</a:t>
            </a:r>
            <a:r>
              <a:rPr lang="zh-CN" altLang="en-US" sz="3600" b="1" dirty="0">
                <a:solidFill>
                  <a:srgbClr val="020202"/>
                </a:solidFill>
                <a:latin typeface="Times New Roman" panose="02020503050405090304" pitchFamily="18" charset="0"/>
              </a:rPr>
              <a:t> </a:t>
            </a:r>
            <a:endParaRPr lang="zh-CN" altLang="en-US" sz="3600" b="1" dirty="0">
              <a:solidFill>
                <a:srgbClr val="02020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10595" name="Text Box 3"/>
          <p:cNvSpPr txBox="1"/>
          <p:nvPr/>
        </p:nvSpPr>
        <p:spPr>
          <a:xfrm>
            <a:off x="1582420" y="1503680"/>
            <a:ext cx="9638030" cy="45256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自由分量（自然响应）</a:t>
            </a:r>
            <a:endParaRPr lang="zh-CN" altLang="en-US" sz="2800" b="1" dirty="0">
              <a:latin typeface="楷体_GB2312" pitchFamily="1" charset="-122"/>
              <a:ea typeface="楷体_GB2312" pitchFamily="1" charset="-122"/>
            </a:endParaRPr>
          </a:p>
          <a:p>
            <a:pPr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从电路方程的求解过程来看，其中对应的齐次方程的通解与输入函数（激励）无关，称为电路的自然（固有）响应（</a:t>
            </a:r>
            <a:r>
              <a:rPr lang="en-US" altLang="zh-CN" sz="2800" b="1" dirty="0">
                <a:latin typeface="Comic Sans MS" panose="030F0902030302020204" pitchFamily="66" charset="0"/>
                <a:ea typeface="楷体_GB2312" pitchFamily="1" charset="-122"/>
              </a:rPr>
              <a:t>natural response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），又称为自由分量（</a:t>
            </a:r>
            <a:r>
              <a:rPr lang="en-US" altLang="zh-CN" sz="2800" b="1" dirty="0">
                <a:latin typeface="Comic Sans MS" panose="030F0902030302020204" pitchFamily="66" charset="0"/>
                <a:ea typeface="楷体_GB2312" pitchFamily="1" charset="-122"/>
              </a:rPr>
              <a:t>free component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）。这一部分分量无论激励如何，都具有相同的形式，在有损耗的电路中，它总是随着时间按指数规律衰减到零，也称为暂态响应（</a:t>
            </a:r>
            <a:r>
              <a:rPr lang="en-US" altLang="zh-CN" sz="2800" b="1" dirty="0">
                <a:latin typeface="Comic Sans MS" panose="030F0902030302020204" pitchFamily="66" charset="0"/>
                <a:ea typeface="楷体_GB2312" pitchFamily="1" charset="-122"/>
              </a:rPr>
              <a:t>transient response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）。</a:t>
            </a:r>
            <a:endParaRPr lang="zh-CN" altLang="en-US" sz="2800" b="1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/>
          <p:nvPr/>
        </p:nvSpPr>
        <p:spPr>
          <a:xfrm>
            <a:off x="1454785" y="838200"/>
            <a:ext cx="9884410" cy="4184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强制分量（强迫响应）</a:t>
            </a:r>
            <a:endParaRPr lang="zh-CN" altLang="en-US" sz="2800" b="1" dirty="0">
              <a:latin typeface="楷体_GB2312" pitchFamily="1" charset="-122"/>
              <a:ea typeface="楷体_GB2312" pitchFamily="1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电路方程解中的特解部分与电路的激励形式有关，或者说受到电路输入函数的约束，因此这一部分分量也被称为强制分量（</a:t>
            </a:r>
            <a:r>
              <a:rPr lang="en-US" altLang="zh-CN" sz="2800" b="1" dirty="0">
                <a:latin typeface="Comic Sans MS" panose="030F0902030302020204" pitchFamily="66" charset="0"/>
                <a:ea typeface="楷体_GB2312" pitchFamily="1" charset="-122"/>
              </a:rPr>
              <a:t>forced component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），或称为强制响应（</a:t>
            </a:r>
            <a:r>
              <a:rPr lang="en-US" altLang="zh-CN" sz="2800" b="1" dirty="0">
                <a:latin typeface="Comic Sans MS" panose="030F0902030302020204" pitchFamily="66" charset="0"/>
                <a:ea typeface="楷体_GB2312" pitchFamily="1" charset="-122"/>
              </a:rPr>
              <a:t>forced response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）。如果强制响应为常量或周期函数，那么该响应也称为稳态响应（</a:t>
            </a:r>
            <a:r>
              <a:rPr lang="en-US" altLang="zh-CN" sz="2800" b="1" dirty="0">
                <a:latin typeface="Comic Sans MS" panose="030F0902030302020204" pitchFamily="66" charset="0"/>
                <a:ea typeface="楷体_GB2312" pitchFamily="1" charset="-122"/>
              </a:rPr>
              <a:t>steady state response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）。</a:t>
            </a:r>
            <a:r>
              <a:rPr lang="zh-CN" altLang="en-US" sz="2800" b="1" dirty="0">
                <a:solidFill>
                  <a:srgbClr val="020202"/>
                </a:solidFill>
                <a:latin typeface="楷体_GB2312" pitchFamily="1" charset="-122"/>
                <a:ea typeface="楷体_GB2312" pitchFamily="1" charset="-122"/>
              </a:rPr>
              <a:t> </a:t>
            </a:r>
            <a:endParaRPr lang="zh-CN" altLang="en-US" sz="2800" b="1" dirty="0">
              <a:solidFill>
                <a:srgbClr val="020202"/>
              </a:solidFill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/>
          <p:cNvSpPr txBox="1"/>
          <p:nvPr/>
        </p:nvSpPr>
        <p:spPr>
          <a:xfrm>
            <a:off x="1847850" y="697072"/>
            <a:ext cx="792163" cy="521970"/>
          </a:xfrm>
          <a:prstGeom prst="rect">
            <a:avLst/>
          </a:prstGeom>
          <a:solidFill>
            <a:srgbClr val="A50021"/>
          </a:solidFill>
          <a:ln w="2857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例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1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18787" name="Text Box 3"/>
          <p:cNvSpPr txBox="1"/>
          <p:nvPr/>
        </p:nvSpPr>
        <p:spPr>
          <a:xfrm>
            <a:off x="2927350" y="697072"/>
            <a:ext cx="5689600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=0</a:t>
            </a:r>
            <a:r>
              <a:rPr lang="zh-CN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时 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开关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K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打开，求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t&gt;0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后的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i</a:t>
            </a:r>
            <a:r>
              <a:rPr lang="en-US" altLang="zh-CN" sz="2800" b="1" baseline="-25000" dirty="0">
                <a:solidFill>
                  <a:srgbClr val="FFFF00"/>
                </a:solidFill>
                <a:latin typeface="Times New Roman" panose="02020503050405090304" pitchFamily="18" charset="0"/>
              </a:rPr>
              <a:t>L</a:t>
            </a:r>
            <a:r>
              <a:rPr lang="zh-CN" altLang="en-US" sz="2800" b="1" baseline="-25000" dirty="0">
                <a:solidFill>
                  <a:srgbClr val="FFFF00"/>
                </a:solidFill>
                <a:latin typeface="Times New Roman" panose="02020503050405090304" pitchFamily="18" charset="0"/>
              </a:rPr>
              <a:t>、</a:t>
            </a:r>
            <a:r>
              <a:rPr lang="en-US" altLang="zh-CN" sz="2800" b="1" i="1" dirty="0">
                <a:solidFill>
                  <a:srgbClr val="FFFF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rgbClr val="FFFF00"/>
                </a:solidFill>
                <a:latin typeface="Times New Roman" panose="02020503050405090304" pitchFamily="18" charset="0"/>
              </a:rPr>
              <a:t>L</a:t>
            </a:r>
            <a:endParaRPr lang="en-US" altLang="zh-CN" b="1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118788" name="Text Box 4"/>
          <p:cNvSpPr txBox="1"/>
          <p:nvPr/>
        </p:nvSpPr>
        <p:spPr>
          <a:xfrm>
            <a:off x="1919288" y="1390015"/>
            <a:ext cx="576262" cy="3695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解</a:t>
            </a:r>
            <a:endParaRPr lang="zh-CN" altLang="en-US" sz="3200" b="1" i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18789" name="Text Box 5"/>
          <p:cNvSpPr txBox="1"/>
          <p:nvPr/>
        </p:nvSpPr>
        <p:spPr>
          <a:xfrm>
            <a:off x="2566988" y="1346200"/>
            <a:ext cx="36718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rPr>
              <a:t>这是一个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RL</a:t>
            </a:r>
            <a:r>
              <a: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rPr>
              <a:t>电路全响应问题，有：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grpSp>
        <p:nvGrpSpPr>
          <p:cNvPr id="118790" name="Group 6"/>
          <p:cNvGrpSpPr/>
          <p:nvPr/>
        </p:nvGrpSpPr>
        <p:grpSpPr>
          <a:xfrm>
            <a:off x="6240463" y="1273175"/>
            <a:ext cx="4035425" cy="2232025"/>
            <a:chOff x="1565" y="2024"/>
            <a:chExt cx="2542" cy="1406"/>
          </a:xfrm>
        </p:grpSpPr>
        <p:sp>
          <p:nvSpPr>
            <p:cNvPr id="112668" name="Line 7"/>
            <p:cNvSpPr/>
            <p:nvPr/>
          </p:nvSpPr>
          <p:spPr>
            <a:xfrm>
              <a:off x="3472" y="2523"/>
              <a:ext cx="0" cy="317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69" name="Text Box 8"/>
            <p:cNvSpPr txBox="1"/>
            <p:nvPr/>
          </p:nvSpPr>
          <p:spPr>
            <a:xfrm>
              <a:off x="3607" y="2386"/>
              <a:ext cx="288" cy="36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2670" name="Text Box 9"/>
            <p:cNvSpPr txBox="1"/>
            <p:nvPr/>
          </p:nvSpPr>
          <p:spPr>
            <a:xfrm>
              <a:off x="2267" y="2642"/>
              <a:ext cx="51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K(</a:t>
              </a: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=0)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2671" name="Text Box 10"/>
            <p:cNvSpPr txBox="1"/>
            <p:nvPr/>
          </p:nvSpPr>
          <p:spPr>
            <a:xfrm>
              <a:off x="1746" y="2732"/>
              <a:ext cx="25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2672" name="Text Box 11"/>
            <p:cNvSpPr txBox="1"/>
            <p:nvPr/>
          </p:nvSpPr>
          <p:spPr>
            <a:xfrm>
              <a:off x="1791" y="3125"/>
              <a:ext cx="24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–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2673" name="Text Box 12"/>
            <p:cNvSpPr txBox="1"/>
            <p:nvPr/>
          </p:nvSpPr>
          <p:spPr>
            <a:xfrm>
              <a:off x="1701" y="2914"/>
              <a:ext cx="590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24V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2674" name="Text Box 13"/>
            <p:cNvSpPr txBox="1"/>
            <p:nvPr/>
          </p:nvSpPr>
          <p:spPr>
            <a:xfrm>
              <a:off x="3700" y="2868"/>
              <a:ext cx="40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0.6H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112675" name="Group 14"/>
            <p:cNvGrpSpPr/>
            <p:nvPr/>
          </p:nvGrpSpPr>
          <p:grpSpPr>
            <a:xfrm flipH="1" flipV="1">
              <a:off x="3566" y="2750"/>
              <a:ext cx="88" cy="432"/>
              <a:chOff x="2586" y="847"/>
              <a:chExt cx="71" cy="654"/>
            </a:xfrm>
          </p:grpSpPr>
          <p:sp>
            <p:nvSpPr>
              <p:cNvPr id="112697" name="Line 15"/>
              <p:cNvSpPr/>
              <p:nvPr/>
            </p:nvSpPr>
            <p:spPr>
              <a:xfrm flipV="1">
                <a:off x="2656" y="847"/>
                <a:ext cx="1" cy="69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98" name="Line 16"/>
              <p:cNvSpPr/>
              <p:nvPr/>
            </p:nvSpPr>
            <p:spPr>
              <a:xfrm flipV="1">
                <a:off x="2656" y="1418"/>
                <a:ext cx="1" cy="83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699" name="Freeform 17"/>
              <p:cNvSpPr/>
              <p:nvPr/>
            </p:nvSpPr>
            <p:spPr>
              <a:xfrm>
                <a:off x="2586" y="916"/>
                <a:ext cx="70" cy="502"/>
              </a:xfrm>
              <a:custGeom>
                <a:avLst/>
                <a:gdLst/>
                <a:ahLst/>
                <a:cxnLst>
                  <a:cxn ang="0">
                    <a:pos x="70" y="502"/>
                  </a:cxn>
                  <a:cxn ang="0">
                    <a:pos x="28" y="488"/>
                  </a:cxn>
                  <a:cxn ang="0">
                    <a:pos x="0" y="446"/>
                  </a:cxn>
                  <a:cxn ang="0">
                    <a:pos x="28" y="404"/>
                  </a:cxn>
                  <a:cxn ang="0">
                    <a:pos x="70" y="376"/>
                  </a:cxn>
                  <a:cxn ang="0">
                    <a:pos x="28" y="362"/>
                  </a:cxn>
                  <a:cxn ang="0">
                    <a:pos x="0" y="321"/>
                  </a:cxn>
                  <a:cxn ang="0">
                    <a:pos x="28" y="279"/>
                  </a:cxn>
                  <a:cxn ang="0">
                    <a:pos x="70" y="251"/>
                  </a:cxn>
                  <a:cxn ang="0">
                    <a:pos x="28" y="237"/>
                  </a:cxn>
                  <a:cxn ang="0">
                    <a:pos x="0" y="195"/>
                  </a:cxn>
                  <a:cxn ang="0">
                    <a:pos x="28" y="154"/>
                  </a:cxn>
                  <a:cxn ang="0">
                    <a:pos x="70" y="126"/>
                  </a:cxn>
                  <a:cxn ang="0">
                    <a:pos x="28" y="112"/>
                  </a:cxn>
                  <a:cxn ang="0">
                    <a:pos x="0" y="70"/>
                  </a:cxn>
                  <a:cxn ang="0">
                    <a:pos x="28" y="28"/>
                  </a:cxn>
                  <a:cxn ang="0">
                    <a:pos x="70" y="0"/>
                  </a:cxn>
                </a:cxnLst>
                <a:rect l="0" t="0" r="0" b="0"/>
                <a:pathLst>
                  <a:path w="70" h="502">
                    <a:moveTo>
                      <a:pt x="70" y="502"/>
                    </a:moveTo>
                    <a:lnTo>
                      <a:pt x="28" y="488"/>
                    </a:lnTo>
                    <a:lnTo>
                      <a:pt x="0" y="446"/>
                    </a:lnTo>
                    <a:lnTo>
                      <a:pt x="28" y="404"/>
                    </a:lnTo>
                    <a:lnTo>
                      <a:pt x="70" y="376"/>
                    </a:lnTo>
                    <a:lnTo>
                      <a:pt x="28" y="362"/>
                    </a:lnTo>
                    <a:lnTo>
                      <a:pt x="0" y="321"/>
                    </a:lnTo>
                    <a:lnTo>
                      <a:pt x="28" y="279"/>
                    </a:lnTo>
                    <a:lnTo>
                      <a:pt x="70" y="251"/>
                    </a:lnTo>
                    <a:lnTo>
                      <a:pt x="28" y="237"/>
                    </a:lnTo>
                    <a:lnTo>
                      <a:pt x="0" y="195"/>
                    </a:lnTo>
                    <a:lnTo>
                      <a:pt x="28" y="154"/>
                    </a:lnTo>
                    <a:lnTo>
                      <a:pt x="70" y="126"/>
                    </a:lnTo>
                    <a:lnTo>
                      <a:pt x="28" y="112"/>
                    </a:lnTo>
                    <a:lnTo>
                      <a:pt x="0" y="70"/>
                    </a:lnTo>
                    <a:lnTo>
                      <a:pt x="28" y="28"/>
                    </a:lnTo>
                    <a:lnTo>
                      <a:pt x="70" y="0"/>
                    </a:lnTo>
                  </a:path>
                </a:pathLst>
              </a:custGeom>
              <a:noFill/>
              <a:ln w="38100" cap="flat" cmpd="sng">
                <a:solidFill>
                  <a:srgbClr val="FF99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2676" name="Line 18"/>
            <p:cNvSpPr/>
            <p:nvPr/>
          </p:nvSpPr>
          <p:spPr>
            <a:xfrm flipH="1">
              <a:off x="2472" y="2478"/>
              <a:ext cx="1104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77" name="Line 19"/>
            <p:cNvSpPr/>
            <p:nvPr/>
          </p:nvSpPr>
          <p:spPr>
            <a:xfrm flipH="1">
              <a:off x="1701" y="2523"/>
              <a:ext cx="441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78" name="Line 20"/>
            <p:cNvSpPr/>
            <p:nvPr/>
          </p:nvSpPr>
          <p:spPr>
            <a:xfrm>
              <a:off x="1701" y="3430"/>
              <a:ext cx="1876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79" name="Line 21"/>
            <p:cNvSpPr/>
            <p:nvPr/>
          </p:nvSpPr>
          <p:spPr>
            <a:xfrm flipH="1" flipV="1">
              <a:off x="3560" y="3158"/>
              <a:ext cx="6" cy="27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80" name="Line 22"/>
            <p:cNvSpPr/>
            <p:nvPr/>
          </p:nvSpPr>
          <p:spPr>
            <a:xfrm flipH="1">
              <a:off x="3560" y="2475"/>
              <a:ext cx="6" cy="365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2681" name="Group 23"/>
            <p:cNvGrpSpPr/>
            <p:nvPr/>
          </p:nvGrpSpPr>
          <p:grpSpPr>
            <a:xfrm>
              <a:off x="1565" y="2851"/>
              <a:ext cx="272" cy="265"/>
              <a:chOff x="2160" y="2400"/>
              <a:chExt cx="255" cy="240"/>
            </a:xfrm>
          </p:grpSpPr>
          <p:sp>
            <p:nvSpPr>
              <p:cNvPr id="112695" name="Oval 24"/>
              <p:cNvSpPr/>
              <p:nvPr/>
            </p:nvSpPr>
            <p:spPr>
              <a:xfrm>
                <a:off x="2160" y="2400"/>
                <a:ext cx="240" cy="240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zh-CN" b="1" dirty="0">
                  <a:latin typeface="Arial" panose="020B060402020209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2696" name="Text Box 25"/>
              <p:cNvSpPr txBox="1"/>
              <p:nvPr/>
            </p:nvSpPr>
            <p:spPr>
              <a:xfrm>
                <a:off x="2160" y="2414"/>
                <a:ext cx="255" cy="2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endParaRPr lang="zh-CN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12682" name="Line 26"/>
            <p:cNvSpPr/>
            <p:nvPr/>
          </p:nvSpPr>
          <p:spPr>
            <a:xfrm flipV="1">
              <a:off x="2109" y="2458"/>
              <a:ext cx="360" cy="6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83" name="Line 27"/>
            <p:cNvSpPr/>
            <p:nvPr/>
          </p:nvSpPr>
          <p:spPr>
            <a:xfrm flipH="1" flipV="1">
              <a:off x="2200" y="2432"/>
              <a:ext cx="85" cy="226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triangl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84" name="Line 28"/>
            <p:cNvSpPr/>
            <p:nvPr/>
          </p:nvSpPr>
          <p:spPr>
            <a:xfrm>
              <a:off x="1701" y="2478"/>
              <a:ext cx="0" cy="95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85" name="Text Box 29"/>
            <p:cNvSpPr txBox="1"/>
            <p:nvPr/>
          </p:nvSpPr>
          <p:spPr>
            <a:xfrm>
              <a:off x="3092" y="2188"/>
              <a:ext cx="29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4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2686" name="Text Box 30"/>
            <p:cNvSpPr txBox="1"/>
            <p:nvPr/>
          </p:nvSpPr>
          <p:spPr>
            <a:xfrm>
              <a:off x="3243" y="2596"/>
              <a:ext cx="25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2687" name="Text Box 31"/>
            <p:cNvSpPr txBox="1"/>
            <p:nvPr/>
          </p:nvSpPr>
          <p:spPr>
            <a:xfrm>
              <a:off x="3288" y="3141"/>
              <a:ext cx="25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2688" name="Text Box 32"/>
            <p:cNvSpPr txBox="1"/>
            <p:nvPr/>
          </p:nvSpPr>
          <p:spPr>
            <a:xfrm>
              <a:off x="3199" y="2794"/>
              <a:ext cx="359" cy="36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2689" name="Rectangle 33"/>
            <p:cNvSpPr/>
            <p:nvPr/>
          </p:nvSpPr>
          <p:spPr>
            <a:xfrm>
              <a:off x="3061" y="2432"/>
              <a:ext cx="227" cy="91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12690" name="Text Box 34"/>
            <p:cNvSpPr txBox="1"/>
            <p:nvPr/>
          </p:nvSpPr>
          <p:spPr>
            <a:xfrm>
              <a:off x="2049" y="2143"/>
              <a:ext cx="29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8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2691" name="Line 35"/>
            <p:cNvSpPr/>
            <p:nvPr/>
          </p:nvSpPr>
          <p:spPr>
            <a:xfrm flipV="1">
              <a:off x="1701" y="2069"/>
              <a:ext cx="0" cy="45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92" name="Line 36"/>
            <p:cNvSpPr/>
            <p:nvPr/>
          </p:nvSpPr>
          <p:spPr>
            <a:xfrm>
              <a:off x="1701" y="2069"/>
              <a:ext cx="95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93" name="Line 37"/>
            <p:cNvSpPr/>
            <p:nvPr/>
          </p:nvSpPr>
          <p:spPr>
            <a:xfrm>
              <a:off x="2653" y="2069"/>
              <a:ext cx="0" cy="409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94" name="Rectangle 38"/>
            <p:cNvSpPr/>
            <p:nvPr/>
          </p:nvSpPr>
          <p:spPr>
            <a:xfrm>
              <a:off x="2018" y="2024"/>
              <a:ext cx="318" cy="91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118823" name="Object 39"/>
          <p:cNvGraphicFramePr>
            <a:graphicFrameLocks noChangeAspect="1"/>
          </p:cNvGraphicFramePr>
          <p:nvPr/>
        </p:nvGraphicFramePr>
        <p:xfrm>
          <a:off x="1919288" y="3001963"/>
          <a:ext cx="3979862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6" name="" r:id="rId1" imgW="1695450" imgH="171450" progId="Equation.3">
                  <p:embed/>
                </p:oleObj>
              </mc:Choice>
              <mc:Fallback>
                <p:oleObj name="" r:id="rId1" imgW="1695450" imgH="171450" progId="Equation.3">
                  <p:embed/>
                  <p:pic>
                    <p:nvPicPr>
                      <p:cNvPr id="0" name="Object 39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19288" y="3001963"/>
                        <a:ext cx="3979862" cy="388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824" name="Object 40"/>
          <p:cNvGraphicFramePr>
            <a:graphicFrameLocks noChangeAspect="1"/>
          </p:cNvGraphicFramePr>
          <p:nvPr/>
        </p:nvGraphicFramePr>
        <p:xfrm>
          <a:off x="1847850" y="2281238"/>
          <a:ext cx="442753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7" name="" r:id="rId3" imgW="1895475" imgH="228600" progId="Equation.3">
                  <p:embed/>
                </p:oleObj>
              </mc:Choice>
              <mc:Fallback>
                <p:oleObj name="" r:id="rId3" imgW="1895475" imgH="228600" progId="Equation.3">
                  <p:embed/>
                  <p:pic>
                    <p:nvPicPr>
                      <p:cNvPr id="0" name="Object 40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847850" y="2281238"/>
                        <a:ext cx="4427538" cy="523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8825" name="Group 41"/>
          <p:cNvGrpSpPr/>
          <p:nvPr/>
        </p:nvGrpSpPr>
        <p:grpSpPr>
          <a:xfrm>
            <a:off x="1847850" y="3722688"/>
            <a:ext cx="4764088" cy="576262"/>
            <a:chOff x="204" y="2115"/>
            <a:chExt cx="3001" cy="363"/>
          </a:xfrm>
        </p:grpSpPr>
        <p:graphicFrame>
          <p:nvGraphicFramePr>
            <p:cNvPr id="112666" name="Object 42"/>
            <p:cNvGraphicFramePr>
              <a:graphicFrameLocks noChangeAspect="1"/>
            </p:cNvGraphicFramePr>
            <p:nvPr/>
          </p:nvGraphicFramePr>
          <p:xfrm>
            <a:off x="1610" y="2115"/>
            <a:ext cx="1595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68" name="" r:id="rId5" imgW="933450" imgH="219075" progId="Equation.3">
                    <p:embed/>
                  </p:oleObj>
                </mc:Choice>
                <mc:Fallback>
                  <p:oleObj name="" r:id="rId5" imgW="933450" imgH="219075" progId="Equation.3">
                    <p:embed/>
                    <p:pic>
                      <p:nvPicPr>
                        <p:cNvPr id="0" name="Object 42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10" y="2115"/>
                          <a:ext cx="1595" cy="3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667" name="Text Box 43"/>
            <p:cNvSpPr txBox="1"/>
            <p:nvPr/>
          </p:nvSpPr>
          <p:spPr>
            <a:xfrm>
              <a:off x="204" y="2160"/>
              <a:ext cx="140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FF00"/>
                  </a:solidFill>
                  <a:latin typeface="Arial" panose="020B0604020202090204" pitchFamily="34" charset="0"/>
                  <a:ea typeface="仿宋_GB2312" pitchFamily="49" charset="-122"/>
                </a:rPr>
                <a:t>零输入响应：</a:t>
              </a:r>
              <a:endPara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</p:grpSp>
      <p:grpSp>
        <p:nvGrpSpPr>
          <p:cNvPr id="118828" name="Group 44"/>
          <p:cNvGrpSpPr/>
          <p:nvPr/>
        </p:nvGrpSpPr>
        <p:grpSpPr>
          <a:xfrm>
            <a:off x="1919288" y="4586288"/>
            <a:ext cx="6037262" cy="1016000"/>
            <a:chOff x="249" y="2432"/>
            <a:chExt cx="3803" cy="640"/>
          </a:xfrm>
        </p:grpSpPr>
        <p:graphicFrame>
          <p:nvGraphicFramePr>
            <p:cNvPr id="112664" name="Object 45"/>
            <p:cNvGraphicFramePr>
              <a:graphicFrameLocks noChangeAspect="1"/>
            </p:cNvGraphicFramePr>
            <p:nvPr/>
          </p:nvGraphicFramePr>
          <p:xfrm>
            <a:off x="1610" y="2432"/>
            <a:ext cx="2442" cy="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69" name="" r:id="rId7" imgW="1438275" imgH="400050" progId="Equation.3">
                    <p:embed/>
                  </p:oleObj>
                </mc:Choice>
                <mc:Fallback>
                  <p:oleObj name="" r:id="rId7" imgW="1438275" imgH="400050" progId="Equation.3">
                    <p:embed/>
                    <p:pic>
                      <p:nvPicPr>
                        <p:cNvPr id="0" name="Object 45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10" y="2432"/>
                          <a:ext cx="2442" cy="6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665" name="Text Box 46"/>
            <p:cNvSpPr txBox="1"/>
            <p:nvPr/>
          </p:nvSpPr>
          <p:spPr>
            <a:xfrm>
              <a:off x="249" y="2568"/>
              <a:ext cx="140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FF00"/>
                  </a:solidFill>
                  <a:latin typeface="Arial" panose="020B0604020202090204" pitchFamily="34" charset="0"/>
                  <a:ea typeface="仿宋_GB2312" pitchFamily="49" charset="-122"/>
                </a:rPr>
                <a:t>零状态响应：</a:t>
              </a:r>
              <a:endPara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</p:grpSp>
      <p:grpSp>
        <p:nvGrpSpPr>
          <p:cNvPr id="118831" name="Group 47"/>
          <p:cNvGrpSpPr/>
          <p:nvPr/>
        </p:nvGrpSpPr>
        <p:grpSpPr>
          <a:xfrm>
            <a:off x="1919288" y="6099175"/>
            <a:ext cx="8208962" cy="655638"/>
            <a:chOff x="249" y="3022"/>
            <a:chExt cx="5171" cy="413"/>
          </a:xfrm>
        </p:grpSpPr>
        <p:graphicFrame>
          <p:nvGraphicFramePr>
            <p:cNvPr id="112662" name="Object 48"/>
            <p:cNvGraphicFramePr>
              <a:graphicFrameLocks noChangeAspect="1"/>
            </p:cNvGraphicFramePr>
            <p:nvPr/>
          </p:nvGraphicFramePr>
          <p:xfrm>
            <a:off x="1202" y="3067"/>
            <a:ext cx="421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70" name="" r:id="rId9" imgW="2438400" imgH="219075" progId="Equation.3">
                    <p:embed/>
                  </p:oleObj>
                </mc:Choice>
                <mc:Fallback>
                  <p:oleObj name="" r:id="rId9" imgW="2438400" imgH="219075" progId="Equation.3">
                    <p:embed/>
                    <p:pic>
                      <p:nvPicPr>
                        <p:cNvPr id="0" name="Object 48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02" y="3067"/>
                          <a:ext cx="4218" cy="36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663" name="Text Box 49"/>
            <p:cNvSpPr txBox="1"/>
            <p:nvPr/>
          </p:nvSpPr>
          <p:spPr>
            <a:xfrm>
              <a:off x="249" y="3022"/>
              <a:ext cx="113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FF00"/>
                  </a:solidFill>
                  <a:latin typeface="Arial" panose="020B0604020202090204" pitchFamily="34" charset="0"/>
                  <a:ea typeface="仿宋_GB2312" pitchFamily="49" charset="-122"/>
                </a:rPr>
                <a:t>全响应：</a:t>
              </a:r>
              <a:endPara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</p:grpSp>
      <p:sp>
        <p:nvSpPr>
          <p:cNvPr id="118842" name="Rectangle 58"/>
          <p:cNvSpPr/>
          <p:nvPr/>
        </p:nvSpPr>
        <p:spPr>
          <a:xfrm>
            <a:off x="5232400" y="3794125"/>
            <a:ext cx="287338" cy="431800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118843" name="Line 59"/>
          <p:cNvSpPr/>
          <p:nvPr/>
        </p:nvSpPr>
        <p:spPr>
          <a:xfrm>
            <a:off x="5519738" y="4298950"/>
            <a:ext cx="1439862" cy="0"/>
          </a:xfrm>
          <a:prstGeom prst="line">
            <a:avLst/>
          </a:prstGeom>
          <a:ln w="9525" cap="flat" cmpd="sng">
            <a:solidFill>
              <a:srgbClr val="FFFF00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8846" name="Group 62"/>
          <p:cNvGrpSpPr/>
          <p:nvPr/>
        </p:nvGrpSpPr>
        <p:grpSpPr>
          <a:xfrm>
            <a:off x="6672263" y="4029075"/>
            <a:ext cx="2087562" cy="485775"/>
            <a:chOff x="3515" y="2341"/>
            <a:chExt cx="1315" cy="306"/>
          </a:xfrm>
        </p:grpSpPr>
        <p:sp>
          <p:nvSpPr>
            <p:cNvPr id="112660" name="Text Box 60"/>
            <p:cNvSpPr txBox="1"/>
            <p:nvPr/>
          </p:nvSpPr>
          <p:spPr>
            <a:xfrm>
              <a:off x="3515" y="2341"/>
              <a:ext cx="95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>
                  <a:latin typeface="Times New Roman" panose="02020503050405090304" pitchFamily="18" charset="0"/>
                </a:rPr>
                <a:t>初时值</a:t>
              </a:r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aphicFrame>
          <p:nvGraphicFramePr>
            <p:cNvPr id="112661" name="Object 61"/>
            <p:cNvGraphicFramePr>
              <a:graphicFrameLocks noChangeAspect="1"/>
            </p:cNvGraphicFramePr>
            <p:nvPr/>
          </p:nvGraphicFramePr>
          <p:xfrm>
            <a:off x="4286" y="2341"/>
            <a:ext cx="544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71" name="" r:id="rId11" imgW="406400" imgH="228600" progId="Equation.DSMT4">
                    <p:embed/>
                  </p:oleObj>
                </mc:Choice>
                <mc:Fallback>
                  <p:oleObj name="" r:id="rId11" imgW="406400" imgH="228600" progId="Equation.DSMT4">
                    <p:embed/>
                    <p:pic>
                      <p:nvPicPr>
                        <p:cNvPr id="0" name="Object 6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286" y="2341"/>
                          <a:ext cx="544" cy="30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8847" name="Rectangle 63"/>
          <p:cNvSpPr/>
          <p:nvPr/>
        </p:nvSpPr>
        <p:spPr>
          <a:xfrm>
            <a:off x="5375275" y="4586288"/>
            <a:ext cx="576263" cy="1008062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118848" name="Line 64"/>
          <p:cNvSpPr/>
          <p:nvPr/>
        </p:nvSpPr>
        <p:spPr>
          <a:xfrm>
            <a:off x="5880100" y="5665788"/>
            <a:ext cx="1223963" cy="0"/>
          </a:xfrm>
          <a:prstGeom prst="line">
            <a:avLst/>
          </a:prstGeom>
          <a:ln w="9525" cap="flat" cmpd="sng">
            <a:solidFill>
              <a:srgbClr val="FFFF00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8849" name="Group 65"/>
          <p:cNvGrpSpPr/>
          <p:nvPr/>
        </p:nvGrpSpPr>
        <p:grpSpPr>
          <a:xfrm>
            <a:off x="6816725" y="5395913"/>
            <a:ext cx="2046288" cy="485775"/>
            <a:chOff x="3515" y="2341"/>
            <a:chExt cx="1289" cy="306"/>
          </a:xfrm>
        </p:grpSpPr>
        <p:sp>
          <p:nvSpPr>
            <p:cNvPr id="112658" name="Text Box 66"/>
            <p:cNvSpPr txBox="1"/>
            <p:nvPr/>
          </p:nvSpPr>
          <p:spPr>
            <a:xfrm>
              <a:off x="3515" y="2341"/>
              <a:ext cx="95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>
                  <a:latin typeface="Times New Roman" panose="02020503050405090304" pitchFamily="18" charset="0"/>
                </a:rPr>
                <a:t>稳态值</a:t>
              </a:r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aphicFrame>
          <p:nvGraphicFramePr>
            <p:cNvPr id="112659" name="Object 67"/>
            <p:cNvGraphicFramePr>
              <a:graphicFrameLocks noChangeAspect="1"/>
            </p:cNvGraphicFramePr>
            <p:nvPr/>
          </p:nvGraphicFramePr>
          <p:xfrm>
            <a:off x="4311" y="2341"/>
            <a:ext cx="493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72" name="" r:id="rId13" imgW="368300" imgH="228600" progId="Equation.DSMT4">
                    <p:embed/>
                  </p:oleObj>
                </mc:Choice>
                <mc:Fallback>
                  <p:oleObj name="" r:id="rId13" imgW="368300" imgH="228600" progId="Equation.DSMT4">
                    <p:embed/>
                    <p:pic>
                      <p:nvPicPr>
                        <p:cNvPr id="0" name="Object 67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311" y="2341"/>
                          <a:ext cx="493" cy="30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11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8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0"/>
                                        <p:tgtEl>
                                          <p:spTgt spid="118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0"/>
                                        <p:tgtEl>
                                          <p:spTgt spid="118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18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18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18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0"/>
                                        <p:tgtEl>
                                          <p:spTgt spid="118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1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18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18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1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3000"/>
                                        <p:tgtEl>
                                          <p:spTgt spid="118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6" grpId="0" bldLvl="0" animBg="1"/>
      <p:bldP spid="118787" grpId="0"/>
      <p:bldP spid="118788" grpId="0" bldLvl="0" animBg="1"/>
      <p:bldP spid="118789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2"/>
          <p:cNvSpPr txBox="1"/>
          <p:nvPr/>
        </p:nvSpPr>
        <p:spPr>
          <a:xfrm>
            <a:off x="1847850" y="784543"/>
            <a:ext cx="28797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或求出稳态分量：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graphicFrame>
        <p:nvGraphicFramePr>
          <p:cNvPr id="119811" name="Object 3"/>
          <p:cNvGraphicFramePr>
            <a:graphicFrameLocks noChangeAspect="1"/>
          </p:cNvGraphicFramePr>
          <p:nvPr/>
        </p:nvGraphicFramePr>
        <p:xfrm>
          <a:off x="4727575" y="782955"/>
          <a:ext cx="3138488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0" name="" r:id="rId1" imgW="1276350" imgH="209550" progId="Equation.3">
                  <p:embed/>
                </p:oleObj>
              </mc:Choice>
              <mc:Fallback>
                <p:oleObj name="" r:id="rId1" imgW="1276350" imgH="209550" progId="Equation.3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727575" y="782955"/>
                        <a:ext cx="3138488" cy="493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9812" name="Group 4"/>
          <p:cNvGrpSpPr/>
          <p:nvPr/>
        </p:nvGrpSpPr>
        <p:grpSpPr>
          <a:xfrm>
            <a:off x="1919288" y="1360805"/>
            <a:ext cx="5205412" cy="584200"/>
            <a:chOff x="249" y="618"/>
            <a:chExt cx="3279" cy="368"/>
          </a:xfrm>
        </p:grpSpPr>
        <p:sp>
          <p:nvSpPr>
            <p:cNvPr id="113722" name="Text Box 5"/>
            <p:cNvSpPr txBox="1"/>
            <p:nvPr/>
          </p:nvSpPr>
          <p:spPr>
            <a:xfrm>
              <a:off x="249" y="663"/>
              <a:ext cx="113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00"/>
                  </a:solidFill>
                  <a:latin typeface="Arial" panose="020B0604020202090204" pitchFamily="34" charset="0"/>
                  <a:ea typeface="仿宋_GB2312" pitchFamily="49" charset="-122"/>
                </a:rPr>
                <a:t>全响应：</a:t>
              </a:r>
              <a:endPara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graphicFrame>
          <p:nvGraphicFramePr>
            <p:cNvPr id="113723" name="Object 6"/>
            <p:cNvGraphicFramePr>
              <a:graphicFrameLocks noChangeAspect="1"/>
            </p:cNvGraphicFramePr>
            <p:nvPr/>
          </p:nvGraphicFramePr>
          <p:xfrm>
            <a:off x="1474" y="618"/>
            <a:ext cx="2054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091" name="" r:id="rId3" imgW="1181100" imgH="219075" progId="Equation.3">
                    <p:embed/>
                  </p:oleObj>
                </mc:Choice>
                <mc:Fallback>
                  <p:oleObj name="" r:id="rId3" imgW="1181100" imgH="219075" progId="Equation.3">
                    <p:embed/>
                    <p:pic>
                      <p:nvPicPr>
                        <p:cNvPr id="0" name="Object 6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474" y="618"/>
                          <a:ext cx="2054" cy="36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9815" name="Group 7"/>
          <p:cNvGrpSpPr/>
          <p:nvPr/>
        </p:nvGrpSpPr>
        <p:grpSpPr>
          <a:xfrm>
            <a:off x="1919288" y="2079943"/>
            <a:ext cx="4679950" cy="584199"/>
            <a:chOff x="249" y="1071"/>
            <a:chExt cx="2948" cy="368"/>
          </a:xfrm>
        </p:grpSpPr>
        <p:sp>
          <p:nvSpPr>
            <p:cNvPr id="113720" name="Text Box 8"/>
            <p:cNvSpPr txBox="1"/>
            <p:nvPr/>
          </p:nvSpPr>
          <p:spPr>
            <a:xfrm>
              <a:off x="249" y="1117"/>
              <a:ext cx="1361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00"/>
                  </a:solidFill>
                  <a:latin typeface="Arial" panose="020B0604020202090204" pitchFamily="34" charset="0"/>
                  <a:ea typeface="仿宋_GB2312" pitchFamily="49" charset="-122"/>
                </a:rPr>
                <a:t>代入初值有：</a:t>
              </a:r>
              <a:endPara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113721" name="Text Box 9"/>
            <p:cNvSpPr txBox="1"/>
            <p:nvPr/>
          </p:nvSpPr>
          <p:spPr>
            <a:xfrm>
              <a:off x="1655" y="1071"/>
              <a:ext cx="154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6</a:t>
              </a:r>
              <a:r>
                <a:rPr lang="zh-CN" altLang="en-US" sz="32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＝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2</a:t>
              </a:r>
              <a:r>
                <a:rPr lang="zh-CN" altLang="en-US" sz="32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＋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A</a:t>
              </a:r>
              <a:endParaRPr lang="en-US" altLang="zh-CN" sz="3200" b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</p:grpSp>
      <p:sp>
        <p:nvSpPr>
          <p:cNvPr id="119818" name="Line 10"/>
          <p:cNvSpPr/>
          <p:nvPr/>
        </p:nvSpPr>
        <p:spPr>
          <a:xfrm>
            <a:off x="6096000" y="2295843"/>
            <a:ext cx="863600" cy="0"/>
          </a:xfrm>
          <a:prstGeom prst="line">
            <a:avLst/>
          </a:prstGeom>
          <a:ln w="76200" cap="flat" cmpd="sng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19" name="Text Box 11"/>
          <p:cNvSpPr txBox="1"/>
          <p:nvPr/>
        </p:nvSpPr>
        <p:spPr>
          <a:xfrm>
            <a:off x="7248525" y="2008505"/>
            <a:ext cx="136842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rPr>
              <a:t>A=4</a:t>
            </a:r>
            <a:endParaRPr lang="en-US" altLang="zh-CN" sz="3200" b="1" dirty="0">
              <a:solidFill>
                <a:schemeClr val="bg1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119820" name="Text Box 12"/>
          <p:cNvSpPr txBox="1"/>
          <p:nvPr/>
        </p:nvSpPr>
        <p:spPr>
          <a:xfrm>
            <a:off x="1920875" y="2870677"/>
            <a:ext cx="792163" cy="521970"/>
          </a:xfrm>
          <a:prstGeom prst="rect">
            <a:avLst/>
          </a:prstGeom>
          <a:solidFill>
            <a:srgbClr val="A50021"/>
          </a:solidFill>
          <a:ln w="2857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例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2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19821" name="Text Box 13"/>
          <p:cNvSpPr txBox="1"/>
          <p:nvPr/>
        </p:nvSpPr>
        <p:spPr>
          <a:xfrm>
            <a:off x="3000375" y="2870677"/>
            <a:ext cx="7056438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=0</a:t>
            </a:r>
            <a:r>
              <a:rPr lang="zh-CN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时 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开关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K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闭合，求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t&gt;0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后的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i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zh-CN" altLang="en-US" sz="2800" b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、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及电流源两端的电压。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119822" name="Text Box 14"/>
          <p:cNvSpPr txBox="1"/>
          <p:nvPr/>
        </p:nvSpPr>
        <p:spPr>
          <a:xfrm>
            <a:off x="1992313" y="3781108"/>
            <a:ext cx="576262" cy="3695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解</a:t>
            </a:r>
            <a:endParaRPr lang="zh-CN" altLang="en-US" sz="3200" b="1" i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19823" name="Text Box 15"/>
          <p:cNvSpPr txBox="1"/>
          <p:nvPr/>
        </p:nvSpPr>
        <p:spPr>
          <a:xfrm>
            <a:off x="2640013" y="3737293"/>
            <a:ext cx="36718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这是一个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RC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电路全响应问题，有：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grpSp>
        <p:nvGrpSpPr>
          <p:cNvPr id="119824" name="Group 16"/>
          <p:cNvGrpSpPr/>
          <p:nvPr/>
        </p:nvGrpSpPr>
        <p:grpSpPr>
          <a:xfrm>
            <a:off x="6816725" y="3808730"/>
            <a:ext cx="3635375" cy="1758002"/>
            <a:chOff x="3379" y="1797"/>
            <a:chExt cx="2083" cy="1123"/>
          </a:xfrm>
        </p:grpSpPr>
        <p:sp>
          <p:nvSpPr>
            <p:cNvPr id="113687" name="Text Box 17"/>
            <p:cNvSpPr txBox="1"/>
            <p:nvPr/>
          </p:nvSpPr>
          <p:spPr>
            <a:xfrm>
              <a:off x="3560" y="2231"/>
              <a:ext cx="257" cy="235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3688" name="Text Box 18"/>
            <p:cNvSpPr txBox="1"/>
            <p:nvPr/>
          </p:nvSpPr>
          <p:spPr>
            <a:xfrm>
              <a:off x="3605" y="2624"/>
              <a:ext cx="243" cy="235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–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3689" name="Text Box 19"/>
            <p:cNvSpPr txBox="1"/>
            <p:nvPr/>
          </p:nvSpPr>
          <p:spPr>
            <a:xfrm>
              <a:off x="3515" y="2413"/>
              <a:ext cx="590" cy="235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10V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3690" name="Text Box 20"/>
            <p:cNvSpPr txBox="1"/>
            <p:nvPr/>
          </p:nvSpPr>
          <p:spPr>
            <a:xfrm>
              <a:off x="4647" y="2640"/>
              <a:ext cx="265" cy="23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1A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3691" name="Line 21"/>
            <p:cNvSpPr/>
            <p:nvPr/>
          </p:nvSpPr>
          <p:spPr>
            <a:xfrm>
              <a:off x="3515" y="2886"/>
              <a:ext cx="158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3692" name="Group 22"/>
            <p:cNvGrpSpPr/>
            <p:nvPr/>
          </p:nvGrpSpPr>
          <p:grpSpPr>
            <a:xfrm>
              <a:off x="3379" y="2352"/>
              <a:ext cx="272" cy="264"/>
              <a:chOff x="2160" y="2400"/>
              <a:chExt cx="255" cy="240"/>
            </a:xfrm>
          </p:grpSpPr>
          <p:sp>
            <p:nvSpPr>
              <p:cNvPr id="113718" name="Oval 23"/>
              <p:cNvSpPr/>
              <p:nvPr/>
            </p:nvSpPr>
            <p:spPr>
              <a:xfrm>
                <a:off x="2160" y="2400"/>
                <a:ext cx="240" cy="240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zh-CN" b="1" dirty="0">
                  <a:latin typeface="Arial" panose="020B060402020209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3719" name="Text Box 24"/>
              <p:cNvSpPr txBox="1"/>
              <p:nvPr/>
            </p:nvSpPr>
            <p:spPr>
              <a:xfrm>
                <a:off x="2160" y="2413"/>
                <a:ext cx="255" cy="21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endParaRPr lang="zh-CN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13693" name="Line 25"/>
            <p:cNvSpPr/>
            <p:nvPr/>
          </p:nvSpPr>
          <p:spPr>
            <a:xfrm flipV="1">
              <a:off x="4150" y="2251"/>
              <a:ext cx="136" cy="246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4" name="Line 26"/>
            <p:cNvSpPr/>
            <p:nvPr/>
          </p:nvSpPr>
          <p:spPr>
            <a:xfrm flipH="1" flipV="1">
              <a:off x="4105" y="2296"/>
              <a:ext cx="182" cy="182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5" name="Text Box 27"/>
            <p:cNvSpPr txBox="1"/>
            <p:nvPr/>
          </p:nvSpPr>
          <p:spPr>
            <a:xfrm>
              <a:off x="4738" y="1914"/>
              <a:ext cx="271" cy="23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3696" name="Text Box 28"/>
            <p:cNvSpPr txBox="1"/>
            <p:nvPr/>
          </p:nvSpPr>
          <p:spPr>
            <a:xfrm>
              <a:off x="4241" y="2322"/>
              <a:ext cx="257" cy="235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3697" name="Text Box 29"/>
            <p:cNvSpPr txBox="1"/>
            <p:nvPr/>
          </p:nvSpPr>
          <p:spPr>
            <a:xfrm>
              <a:off x="4241" y="2685"/>
              <a:ext cx="257" cy="235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3698" name="Text Box 30"/>
            <p:cNvSpPr txBox="1"/>
            <p:nvPr/>
          </p:nvSpPr>
          <p:spPr>
            <a:xfrm>
              <a:off x="4309" y="2496"/>
              <a:ext cx="234" cy="23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3699" name="Text Box 31"/>
            <p:cNvSpPr txBox="1"/>
            <p:nvPr/>
          </p:nvSpPr>
          <p:spPr>
            <a:xfrm>
              <a:off x="3563" y="1914"/>
              <a:ext cx="271" cy="23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3700" name="Line 32"/>
            <p:cNvSpPr/>
            <p:nvPr/>
          </p:nvSpPr>
          <p:spPr>
            <a:xfrm>
              <a:off x="3515" y="1797"/>
              <a:ext cx="0" cy="1089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1" name="Line 33"/>
            <p:cNvSpPr/>
            <p:nvPr/>
          </p:nvSpPr>
          <p:spPr>
            <a:xfrm>
              <a:off x="4150" y="1797"/>
              <a:ext cx="0" cy="499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2" name="Line 34"/>
            <p:cNvSpPr/>
            <p:nvPr/>
          </p:nvSpPr>
          <p:spPr>
            <a:xfrm>
              <a:off x="4150" y="2478"/>
              <a:ext cx="0" cy="13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3" name="Line 35"/>
            <p:cNvSpPr/>
            <p:nvPr/>
          </p:nvSpPr>
          <p:spPr>
            <a:xfrm>
              <a:off x="4150" y="2704"/>
              <a:ext cx="0" cy="18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4" name="Line 36"/>
            <p:cNvSpPr/>
            <p:nvPr/>
          </p:nvSpPr>
          <p:spPr>
            <a:xfrm>
              <a:off x="3515" y="1797"/>
              <a:ext cx="1588" cy="0"/>
            </a:xfrm>
            <a:prstGeom prst="line">
              <a:avLst/>
            </a:prstGeom>
            <a:ln w="952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5" name="Line 37"/>
            <p:cNvSpPr/>
            <p:nvPr/>
          </p:nvSpPr>
          <p:spPr>
            <a:xfrm>
              <a:off x="5103" y="1797"/>
              <a:ext cx="0" cy="1089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6" name="Rectangle 38"/>
            <p:cNvSpPr/>
            <p:nvPr/>
          </p:nvSpPr>
          <p:spPr>
            <a:xfrm>
              <a:off x="4105" y="1933"/>
              <a:ext cx="90" cy="227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13707" name="Line 39"/>
            <p:cNvSpPr/>
            <p:nvPr/>
          </p:nvSpPr>
          <p:spPr>
            <a:xfrm>
              <a:off x="4059" y="2614"/>
              <a:ext cx="227" cy="0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8" name="Line 40"/>
            <p:cNvSpPr/>
            <p:nvPr/>
          </p:nvSpPr>
          <p:spPr>
            <a:xfrm>
              <a:off x="4059" y="2704"/>
              <a:ext cx="227" cy="0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9" name="Rectangle 41"/>
            <p:cNvSpPr/>
            <p:nvPr/>
          </p:nvSpPr>
          <p:spPr>
            <a:xfrm>
              <a:off x="5057" y="1933"/>
              <a:ext cx="91" cy="272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13710" name="Oval 42"/>
            <p:cNvSpPr/>
            <p:nvPr/>
          </p:nvSpPr>
          <p:spPr>
            <a:xfrm>
              <a:off x="4967" y="2387"/>
              <a:ext cx="272" cy="272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13711" name="Line 43"/>
            <p:cNvSpPr/>
            <p:nvPr/>
          </p:nvSpPr>
          <p:spPr>
            <a:xfrm>
              <a:off x="4967" y="2523"/>
              <a:ext cx="272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12" name="Line 44"/>
            <p:cNvSpPr/>
            <p:nvPr/>
          </p:nvSpPr>
          <p:spPr>
            <a:xfrm flipV="1">
              <a:off x="4967" y="2659"/>
              <a:ext cx="0" cy="181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13" name="Text Box 45"/>
            <p:cNvSpPr txBox="1"/>
            <p:nvPr/>
          </p:nvSpPr>
          <p:spPr>
            <a:xfrm>
              <a:off x="5103" y="2231"/>
              <a:ext cx="257" cy="235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3714" name="Text Box 46"/>
            <p:cNvSpPr txBox="1"/>
            <p:nvPr/>
          </p:nvSpPr>
          <p:spPr>
            <a:xfrm>
              <a:off x="5057" y="2685"/>
              <a:ext cx="257" cy="235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3715" name="Text Box 47"/>
            <p:cNvSpPr txBox="1"/>
            <p:nvPr/>
          </p:nvSpPr>
          <p:spPr>
            <a:xfrm>
              <a:off x="5239" y="2413"/>
              <a:ext cx="223" cy="235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3716" name="Rectangle 48"/>
            <p:cNvSpPr/>
            <p:nvPr/>
          </p:nvSpPr>
          <p:spPr>
            <a:xfrm>
              <a:off x="3470" y="1933"/>
              <a:ext cx="90" cy="272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13717" name="Text Box 49"/>
            <p:cNvSpPr txBox="1"/>
            <p:nvPr/>
          </p:nvSpPr>
          <p:spPr>
            <a:xfrm>
              <a:off x="4239" y="1914"/>
              <a:ext cx="271" cy="23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19858" name="Group 50"/>
          <p:cNvGrpSpPr/>
          <p:nvPr/>
        </p:nvGrpSpPr>
        <p:grpSpPr>
          <a:xfrm>
            <a:off x="1847850" y="4600893"/>
            <a:ext cx="4878388" cy="522287"/>
            <a:chOff x="204" y="2659"/>
            <a:chExt cx="3073" cy="329"/>
          </a:xfrm>
        </p:grpSpPr>
        <p:sp>
          <p:nvSpPr>
            <p:cNvPr id="113685" name="Text Box 51"/>
            <p:cNvSpPr txBox="1"/>
            <p:nvPr/>
          </p:nvSpPr>
          <p:spPr>
            <a:xfrm>
              <a:off x="204" y="2704"/>
              <a:ext cx="113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00"/>
                  </a:solidFill>
                  <a:latin typeface="Arial" panose="020B0604020202090204" pitchFamily="34" charset="0"/>
                  <a:ea typeface="仿宋_GB2312" pitchFamily="49" charset="-122"/>
                </a:rPr>
                <a:t>稳态分量：</a:t>
              </a:r>
              <a:endPara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graphicFrame>
          <p:nvGraphicFramePr>
            <p:cNvPr id="113686" name="Object 52"/>
            <p:cNvGraphicFramePr>
              <a:graphicFrameLocks noChangeAspect="1"/>
            </p:cNvGraphicFramePr>
            <p:nvPr/>
          </p:nvGraphicFramePr>
          <p:xfrm>
            <a:off x="1202" y="2659"/>
            <a:ext cx="2075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092" name="" r:id="rId5" imgW="1333500" imgH="219075" progId="Equation.3">
                    <p:embed/>
                  </p:oleObj>
                </mc:Choice>
                <mc:Fallback>
                  <p:oleObj name="" r:id="rId5" imgW="1333500" imgH="219075" progId="Equation.3">
                    <p:embed/>
                    <p:pic>
                      <p:nvPicPr>
                        <p:cNvPr id="0" name="Object 52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02" y="2659"/>
                          <a:ext cx="2075" cy="3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9861" name="Object 53"/>
          <p:cNvGraphicFramePr>
            <a:graphicFrameLocks noChangeAspect="1"/>
          </p:cNvGraphicFramePr>
          <p:nvPr/>
        </p:nvGraphicFramePr>
        <p:xfrm>
          <a:off x="4224338" y="3248660"/>
          <a:ext cx="3313112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3" name="" r:id="rId7" imgW="1409700" imgH="228600" progId="Equation.3">
                  <p:embed/>
                </p:oleObj>
              </mc:Choice>
              <mc:Fallback>
                <p:oleObj name="" r:id="rId7" imgW="1409700" imgH="228600" progId="Equation.3">
                  <p:embed/>
                  <p:pic>
                    <p:nvPicPr>
                      <p:cNvPr id="0" name="Object 53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224338" y="3248660"/>
                        <a:ext cx="3313112" cy="525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9862" name="Group 54"/>
          <p:cNvGrpSpPr/>
          <p:nvPr/>
        </p:nvGrpSpPr>
        <p:grpSpPr>
          <a:xfrm>
            <a:off x="1847850" y="5753418"/>
            <a:ext cx="4976813" cy="615950"/>
            <a:chOff x="204" y="3022"/>
            <a:chExt cx="3135" cy="388"/>
          </a:xfrm>
        </p:grpSpPr>
        <p:sp>
          <p:nvSpPr>
            <p:cNvPr id="113683" name="Text Box 55"/>
            <p:cNvSpPr txBox="1"/>
            <p:nvPr/>
          </p:nvSpPr>
          <p:spPr>
            <a:xfrm>
              <a:off x="204" y="3077"/>
              <a:ext cx="113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00"/>
                  </a:solidFill>
                  <a:latin typeface="Arial" panose="020B0604020202090204" pitchFamily="34" charset="0"/>
                  <a:ea typeface="仿宋_GB2312" pitchFamily="49" charset="-122"/>
                </a:rPr>
                <a:t>全响应：</a:t>
              </a:r>
              <a:endPara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graphicFrame>
          <p:nvGraphicFramePr>
            <p:cNvPr id="113684" name="Object 56"/>
            <p:cNvGraphicFramePr>
              <a:graphicFrameLocks noChangeAspect="1"/>
            </p:cNvGraphicFramePr>
            <p:nvPr/>
          </p:nvGraphicFramePr>
          <p:xfrm>
            <a:off x="1066" y="3022"/>
            <a:ext cx="2273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094" name="" r:id="rId9" imgW="1314450" imgH="228600" progId="Equation.3">
                    <p:embed/>
                  </p:oleObj>
                </mc:Choice>
                <mc:Fallback>
                  <p:oleObj name="" r:id="rId9" imgW="1314450" imgH="228600" progId="Equation.3">
                    <p:embed/>
                    <p:pic>
                      <p:nvPicPr>
                        <p:cNvPr id="0" name="Object 56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66" y="3022"/>
                          <a:ext cx="2273" cy="3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9865" name="Object 57"/>
          <p:cNvGraphicFramePr>
            <a:graphicFrameLocks noChangeAspect="1"/>
          </p:cNvGraphicFramePr>
          <p:nvPr/>
        </p:nvGraphicFramePr>
        <p:xfrm>
          <a:off x="2424113" y="5248593"/>
          <a:ext cx="35639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5" name="" r:id="rId11" imgW="1514475" imgH="190500" progId="Equation.3">
                  <p:embed/>
                </p:oleObj>
              </mc:Choice>
              <mc:Fallback>
                <p:oleObj name="" r:id="rId11" imgW="1514475" imgH="190500" progId="Equation.3">
                  <p:embed/>
                  <p:pic>
                    <p:nvPicPr>
                      <p:cNvPr id="0" name="Object 57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24113" y="5248593"/>
                        <a:ext cx="3563937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66" name="Line 58"/>
          <p:cNvSpPr/>
          <p:nvPr/>
        </p:nvSpPr>
        <p:spPr>
          <a:xfrm>
            <a:off x="6888163" y="6040755"/>
            <a:ext cx="503237" cy="0"/>
          </a:xfrm>
          <a:prstGeom prst="line">
            <a:avLst/>
          </a:prstGeom>
          <a:ln w="76200" cap="flat" cmpd="sng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67" name="Text Box 59"/>
          <p:cNvSpPr txBox="1"/>
          <p:nvPr/>
        </p:nvSpPr>
        <p:spPr>
          <a:xfrm>
            <a:off x="7608888" y="5753418"/>
            <a:ext cx="180022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rPr>
              <a:t>A=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rPr>
              <a:t>－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rPr>
              <a:t>10</a:t>
            </a:r>
            <a:endParaRPr lang="en-US" altLang="zh-CN" sz="3200" b="1" dirty="0">
              <a:solidFill>
                <a:schemeClr val="bg1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9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9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1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19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9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9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9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9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9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9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9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9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9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119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9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9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9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9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9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9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9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3000"/>
                                        <p:tgtEl>
                                          <p:spTgt spid="119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3000"/>
                                        <p:tgtEl>
                                          <p:spTgt spid="119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000"/>
                                        <p:tgtEl>
                                          <p:spTgt spid="119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9" dur="500"/>
                                        <p:tgtEl>
                                          <p:spTgt spid="119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9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9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0" grpId="0"/>
      <p:bldP spid="119819" grpId="0"/>
      <p:bldP spid="119820" grpId="0" bldLvl="0" animBg="1"/>
      <p:bldP spid="119821" grpId="0"/>
      <p:bldP spid="119822" grpId="0" bldLvl="0" animBg="1"/>
      <p:bldP spid="119823" grpId="0"/>
      <p:bldP spid="11986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834" name="Object 2"/>
          <p:cNvGraphicFramePr>
            <a:graphicFrameLocks noChangeAspect="1"/>
          </p:cNvGraphicFramePr>
          <p:nvPr/>
        </p:nvGraphicFramePr>
        <p:xfrm>
          <a:off x="2351088" y="1031240"/>
          <a:ext cx="36766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4" name="" r:id="rId1" imgW="1333500" imgH="228600" progId="Equation.3">
                  <p:embed/>
                </p:oleObj>
              </mc:Choice>
              <mc:Fallback>
                <p:oleObj name="" r:id="rId1" imgW="1333500" imgH="228600" progId="Equation.3">
                  <p:embed/>
                  <p:pic>
                    <p:nvPicPr>
                      <p:cNvPr id="0" name="Object 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51088" y="1031240"/>
                        <a:ext cx="3676650" cy="615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5" name="Object 3"/>
          <p:cNvGraphicFramePr>
            <a:graphicFrameLocks noChangeAspect="1"/>
          </p:cNvGraphicFramePr>
          <p:nvPr/>
        </p:nvGraphicFramePr>
        <p:xfrm>
          <a:off x="2279650" y="1678940"/>
          <a:ext cx="3814763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5" name="" r:id="rId3" imgW="1390650" imgH="400050" progId="Equation.3">
                  <p:embed/>
                </p:oleObj>
              </mc:Choice>
              <mc:Fallback>
                <p:oleObj name="" r:id="rId3" imgW="1390650" imgH="400050" progId="Equation.3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79650" y="1678940"/>
                        <a:ext cx="3814763" cy="1038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0836" name="Group 4"/>
          <p:cNvGrpSpPr/>
          <p:nvPr/>
        </p:nvGrpSpPr>
        <p:grpSpPr>
          <a:xfrm>
            <a:off x="6888163" y="742315"/>
            <a:ext cx="3284537" cy="1781175"/>
            <a:chOff x="3379" y="1797"/>
            <a:chExt cx="2069" cy="1122"/>
          </a:xfrm>
        </p:grpSpPr>
        <p:sp>
          <p:nvSpPr>
            <p:cNvPr id="114694" name="Text Box 5"/>
            <p:cNvSpPr txBox="1"/>
            <p:nvPr/>
          </p:nvSpPr>
          <p:spPr>
            <a:xfrm>
              <a:off x="3560" y="2233"/>
              <a:ext cx="25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4695" name="Text Box 6"/>
            <p:cNvSpPr txBox="1"/>
            <p:nvPr/>
          </p:nvSpPr>
          <p:spPr>
            <a:xfrm>
              <a:off x="3605" y="2626"/>
              <a:ext cx="24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–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4696" name="Text Box 7"/>
            <p:cNvSpPr txBox="1"/>
            <p:nvPr/>
          </p:nvSpPr>
          <p:spPr>
            <a:xfrm>
              <a:off x="3515" y="2415"/>
              <a:ext cx="590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24V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4697" name="Text Box 8"/>
            <p:cNvSpPr txBox="1"/>
            <p:nvPr/>
          </p:nvSpPr>
          <p:spPr>
            <a:xfrm>
              <a:off x="4634" y="2642"/>
              <a:ext cx="29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1A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4698" name="Line 9"/>
            <p:cNvSpPr/>
            <p:nvPr/>
          </p:nvSpPr>
          <p:spPr>
            <a:xfrm>
              <a:off x="3515" y="2886"/>
              <a:ext cx="158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4699" name="Group 10"/>
            <p:cNvGrpSpPr/>
            <p:nvPr/>
          </p:nvGrpSpPr>
          <p:grpSpPr>
            <a:xfrm>
              <a:off x="3379" y="2352"/>
              <a:ext cx="272" cy="265"/>
              <a:chOff x="2160" y="2400"/>
              <a:chExt cx="255" cy="240"/>
            </a:xfrm>
          </p:grpSpPr>
          <p:sp>
            <p:nvSpPr>
              <p:cNvPr id="114725" name="Oval 11"/>
              <p:cNvSpPr/>
              <p:nvPr/>
            </p:nvSpPr>
            <p:spPr>
              <a:xfrm>
                <a:off x="2160" y="2400"/>
                <a:ext cx="240" cy="240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zh-CN" b="1" dirty="0">
                  <a:latin typeface="Arial" panose="020B060402020209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14726" name="Text Box 12"/>
              <p:cNvSpPr txBox="1"/>
              <p:nvPr/>
            </p:nvSpPr>
            <p:spPr>
              <a:xfrm>
                <a:off x="2160" y="2414"/>
                <a:ext cx="255" cy="2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endParaRPr lang="zh-CN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14700" name="Line 13"/>
            <p:cNvSpPr/>
            <p:nvPr/>
          </p:nvSpPr>
          <p:spPr>
            <a:xfrm flipV="1">
              <a:off x="4150" y="2251"/>
              <a:ext cx="136" cy="246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01" name="Line 14"/>
            <p:cNvSpPr/>
            <p:nvPr/>
          </p:nvSpPr>
          <p:spPr>
            <a:xfrm flipH="1" flipV="1">
              <a:off x="4105" y="2296"/>
              <a:ext cx="182" cy="182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02" name="Text Box 15"/>
            <p:cNvSpPr txBox="1"/>
            <p:nvPr/>
          </p:nvSpPr>
          <p:spPr>
            <a:xfrm>
              <a:off x="4725" y="1916"/>
              <a:ext cx="29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4703" name="Text Box 16"/>
            <p:cNvSpPr txBox="1"/>
            <p:nvPr/>
          </p:nvSpPr>
          <p:spPr>
            <a:xfrm>
              <a:off x="4241" y="2324"/>
              <a:ext cx="25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4704" name="Text Box 17"/>
            <p:cNvSpPr txBox="1"/>
            <p:nvPr/>
          </p:nvSpPr>
          <p:spPr>
            <a:xfrm>
              <a:off x="4241" y="2687"/>
              <a:ext cx="25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4705" name="Text Box 18"/>
            <p:cNvSpPr txBox="1"/>
            <p:nvPr/>
          </p:nvSpPr>
          <p:spPr>
            <a:xfrm>
              <a:off x="4297" y="2498"/>
              <a:ext cx="25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4706" name="Text Box 19"/>
            <p:cNvSpPr txBox="1"/>
            <p:nvPr/>
          </p:nvSpPr>
          <p:spPr>
            <a:xfrm>
              <a:off x="3549" y="1916"/>
              <a:ext cx="29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4707" name="Line 20"/>
            <p:cNvSpPr/>
            <p:nvPr/>
          </p:nvSpPr>
          <p:spPr>
            <a:xfrm>
              <a:off x="3515" y="1797"/>
              <a:ext cx="0" cy="1089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08" name="Line 21"/>
            <p:cNvSpPr/>
            <p:nvPr/>
          </p:nvSpPr>
          <p:spPr>
            <a:xfrm>
              <a:off x="4150" y="1797"/>
              <a:ext cx="0" cy="499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09" name="Line 22"/>
            <p:cNvSpPr/>
            <p:nvPr/>
          </p:nvSpPr>
          <p:spPr>
            <a:xfrm>
              <a:off x="4150" y="2478"/>
              <a:ext cx="0" cy="13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10" name="Line 23"/>
            <p:cNvSpPr/>
            <p:nvPr/>
          </p:nvSpPr>
          <p:spPr>
            <a:xfrm>
              <a:off x="4150" y="2704"/>
              <a:ext cx="0" cy="18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11" name="Line 24"/>
            <p:cNvSpPr/>
            <p:nvPr/>
          </p:nvSpPr>
          <p:spPr>
            <a:xfrm>
              <a:off x="3515" y="1797"/>
              <a:ext cx="1588" cy="0"/>
            </a:xfrm>
            <a:prstGeom prst="line">
              <a:avLst/>
            </a:prstGeom>
            <a:ln w="952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12" name="Line 25"/>
            <p:cNvSpPr/>
            <p:nvPr/>
          </p:nvSpPr>
          <p:spPr>
            <a:xfrm>
              <a:off x="5103" y="1797"/>
              <a:ext cx="0" cy="1089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13" name="Rectangle 26"/>
            <p:cNvSpPr/>
            <p:nvPr/>
          </p:nvSpPr>
          <p:spPr>
            <a:xfrm>
              <a:off x="4105" y="1933"/>
              <a:ext cx="90" cy="227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14714" name="Line 27"/>
            <p:cNvSpPr/>
            <p:nvPr/>
          </p:nvSpPr>
          <p:spPr>
            <a:xfrm>
              <a:off x="4059" y="2614"/>
              <a:ext cx="227" cy="0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15" name="Line 28"/>
            <p:cNvSpPr/>
            <p:nvPr/>
          </p:nvSpPr>
          <p:spPr>
            <a:xfrm>
              <a:off x="4059" y="2704"/>
              <a:ext cx="227" cy="0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16" name="Rectangle 29"/>
            <p:cNvSpPr/>
            <p:nvPr/>
          </p:nvSpPr>
          <p:spPr>
            <a:xfrm>
              <a:off x="5057" y="1933"/>
              <a:ext cx="91" cy="272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14717" name="Oval 30"/>
            <p:cNvSpPr/>
            <p:nvPr/>
          </p:nvSpPr>
          <p:spPr>
            <a:xfrm>
              <a:off x="4967" y="2387"/>
              <a:ext cx="272" cy="272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14718" name="Line 31"/>
            <p:cNvSpPr/>
            <p:nvPr/>
          </p:nvSpPr>
          <p:spPr>
            <a:xfrm>
              <a:off x="4967" y="2523"/>
              <a:ext cx="272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19" name="Line 32"/>
            <p:cNvSpPr/>
            <p:nvPr/>
          </p:nvSpPr>
          <p:spPr>
            <a:xfrm flipV="1">
              <a:off x="4967" y="2659"/>
              <a:ext cx="0" cy="181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20" name="Text Box 33"/>
            <p:cNvSpPr txBox="1"/>
            <p:nvPr/>
          </p:nvSpPr>
          <p:spPr>
            <a:xfrm>
              <a:off x="5103" y="2233"/>
              <a:ext cx="25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4721" name="Text Box 34"/>
            <p:cNvSpPr txBox="1"/>
            <p:nvPr/>
          </p:nvSpPr>
          <p:spPr>
            <a:xfrm>
              <a:off x="5057" y="2687"/>
              <a:ext cx="25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4722" name="Text Box 35"/>
            <p:cNvSpPr txBox="1"/>
            <p:nvPr/>
          </p:nvSpPr>
          <p:spPr>
            <a:xfrm>
              <a:off x="5253" y="2415"/>
              <a:ext cx="195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4723" name="Rectangle 36"/>
            <p:cNvSpPr/>
            <p:nvPr/>
          </p:nvSpPr>
          <p:spPr>
            <a:xfrm>
              <a:off x="3470" y="1933"/>
              <a:ext cx="90" cy="272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14724" name="Text Box 37"/>
            <p:cNvSpPr txBox="1"/>
            <p:nvPr/>
          </p:nvSpPr>
          <p:spPr>
            <a:xfrm>
              <a:off x="4226" y="1916"/>
              <a:ext cx="29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120870" name="Object 38"/>
          <p:cNvGraphicFramePr>
            <a:graphicFrameLocks noChangeAspect="1"/>
          </p:cNvGraphicFramePr>
          <p:nvPr/>
        </p:nvGraphicFramePr>
        <p:xfrm>
          <a:off x="2135188" y="2687003"/>
          <a:ext cx="64516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6" name="" r:id="rId5" imgW="2352675" imgH="228600" progId="Equation.3">
                  <p:embed/>
                </p:oleObj>
              </mc:Choice>
              <mc:Fallback>
                <p:oleObj name="" r:id="rId5" imgW="2352675" imgH="228600" progId="Equation.3">
                  <p:embed/>
                  <p:pic>
                    <p:nvPicPr>
                      <p:cNvPr id="0" name="Object 38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35188" y="2687003"/>
                        <a:ext cx="6451600" cy="615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0"/>
                                        <p:tgtEl>
                                          <p:spTgt spid="120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0"/>
                                        <p:tgtEl>
                                          <p:spTgt spid="120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0"/>
                                        <p:tgtEl>
                                          <p:spTgt spid="120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036" name="Group 4"/>
          <p:cNvGrpSpPr/>
          <p:nvPr/>
        </p:nvGrpSpPr>
        <p:grpSpPr>
          <a:xfrm>
            <a:off x="6379789" y="569595"/>
            <a:ext cx="3964361" cy="1914525"/>
            <a:chOff x="3526" y="101"/>
            <a:chExt cx="2234" cy="1110"/>
          </a:xfrm>
        </p:grpSpPr>
        <p:sp>
          <p:nvSpPr>
            <p:cNvPr id="115734" name="Line 5"/>
            <p:cNvSpPr/>
            <p:nvPr/>
          </p:nvSpPr>
          <p:spPr>
            <a:xfrm>
              <a:off x="3678" y="1211"/>
              <a:ext cx="153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35" name="Line 6"/>
            <p:cNvSpPr/>
            <p:nvPr/>
          </p:nvSpPr>
          <p:spPr>
            <a:xfrm>
              <a:off x="3678" y="407"/>
              <a:ext cx="874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36" name="Line 7"/>
            <p:cNvSpPr/>
            <p:nvPr/>
          </p:nvSpPr>
          <p:spPr>
            <a:xfrm>
              <a:off x="5016" y="743"/>
              <a:ext cx="372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37" name="Line 8"/>
            <p:cNvSpPr/>
            <p:nvPr/>
          </p:nvSpPr>
          <p:spPr>
            <a:xfrm>
              <a:off x="5016" y="875"/>
              <a:ext cx="372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38" name="Line 9"/>
            <p:cNvSpPr/>
            <p:nvPr/>
          </p:nvSpPr>
          <p:spPr>
            <a:xfrm>
              <a:off x="5202" y="875"/>
              <a:ext cx="0" cy="336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39" name="Line 10"/>
            <p:cNvSpPr/>
            <p:nvPr/>
          </p:nvSpPr>
          <p:spPr>
            <a:xfrm>
              <a:off x="5190" y="407"/>
              <a:ext cx="0" cy="336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40" name="Line 11"/>
            <p:cNvSpPr/>
            <p:nvPr/>
          </p:nvSpPr>
          <p:spPr>
            <a:xfrm>
              <a:off x="4998" y="407"/>
              <a:ext cx="204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41" name="Oval 12"/>
            <p:cNvSpPr/>
            <p:nvPr/>
          </p:nvSpPr>
          <p:spPr>
            <a:xfrm>
              <a:off x="4468" y="296"/>
              <a:ext cx="191" cy="230"/>
            </a:xfrm>
            <a:prstGeom prst="ellipse">
              <a:avLst/>
            </a:prstGeom>
            <a:solidFill>
              <a:srgbClr val="FFFFFF"/>
            </a:solidFill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15742" name="Oval 13"/>
            <p:cNvSpPr/>
            <p:nvPr/>
          </p:nvSpPr>
          <p:spPr>
            <a:xfrm>
              <a:off x="4874" y="292"/>
              <a:ext cx="191" cy="230"/>
            </a:xfrm>
            <a:prstGeom prst="ellipse">
              <a:avLst/>
            </a:prstGeom>
            <a:solidFill>
              <a:srgbClr val="FFFFFF"/>
            </a:solidFill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15743" name="Rectangle 14"/>
            <p:cNvSpPr/>
            <p:nvPr/>
          </p:nvSpPr>
          <p:spPr>
            <a:xfrm>
              <a:off x="4045" y="300"/>
              <a:ext cx="175" cy="214"/>
            </a:xfrm>
            <a:prstGeom prst="rect">
              <a:avLst/>
            </a:prstGeom>
            <a:solidFill>
              <a:srgbClr val="009900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15744" name="Line 15"/>
            <p:cNvSpPr/>
            <p:nvPr/>
          </p:nvSpPr>
          <p:spPr>
            <a:xfrm flipV="1">
              <a:off x="4592" y="101"/>
              <a:ext cx="350" cy="306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45" name="Freeform 16"/>
            <p:cNvSpPr/>
            <p:nvPr/>
          </p:nvSpPr>
          <p:spPr>
            <a:xfrm>
              <a:off x="4638" y="143"/>
              <a:ext cx="264" cy="216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84" y="12"/>
                </a:cxn>
                <a:cxn ang="0">
                  <a:pos x="192" y="84"/>
                </a:cxn>
                <a:cxn ang="0">
                  <a:pos x="264" y="216"/>
                </a:cxn>
              </a:cxnLst>
              <a:rect l="0" t="0" r="0" b="0"/>
              <a:pathLst>
                <a:path w="264" h="216">
                  <a:moveTo>
                    <a:pt x="0" y="12"/>
                  </a:moveTo>
                  <a:cubicBezTo>
                    <a:pt x="14" y="10"/>
                    <a:pt x="52" y="0"/>
                    <a:pt x="84" y="12"/>
                  </a:cubicBezTo>
                  <a:cubicBezTo>
                    <a:pt x="116" y="24"/>
                    <a:pt x="162" y="50"/>
                    <a:pt x="192" y="84"/>
                  </a:cubicBezTo>
                  <a:cubicBezTo>
                    <a:pt x="222" y="118"/>
                    <a:pt x="249" y="188"/>
                    <a:pt x="264" y="216"/>
                  </a:cubicBezTo>
                </a:path>
              </a:pathLst>
            </a:custGeom>
            <a:noFill/>
            <a:ln w="12700" cap="sq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46" name="Text Box 17"/>
            <p:cNvSpPr txBox="1"/>
            <p:nvPr/>
          </p:nvSpPr>
          <p:spPr>
            <a:xfrm>
              <a:off x="4463" y="671"/>
              <a:ext cx="577" cy="214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0.5F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5747" name="Text Box 18"/>
            <p:cNvSpPr txBox="1"/>
            <p:nvPr/>
          </p:nvSpPr>
          <p:spPr>
            <a:xfrm>
              <a:off x="5388" y="671"/>
              <a:ext cx="372" cy="214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5748" name="Text Box 19"/>
            <p:cNvSpPr txBox="1"/>
            <p:nvPr/>
          </p:nvSpPr>
          <p:spPr>
            <a:xfrm>
              <a:off x="4344" y="125"/>
              <a:ext cx="372" cy="214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5749" name="Text Box 20"/>
            <p:cNvSpPr txBox="1"/>
            <p:nvPr/>
          </p:nvSpPr>
          <p:spPr>
            <a:xfrm>
              <a:off x="5316" y="479"/>
              <a:ext cx="176" cy="21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5750" name="Text Box 21"/>
            <p:cNvSpPr txBox="1"/>
            <p:nvPr/>
          </p:nvSpPr>
          <p:spPr>
            <a:xfrm>
              <a:off x="5343" y="911"/>
              <a:ext cx="146" cy="21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5751" name="Line 22"/>
            <p:cNvSpPr/>
            <p:nvPr/>
          </p:nvSpPr>
          <p:spPr>
            <a:xfrm>
              <a:off x="3678" y="407"/>
              <a:ext cx="0" cy="80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5752" name="Group 23"/>
            <p:cNvGrpSpPr/>
            <p:nvPr/>
          </p:nvGrpSpPr>
          <p:grpSpPr>
            <a:xfrm>
              <a:off x="3526" y="490"/>
              <a:ext cx="434" cy="648"/>
              <a:chOff x="680" y="2861"/>
              <a:chExt cx="434" cy="648"/>
            </a:xfrm>
          </p:grpSpPr>
          <p:grpSp>
            <p:nvGrpSpPr>
              <p:cNvPr id="115755" name="Group 24"/>
              <p:cNvGrpSpPr/>
              <p:nvPr/>
            </p:nvGrpSpPr>
            <p:grpSpPr>
              <a:xfrm>
                <a:off x="680" y="3041"/>
                <a:ext cx="292" cy="363"/>
                <a:chOff x="1797" y="2590"/>
                <a:chExt cx="292" cy="363"/>
              </a:xfrm>
            </p:grpSpPr>
            <p:sp>
              <p:nvSpPr>
                <p:cNvPr id="115758" name="Oval 25"/>
                <p:cNvSpPr/>
                <p:nvPr/>
              </p:nvSpPr>
              <p:spPr>
                <a:xfrm rot="5400000">
                  <a:off x="1811" y="2614"/>
                  <a:ext cx="264" cy="292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15759" name="Line 26"/>
                <p:cNvSpPr/>
                <p:nvPr/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15756" name="Text Box 27"/>
              <p:cNvSpPr txBox="1"/>
              <p:nvPr/>
            </p:nvSpPr>
            <p:spPr>
              <a:xfrm>
                <a:off x="824" y="2861"/>
                <a:ext cx="288" cy="21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15757" name="Text Box 28"/>
              <p:cNvSpPr txBox="1"/>
              <p:nvPr/>
            </p:nvSpPr>
            <p:spPr>
              <a:xfrm>
                <a:off x="826" y="3295"/>
                <a:ext cx="288" cy="21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15753" name="Text Box 29"/>
            <p:cNvSpPr txBox="1"/>
            <p:nvPr/>
          </p:nvSpPr>
          <p:spPr>
            <a:xfrm>
              <a:off x="4007" y="449"/>
              <a:ext cx="384" cy="21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15754" name="Text Box 30"/>
            <p:cNvSpPr txBox="1"/>
            <p:nvPr/>
          </p:nvSpPr>
          <p:spPr>
            <a:xfrm>
              <a:off x="3807" y="701"/>
              <a:ext cx="336" cy="214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72063" name="Group 31"/>
          <p:cNvGrpSpPr/>
          <p:nvPr/>
        </p:nvGrpSpPr>
        <p:grpSpPr>
          <a:xfrm>
            <a:off x="2225675" y="1061720"/>
            <a:ext cx="4953000" cy="534988"/>
            <a:chOff x="382" y="491"/>
            <a:chExt cx="3120" cy="337"/>
          </a:xfrm>
        </p:grpSpPr>
        <p:sp>
          <p:nvSpPr>
            <p:cNvPr id="115732" name="Text Box 32"/>
            <p:cNvSpPr txBox="1"/>
            <p:nvPr/>
          </p:nvSpPr>
          <p:spPr>
            <a:xfrm>
              <a:off x="382" y="503"/>
              <a:ext cx="312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如图电路，</a:t>
              </a: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-</a:t>
              </a: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)= -1V,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graphicFrame>
          <p:nvGraphicFramePr>
            <p:cNvPr id="115733" name="Object 33"/>
            <p:cNvGraphicFramePr>
              <a:graphicFrameLocks noChangeAspect="1"/>
            </p:cNvGraphicFramePr>
            <p:nvPr/>
          </p:nvGraphicFramePr>
          <p:xfrm>
            <a:off x="2288" y="491"/>
            <a:ext cx="937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138" name="" r:id="rId1" imgW="622300" imgH="241300" progId="Equation.DSMT4">
                    <p:embed/>
                  </p:oleObj>
                </mc:Choice>
                <mc:Fallback>
                  <p:oleObj name="" r:id="rId1" imgW="622300" imgH="241300" progId="Equation.DSMT4">
                    <p:embed/>
                    <p:pic>
                      <p:nvPicPr>
                        <p:cNvPr id="0" name="Object 3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288" y="491"/>
                          <a:ext cx="937" cy="3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2066" name="Text Box 34"/>
          <p:cNvSpPr txBox="1"/>
          <p:nvPr/>
        </p:nvSpPr>
        <p:spPr>
          <a:xfrm>
            <a:off x="2211388" y="1316355"/>
            <a:ext cx="36036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K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于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t=0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时刻闭合，求：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72067" name="Text Box 35"/>
          <p:cNvSpPr txBox="1"/>
          <p:nvPr/>
        </p:nvSpPr>
        <p:spPr>
          <a:xfrm>
            <a:off x="2211388" y="1906905"/>
            <a:ext cx="2817812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① 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若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t≧0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(t)=?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172068" name="Group 36"/>
          <p:cNvGrpSpPr/>
          <p:nvPr/>
        </p:nvGrpSpPr>
        <p:grpSpPr>
          <a:xfrm>
            <a:off x="2211388" y="2421255"/>
            <a:ext cx="7043737" cy="514350"/>
            <a:chOff x="421" y="1559"/>
            <a:chExt cx="4437" cy="324"/>
          </a:xfrm>
        </p:grpSpPr>
        <p:graphicFrame>
          <p:nvGraphicFramePr>
            <p:cNvPr id="115730" name="Object 37"/>
            <p:cNvGraphicFramePr>
              <a:graphicFrameLocks noChangeAspect="1"/>
            </p:cNvGraphicFramePr>
            <p:nvPr/>
          </p:nvGraphicFramePr>
          <p:xfrm>
            <a:off x="718" y="1583"/>
            <a:ext cx="414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139" name="" r:id="rId3" imgW="2209800" imgH="241300" progId="Equation.DSMT4">
                    <p:embed/>
                  </p:oleObj>
                </mc:Choice>
                <mc:Fallback>
                  <p:oleObj name="" r:id="rId3" imgW="2209800" imgH="241300" progId="Equation.DSMT4">
                    <p:embed/>
                    <p:pic>
                      <p:nvPicPr>
                        <p:cNvPr id="0" name="Object 3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18" y="1583"/>
                          <a:ext cx="4140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731" name="Text Box 38"/>
            <p:cNvSpPr txBox="1"/>
            <p:nvPr/>
          </p:nvSpPr>
          <p:spPr>
            <a:xfrm>
              <a:off x="421" y="1559"/>
              <a:ext cx="371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②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172071" name="Rectangle 39"/>
          <p:cNvSpPr/>
          <p:nvPr/>
        </p:nvSpPr>
        <p:spPr>
          <a:xfrm>
            <a:off x="1020128" y="781050"/>
            <a:ext cx="64135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i="1" dirty="0">
                <a:solidFill>
                  <a:srgbClr val="FF00FF"/>
                </a:solidFill>
                <a:latin typeface="Times New Roman" panose="02020503050405090304" pitchFamily="18" charset="0"/>
              </a:rPr>
              <a:t>例</a:t>
            </a:r>
            <a:r>
              <a: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</a:rPr>
              <a:t>：</a:t>
            </a:r>
            <a:endParaRPr lang="zh-CN" altLang="en-US" b="1" dirty="0">
              <a:solidFill>
                <a:srgbClr val="FF00FF"/>
              </a:solidFill>
              <a:latin typeface="Times New Roman" panose="02020503050405090304" pitchFamily="18" charset="0"/>
            </a:endParaRPr>
          </a:p>
        </p:txBody>
      </p:sp>
      <p:sp>
        <p:nvSpPr>
          <p:cNvPr id="172072" name="Text Box 40"/>
          <p:cNvSpPr txBox="1"/>
          <p:nvPr/>
        </p:nvSpPr>
        <p:spPr>
          <a:xfrm>
            <a:off x="2582863" y="2905443"/>
            <a:ext cx="59499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解： （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）        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t≧0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时电路方程为：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72073" name="Text Box 41"/>
          <p:cNvSpPr txBox="1"/>
          <p:nvPr/>
        </p:nvSpPr>
        <p:spPr>
          <a:xfrm>
            <a:off x="3181350" y="4987925"/>
            <a:ext cx="25908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代入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R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值有：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72074" name="Object 42"/>
          <p:cNvGraphicFramePr>
            <a:graphicFrameLocks noChangeAspect="1"/>
          </p:cNvGraphicFramePr>
          <p:nvPr/>
        </p:nvGraphicFramePr>
        <p:xfrm>
          <a:off x="3243263" y="6308725"/>
          <a:ext cx="4954587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0" name="" r:id="rId5" imgW="1574800" imgH="241300" progId="Equation.DSMT4">
                  <p:embed/>
                </p:oleObj>
              </mc:Choice>
              <mc:Fallback>
                <p:oleObj name="" r:id="rId5" imgW="1574800" imgH="241300" progId="Equation.DSMT4">
                  <p:embed/>
                  <p:pic>
                    <p:nvPicPr>
                      <p:cNvPr id="0" name="Object 4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3263" y="6308725"/>
                        <a:ext cx="4954587" cy="573088"/>
                      </a:xfrm>
                      <a:prstGeom prst="rect">
                        <a:avLst/>
                      </a:prstGeom>
                      <a:solidFill>
                        <a:srgbClr val="FFFFD1"/>
                      </a:solidFill>
                      <a:ln w="38100">
                        <a:noFill/>
                        <a:miter/>
                      </a:ln>
                      <a:effectLst>
                        <a:prstShdw prst="shdw17" dist="17961" dir="13499999">
                          <a:srgbClr val="99997D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75" name="Object 43"/>
          <p:cNvGraphicFramePr>
            <a:graphicFrameLocks noChangeAspect="1"/>
          </p:cNvGraphicFramePr>
          <p:nvPr/>
        </p:nvGraphicFramePr>
        <p:xfrm>
          <a:off x="4224338" y="4048125"/>
          <a:ext cx="4057650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1" name="" r:id="rId7" imgW="1422400" imgH="393700" progId="Equation.DSMT4">
                  <p:embed/>
                </p:oleObj>
              </mc:Choice>
              <mc:Fallback>
                <p:oleObj name="" r:id="rId7" imgW="1422400" imgH="393700" progId="Equation.DSMT4">
                  <p:embed/>
                  <p:pic>
                    <p:nvPicPr>
                      <p:cNvPr id="0" name="Object 4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24338" y="4048125"/>
                        <a:ext cx="4057650" cy="893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2076" name="Group 44"/>
          <p:cNvGrpSpPr/>
          <p:nvPr/>
        </p:nvGrpSpPr>
        <p:grpSpPr>
          <a:xfrm>
            <a:off x="4224338" y="5414963"/>
            <a:ext cx="5229225" cy="893762"/>
            <a:chOff x="1701" y="3120"/>
            <a:chExt cx="3294" cy="563"/>
          </a:xfrm>
        </p:grpSpPr>
        <p:graphicFrame>
          <p:nvGraphicFramePr>
            <p:cNvPr id="115727" name="Object 45"/>
            <p:cNvGraphicFramePr>
              <a:graphicFrameLocks noChangeAspect="1"/>
            </p:cNvGraphicFramePr>
            <p:nvPr/>
          </p:nvGraphicFramePr>
          <p:xfrm>
            <a:off x="1701" y="3120"/>
            <a:ext cx="2100" cy="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142" name="" r:id="rId9" imgW="1167765" imgH="393700" progId="Equation.DSMT4">
                    <p:embed/>
                  </p:oleObj>
                </mc:Choice>
                <mc:Fallback>
                  <p:oleObj name="" r:id="rId9" imgW="1167765" imgH="393700" progId="Equation.DSMT4">
                    <p:embed/>
                    <p:pic>
                      <p:nvPicPr>
                        <p:cNvPr id="0" name="Object 4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701" y="3120"/>
                          <a:ext cx="2100" cy="5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728" name="Line 46"/>
            <p:cNvSpPr/>
            <p:nvPr/>
          </p:nvSpPr>
          <p:spPr>
            <a:xfrm>
              <a:off x="3934" y="3396"/>
              <a:ext cx="650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29" name="Text Box 47"/>
            <p:cNvSpPr txBox="1"/>
            <p:nvPr/>
          </p:nvSpPr>
          <p:spPr>
            <a:xfrm>
              <a:off x="4590" y="3240"/>
              <a:ext cx="40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①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172080" name="Object 48"/>
          <p:cNvGraphicFramePr>
            <a:graphicFrameLocks noChangeAspect="1"/>
          </p:cNvGraphicFramePr>
          <p:nvPr/>
        </p:nvGraphicFramePr>
        <p:xfrm>
          <a:off x="4224338" y="3213100"/>
          <a:ext cx="3913187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3" name="" r:id="rId11" imgW="1371600" imgH="393700" progId="Equation.DSMT4">
                  <p:embed/>
                </p:oleObj>
              </mc:Choice>
              <mc:Fallback>
                <p:oleObj name="" r:id="rId11" imgW="1371600" imgH="393700" progId="Equation.DSMT4">
                  <p:embed/>
                  <p:pic>
                    <p:nvPicPr>
                      <p:cNvPr id="0" name="Object 4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24338" y="3213100"/>
                        <a:ext cx="3913187" cy="893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81" name="Object 49"/>
          <p:cNvGraphicFramePr>
            <a:graphicFrameLocks noChangeAspect="1"/>
          </p:cNvGraphicFramePr>
          <p:nvPr/>
        </p:nvGraphicFramePr>
        <p:xfrm>
          <a:off x="8678863" y="6183313"/>
          <a:ext cx="1954212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4" name="" r:id="rId13" imgW="838200" imgH="285750" progId="Equation.DSMT4">
                  <p:embed/>
                </p:oleObj>
              </mc:Choice>
              <mc:Fallback>
                <p:oleObj name="" r:id="rId13" imgW="838200" imgH="285750" progId="Equation.DSMT4">
                  <p:embed/>
                  <p:pic>
                    <p:nvPicPr>
                      <p:cNvPr id="0" name="Object 49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678863" y="6183313"/>
                        <a:ext cx="1954212" cy="674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2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2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2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72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7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7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7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7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7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2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2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2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2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2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2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7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66" grpId="0"/>
      <p:bldP spid="172067" grpId="0"/>
      <p:bldP spid="172071" grpId="0"/>
      <p:bldP spid="172072" grpId="0"/>
      <p:bldP spid="1720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/>
          <p:nvPr/>
        </p:nvSpPr>
        <p:spPr>
          <a:xfrm>
            <a:off x="1774825" y="1639888"/>
            <a:ext cx="1311910" cy="36830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wrap="none" lIns="198000" rIns="198000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一阶电路</a:t>
            </a:r>
            <a:endParaRPr lang="zh-CN" altLang="en-US" b="1" dirty="0">
              <a:solidFill>
                <a:srgbClr val="6633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44035" name="Text Box 3"/>
          <p:cNvSpPr txBox="1"/>
          <p:nvPr/>
        </p:nvSpPr>
        <p:spPr>
          <a:xfrm>
            <a:off x="4511675" y="1630363"/>
            <a:ext cx="5040313" cy="7556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一阶电路中只有一个动态元件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描述电路的方程是一阶线性微分方程。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44036" name="AutoShape 4"/>
          <p:cNvSpPr/>
          <p:nvPr/>
        </p:nvSpPr>
        <p:spPr>
          <a:xfrm>
            <a:off x="3648075" y="1739900"/>
            <a:ext cx="720725" cy="215900"/>
          </a:xfrm>
          <a:prstGeom prst="rightArrow">
            <a:avLst>
              <a:gd name="adj1" fmla="val 50000"/>
              <a:gd name="adj2" fmla="val 83455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44037" name="Text Box 5"/>
          <p:cNvSpPr txBox="1"/>
          <p:nvPr/>
        </p:nvSpPr>
        <p:spPr>
          <a:xfrm>
            <a:off x="3000375" y="561340"/>
            <a:ext cx="6911975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）描述动态电路的电路方程为微分方程；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44038" name="Text Box 6"/>
          <p:cNvSpPr txBox="1"/>
          <p:nvPr/>
        </p:nvSpPr>
        <p:spPr>
          <a:xfrm>
            <a:off x="1173163" y="746125"/>
            <a:ext cx="1152525" cy="36830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结论：</a:t>
            </a:r>
            <a:endParaRPr lang="zh-CN" altLang="en-US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44039" name="Rectangle 7"/>
          <p:cNvSpPr/>
          <p:nvPr/>
        </p:nvSpPr>
        <p:spPr>
          <a:xfrm>
            <a:off x="2922588" y="1164590"/>
            <a:ext cx="6038850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198000" rIns="19800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）动态电路方程的阶数等于电路中动态元件的个数；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graphicFrame>
        <p:nvGraphicFramePr>
          <p:cNvPr id="44040" name="Object 8"/>
          <p:cNvGraphicFramePr>
            <a:graphicFrameLocks noChangeAspect="1"/>
          </p:cNvGraphicFramePr>
          <p:nvPr/>
        </p:nvGraphicFramePr>
        <p:xfrm>
          <a:off x="3432175" y="2389188"/>
          <a:ext cx="3527425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" r:id="rId1" imgW="1552575" imgH="400050" progId="Equation.3">
                  <p:embed/>
                </p:oleObj>
              </mc:Choice>
              <mc:Fallback>
                <p:oleObj name="" r:id="rId1" imgW="1552575" imgH="400050" progId="Equation.3">
                  <p:embed/>
                  <p:pic>
                    <p:nvPicPr>
                      <p:cNvPr id="0" name="Object 8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432175" y="2389188"/>
                        <a:ext cx="3527425" cy="915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1" name="Object 9"/>
          <p:cNvGraphicFramePr>
            <a:graphicFrameLocks noChangeAspect="1"/>
          </p:cNvGraphicFramePr>
          <p:nvPr/>
        </p:nvGraphicFramePr>
        <p:xfrm>
          <a:off x="3432175" y="4151313"/>
          <a:ext cx="4752975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" r:id="rId3" imgW="2124075" imgH="409575" progId="Equation.3">
                  <p:embed/>
                </p:oleObj>
              </mc:Choice>
              <mc:Fallback>
                <p:oleObj name="" r:id="rId3" imgW="2124075" imgH="409575" progId="Equation.3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432175" y="4151313"/>
                        <a:ext cx="4752975" cy="93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2" name="Text Box 10"/>
          <p:cNvSpPr txBox="1"/>
          <p:nvPr/>
        </p:nvSpPr>
        <p:spPr>
          <a:xfrm>
            <a:off x="1774825" y="3257550"/>
            <a:ext cx="1311910" cy="36830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wrap="none" lIns="198000" rIns="198000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二阶电路</a:t>
            </a:r>
            <a:endParaRPr lang="zh-CN" altLang="en-US" b="1" dirty="0">
              <a:solidFill>
                <a:srgbClr val="6633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44043" name="AutoShape 11"/>
          <p:cNvSpPr/>
          <p:nvPr/>
        </p:nvSpPr>
        <p:spPr>
          <a:xfrm>
            <a:off x="3575050" y="3429000"/>
            <a:ext cx="720725" cy="215900"/>
          </a:xfrm>
          <a:prstGeom prst="rightArrow">
            <a:avLst>
              <a:gd name="adj1" fmla="val 50000"/>
              <a:gd name="adj2" fmla="val 83455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44044" name="Text Box 12"/>
          <p:cNvSpPr txBox="1"/>
          <p:nvPr/>
        </p:nvSpPr>
        <p:spPr>
          <a:xfrm>
            <a:off x="4440238" y="3319463"/>
            <a:ext cx="5040312" cy="7556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二阶电路中有二个动态元件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描述电路的方程是二阶线性微分方程。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44045" name="Text Box 13"/>
          <p:cNvSpPr txBox="1"/>
          <p:nvPr/>
        </p:nvSpPr>
        <p:spPr>
          <a:xfrm>
            <a:off x="1774825" y="5200650"/>
            <a:ext cx="1311910" cy="36830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wrap="none" lIns="198000" rIns="198000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高阶电路</a:t>
            </a:r>
            <a:endParaRPr lang="zh-CN" altLang="en-US" b="1" dirty="0">
              <a:solidFill>
                <a:srgbClr val="6633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44046" name="Text Box 14"/>
          <p:cNvSpPr txBox="1"/>
          <p:nvPr/>
        </p:nvSpPr>
        <p:spPr>
          <a:xfrm>
            <a:off x="4151313" y="5191126"/>
            <a:ext cx="5184775" cy="7556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电路中有多个动态元件，描述电路的方程是高阶微分方程。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44047" name="AutoShape 15"/>
          <p:cNvSpPr/>
          <p:nvPr/>
        </p:nvSpPr>
        <p:spPr>
          <a:xfrm>
            <a:off x="3432175" y="5300663"/>
            <a:ext cx="515938" cy="215900"/>
          </a:xfrm>
          <a:prstGeom prst="rightArrow">
            <a:avLst>
              <a:gd name="adj1" fmla="val 50000"/>
              <a:gd name="adj2" fmla="val 59742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aphicFrame>
        <p:nvGraphicFramePr>
          <p:cNvPr id="44048" name="Object 16"/>
          <p:cNvGraphicFramePr>
            <a:graphicFrameLocks noChangeAspect="1"/>
          </p:cNvGraphicFramePr>
          <p:nvPr/>
        </p:nvGraphicFramePr>
        <p:xfrm>
          <a:off x="1992313" y="5900738"/>
          <a:ext cx="748823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" r:id="rId5" imgW="3181350" imgH="409575" progId="Equation.3">
                  <p:embed/>
                </p:oleObj>
              </mc:Choice>
              <mc:Fallback>
                <p:oleObj name="" r:id="rId5" imgW="3181350" imgH="409575" progId="Equation.3">
                  <p:embed/>
                  <p:pic>
                    <p:nvPicPr>
                      <p:cNvPr id="0" name="Object 1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92313" y="5900738"/>
                        <a:ext cx="7488237" cy="984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0" dur="500"/>
                                        <p:tgtEl>
                                          <p:spTgt spid="44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000"/>
                                        <p:tgtEl>
                                          <p:spTgt spid="44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4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9" dur="500"/>
                                        <p:tgtEl>
                                          <p:spTgt spid="44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000"/>
                                        <p:tgtEl>
                                          <p:spTgt spid="44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3000"/>
                                        <p:tgtEl>
                                          <p:spTgt spid="44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ldLvl="0" animBg="1"/>
      <p:bldP spid="44035" grpId="0"/>
      <p:bldP spid="44037" grpId="0"/>
      <p:bldP spid="44038" grpId="0" bldLvl="0" animBg="1"/>
      <p:bldP spid="44039" grpId="0"/>
      <p:bldP spid="44042" grpId="0" bldLvl="0" animBg="1"/>
      <p:bldP spid="44044" grpId="0"/>
      <p:bldP spid="44045" grpId="0" bldLvl="0" animBg="1"/>
      <p:bldP spid="4404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058" name="Group 2"/>
          <p:cNvGrpSpPr/>
          <p:nvPr/>
        </p:nvGrpSpPr>
        <p:grpSpPr>
          <a:xfrm>
            <a:off x="3244850" y="5126038"/>
            <a:ext cx="6051550" cy="1689100"/>
            <a:chOff x="1084" y="3176"/>
            <a:chExt cx="3812" cy="1064"/>
          </a:xfrm>
        </p:grpSpPr>
        <p:grpSp>
          <p:nvGrpSpPr>
            <p:cNvPr id="116753" name="Group 3"/>
            <p:cNvGrpSpPr/>
            <p:nvPr/>
          </p:nvGrpSpPr>
          <p:grpSpPr>
            <a:xfrm>
              <a:off x="1084" y="3176"/>
              <a:ext cx="1352" cy="958"/>
              <a:chOff x="1084" y="3176"/>
              <a:chExt cx="1352" cy="958"/>
            </a:xfrm>
          </p:grpSpPr>
          <p:sp>
            <p:nvSpPr>
              <p:cNvPr id="116757" name="AutoShape 4"/>
              <p:cNvSpPr/>
              <p:nvPr/>
            </p:nvSpPr>
            <p:spPr>
              <a:xfrm>
                <a:off x="1084" y="3786"/>
                <a:ext cx="947" cy="348"/>
              </a:xfrm>
              <a:prstGeom prst="wedgeRectCallout">
                <a:avLst>
                  <a:gd name="adj1" fmla="val 46093"/>
                  <a:gd name="adj2" fmla="val -108333"/>
                </a:avLst>
              </a:prstGeom>
              <a:solidFill>
                <a:schemeClr val="bg1"/>
              </a:solidFill>
              <a:ln w="9525" cap="sq" cmpd="sng">
                <a:solidFill>
                  <a:srgbClr val="FF33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b="1" dirty="0">
                    <a:solidFill>
                      <a:srgbClr val="FF3300"/>
                    </a:solidFill>
                    <a:latin typeface="Times New Roman" panose="02020503050405090304" pitchFamily="18" charset="0"/>
                  </a:rPr>
                  <a:t>强制响应</a:t>
                </a:r>
                <a:endParaRPr lang="zh-CN" altLang="en-US" b="1" dirty="0">
                  <a:solidFill>
                    <a:srgbClr val="FF3300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16758" name="Oval 5"/>
              <p:cNvSpPr/>
              <p:nvPr/>
            </p:nvSpPr>
            <p:spPr>
              <a:xfrm>
                <a:off x="1855" y="3176"/>
                <a:ext cx="581" cy="385"/>
              </a:xfrm>
              <a:prstGeom prst="ellipse">
                <a:avLst/>
              </a:prstGeom>
              <a:noFill/>
              <a:ln w="9525" cap="flat" cmpd="sng">
                <a:solidFill>
                  <a:srgbClr val="FF3300"/>
                </a:solidFill>
                <a:prstDash val="dash"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grpSp>
          <p:nvGrpSpPr>
            <p:cNvPr id="116754" name="Group 6"/>
            <p:cNvGrpSpPr/>
            <p:nvPr/>
          </p:nvGrpSpPr>
          <p:grpSpPr>
            <a:xfrm>
              <a:off x="2643" y="3205"/>
              <a:ext cx="2253" cy="1035"/>
              <a:chOff x="2643" y="3205"/>
              <a:chExt cx="2253" cy="1035"/>
            </a:xfrm>
          </p:grpSpPr>
          <p:sp>
            <p:nvSpPr>
              <p:cNvPr id="116755" name="AutoShape 7"/>
              <p:cNvSpPr/>
              <p:nvPr/>
            </p:nvSpPr>
            <p:spPr>
              <a:xfrm>
                <a:off x="3523" y="3569"/>
                <a:ext cx="1373" cy="671"/>
              </a:xfrm>
              <a:prstGeom prst="wedgeRectCallout">
                <a:avLst>
                  <a:gd name="adj1" fmla="val -79208"/>
                  <a:gd name="adj2" fmla="val -52833"/>
                </a:avLst>
              </a:prstGeom>
              <a:solidFill>
                <a:schemeClr val="bg1"/>
              </a:solidFill>
              <a:ln w="9525" cap="sq" cmpd="sng">
                <a:solidFill>
                  <a:srgbClr val="FF33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>
                  <a:spcBef>
                    <a:spcPts val="1000"/>
                  </a:spcBef>
                </a:pPr>
                <a:r>
                  <a:rPr lang="zh-CN" altLang="en-US" b="1" dirty="0">
                    <a:solidFill>
                      <a:srgbClr val="FF3300"/>
                    </a:solidFill>
                    <a:latin typeface="Times New Roman" panose="02020503050405090304" pitchFamily="18" charset="0"/>
                  </a:rPr>
                  <a:t>固有响应</a:t>
                </a:r>
                <a:endParaRPr lang="zh-CN" altLang="en-US" b="1" dirty="0">
                  <a:solidFill>
                    <a:srgbClr val="FF3300"/>
                  </a:solidFill>
                  <a:latin typeface="Times New Roman" panose="02020503050405090304" pitchFamily="18" charset="0"/>
                </a:endParaRPr>
              </a:p>
              <a:p>
                <a:pPr algn="ctr">
                  <a:spcBef>
                    <a:spcPts val="1000"/>
                  </a:spcBef>
                </a:pPr>
                <a:r>
                  <a:rPr lang="zh-CN" altLang="en-US" b="1" dirty="0">
                    <a:solidFill>
                      <a:srgbClr val="FF3300"/>
                    </a:solidFill>
                    <a:latin typeface="Times New Roman" panose="02020503050405090304" pitchFamily="18" charset="0"/>
                  </a:rPr>
                  <a:t>（自由响应）</a:t>
                </a:r>
                <a:endParaRPr lang="zh-CN" altLang="en-US" b="1" dirty="0">
                  <a:solidFill>
                    <a:srgbClr val="FF3300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16756" name="Oval 8"/>
              <p:cNvSpPr/>
              <p:nvPr/>
            </p:nvSpPr>
            <p:spPr>
              <a:xfrm>
                <a:off x="2643" y="3205"/>
                <a:ext cx="715" cy="355"/>
              </a:xfrm>
              <a:prstGeom prst="ellipse">
                <a:avLst/>
              </a:prstGeom>
              <a:noFill/>
              <a:ln w="9525" cap="flat" cmpd="sng">
                <a:solidFill>
                  <a:srgbClr val="FF3300"/>
                </a:solidFill>
                <a:prstDash val="dash"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</p:grpSp>
      <p:grpSp>
        <p:nvGrpSpPr>
          <p:cNvPr id="173071" name="Group 15"/>
          <p:cNvGrpSpPr/>
          <p:nvPr/>
        </p:nvGrpSpPr>
        <p:grpSpPr>
          <a:xfrm>
            <a:off x="2566988" y="0"/>
            <a:ext cx="5229225" cy="893763"/>
            <a:chOff x="1701" y="3120"/>
            <a:chExt cx="3294" cy="563"/>
          </a:xfrm>
        </p:grpSpPr>
        <p:graphicFrame>
          <p:nvGraphicFramePr>
            <p:cNvPr id="116750" name="Object 16"/>
            <p:cNvGraphicFramePr>
              <a:graphicFrameLocks noChangeAspect="1"/>
            </p:cNvGraphicFramePr>
            <p:nvPr/>
          </p:nvGraphicFramePr>
          <p:xfrm>
            <a:off x="1701" y="3120"/>
            <a:ext cx="2100" cy="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62" name="" r:id="rId1" imgW="1167765" imgH="393700" progId="Equation.DSMT4">
                    <p:embed/>
                  </p:oleObj>
                </mc:Choice>
                <mc:Fallback>
                  <p:oleObj name="" r:id="rId1" imgW="1167765" imgH="393700" progId="Equation.DSMT4">
                    <p:embed/>
                    <p:pic>
                      <p:nvPicPr>
                        <p:cNvPr id="0" name="Object 1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701" y="3120"/>
                          <a:ext cx="2100" cy="5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6751" name="Line 17"/>
            <p:cNvSpPr/>
            <p:nvPr/>
          </p:nvSpPr>
          <p:spPr>
            <a:xfrm>
              <a:off x="3934" y="3396"/>
              <a:ext cx="650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52" name="Text Box 18"/>
            <p:cNvSpPr txBox="1"/>
            <p:nvPr/>
          </p:nvSpPr>
          <p:spPr>
            <a:xfrm>
              <a:off x="4590" y="3240"/>
              <a:ext cx="40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①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173077" name="Object 21"/>
          <p:cNvGraphicFramePr>
            <a:graphicFrameLocks noChangeAspect="1"/>
          </p:cNvGraphicFramePr>
          <p:nvPr/>
        </p:nvGraphicFramePr>
        <p:xfrm>
          <a:off x="2495550" y="3068638"/>
          <a:ext cx="5256213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3" name="" r:id="rId3" imgW="1625600" imgH="457200" progId="Equation.DSMT4">
                  <p:embed/>
                </p:oleObj>
              </mc:Choice>
              <mc:Fallback>
                <p:oleObj name="" r:id="rId3" imgW="1625600" imgH="457200" progId="Equation.DSMT4">
                  <p:embed/>
                  <p:pic>
                    <p:nvPicPr>
                      <p:cNvPr id="0" name="Object 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5550" y="3068638"/>
                        <a:ext cx="5256213" cy="1036637"/>
                      </a:xfrm>
                      <a:prstGeom prst="rect">
                        <a:avLst/>
                      </a:prstGeom>
                      <a:solidFill>
                        <a:srgbClr val="FFFFD1"/>
                      </a:solidFill>
                      <a:ln w="38100">
                        <a:noFill/>
                        <a:miter/>
                      </a:ln>
                      <a:effectLst>
                        <a:prstShdw prst="shdw17" dist="17961" dir="13499999">
                          <a:srgbClr val="99997D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78" name="Text Box 22"/>
          <p:cNvSpPr txBox="1"/>
          <p:nvPr/>
        </p:nvSpPr>
        <p:spPr>
          <a:xfrm>
            <a:off x="2424113" y="4365625"/>
            <a:ext cx="54625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代初值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-1V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，有：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A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=-3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173079" name="Group 23"/>
          <p:cNvGrpSpPr/>
          <p:nvPr/>
        </p:nvGrpSpPr>
        <p:grpSpPr>
          <a:xfrm>
            <a:off x="5119688" y="3213100"/>
            <a:ext cx="5410200" cy="2592388"/>
            <a:chOff x="2265" y="1933"/>
            <a:chExt cx="3408" cy="1633"/>
          </a:xfrm>
        </p:grpSpPr>
        <p:sp>
          <p:nvSpPr>
            <p:cNvPr id="116748" name="Oval 24"/>
            <p:cNvSpPr/>
            <p:nvPr/>
          </p:nvSpPr>
          <p:spPr>
            <a:xfrm>
              <a:off x="2265" y="3135"/>
              <a:ext cx="635" cy="431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rgbClr val="FF3300"/>
              </a:solidFill>
              <a:prstDash val="dash"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16749" name="AutoShape 25"/>
            <p:cNvSpPr/>
            <p:nvPr/>
          </p:nvSpPr>
          <p:spPr>
            <a:xfrm>
              <a:off x="4546" y="1933"/>
              <a:ext cx="1127" cy="706"/>
            </a:xfrm>
            <a:prstGeom prst="wedgeRectCallout">
              <a:avLst>
                <a:gd name="adj1" fmla="val -163042"/>
                <a:gd name="adj2" fmla="val 130028"/>
              </a:avLst>
            </a:prstGeom>
            <a:solidFill>
              <a:schemeClr val="bg1"/>
            </a:solidFill>
            <a:ln w="9525" cap="sq" cmpd="sng">
              <a:solidFill>
                <a:srgbClr val="0066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暂态响应</a:t>
              </a:r>
              <a:endParaRPr lang="zh-CN" altLang="en-US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（无稳态）</a:t>
              </a:r>
              <a:endParaRPr lang="zh-CN" altLang="en-US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173082" name="Object 26"/>
          <p:cNvGraphicFramePr>
            <a:graphicFrameLocks noChangeAspect="1"/>
          </p:cNvGraphicFramePr>
          <p:nvPr/>
        </p:nvGraphicFramePr>
        <p:xfrm>
          <a:off x="2536825" y="5176838"/>
          <a:ext cx="6453188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4" name="" r:id="rId5" imgW="1905000" imgH="241300" progId="Equation.DSMT4">
                  <p:embed/>
                </p:oleObj>
              </mc:Choice>
              <mc:Fallback>
                <p:oleObj name="" r:id="rId5" imgW="1905000" imgH="241300" progId="Equation.DSMT4">
                  <p:embed/>
                  <p:pic>
                    <p:nvPicPr>
                      <p:cNvPr id="0" name="Object 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36825" y="5176838"/>
                        <a:ext cx="6453188" cy="573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86" name="Object 30"/>
          <p:cNvGraphicFramePr>
            <a:graphicFrameLocks noChangeAspect="1"/>
          </p:cNvGraphicFramePr>
          <p:nvPr/>
        </p:nvGraphicFramePr>
        <p:xfrm>
          <a:off x="2566988" y="908050"/>
          <a:ext cx="4897437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5" name="" r:id="rId7" imgW="2171700" imgH="981075" progId="Equation.DSMT4">
                  <p:embed/>
                </p:oleObj>
              </mc:Choice>
              <mc:Fallback>
                <p:oleObj name="" r:id="rId7" imgW="2171700" imgH="981075" progId="Equation.DSMT4">
                  <p:embed/>
                  <p:pic>
                    <p:nvPicPr>
                      <p:cNvPr id="0" name="Object 30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66006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566988" y="908050"/>
                        <a:ext cx="4897437" cy="2085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3089" name="Group 33"/>
          <p:cNvGrpSpPr/>
          <p:nvPr/>
        </p:nvGrpSpPr>
        <p:grpSpPr>
          <a:xfrm>
            <a:off x="7680325" y="1125538"/>
            <a:ext cx="2808288" cy="935037"/>
            <a:chOff x="3878" y="709"/>
            <a:chExt cx="1769" cy="589"/>
          </a:xfrm>
        </p:grpSpPr>
        <p:sp>
          <p:nvSpPr>
            <p:cNvPr id="116746" name="Text Box 31"/>
            <p:cNvSpPr txBox="1"/>
            <p:nvPr/>
          </p:nvSpPr>
          <p:spPr>
            <a:xfrm>
              <a:off x="3878" y="709"/>
              <a:ext cx="1542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dirty="0">
                  <a:latin typeface="Times New Roman" panose="02020503050405090304" pitchFamily="18" charset="0"/>
                </a:rPr>
                <a:t>当然也是可以设定特解：</a:t>
              </a:r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aphicFrame>
          <p:nvGraphicFramePr>
            <p:cNvPr id="116747" name="Object 32"/>
            <p:cNvGraphicFramePr>
              <a:graphicFrameLocks noChangeAspect="1"/>
            </p:cNvGraphicFramePr>
            <p:nvPr/>
          </p:nvGraphicFramePr>
          <p:xfrm>
            <a:off x="4558" y="881"/>
            <a:ext cx="1089" cy="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66" name="" r:id="rId9" imgW="596900" imgH="228600" progId="Equation.DSMT4">
                    <p:embed/>
                  </p:oleObj>
                </mc:Choice>
                <mc:Fallback>
                  <p:oleObj name="" r:id="rId9" imgW="596900" imgH="228600" progId="Equation.DSMT4">
                    <p:embed/>
                    <p:pic>
                      <p:nvPicPr>
                        <p:cNvPr id="0" name="Object 3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558" y="881"/>
                          <a:ext cx="1089" cy="41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3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7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3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3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78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084" name="Group 4"/>
          <p:cNvGrpSpPr/>
          <p:nvPr/>
        </p:nvGrpSpPr>
        <p:grpSpPr>
          <a:xfrm>
            <a:off x="2744788" y="568643"/>
            <a:ext cx="5430837" cy="514350"/>
            <a:chOff x="529" y="419"/>
            <a:chExt cx="3421" cy="324"/>
          </a:xfrm>
        </p:grpSpPr>
        <p:graphicFrame>
          <p:nvGraphicFramePr>
            <p:cNvPr id="117774" name="Object 5"/>
            <p:cNvGraphicFramePr>
              <a:graphicFrameLocks noChangeAspect="1"/>
            </p:cNvGraphicFramePr>
            <p:nvPr/>
          </p:nvGraphicFramePr>
          <p:xfrm>
            <a:off x="905" y="443"/>
            <a:ext cx="3045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186" name="" r:id="rId1" imgW="1625600" imgH="241300" progId="Equation.DSMT4">
                    <p:embed/>
                  </p:oleObj>
                </mc:Choice>
                <mc:Fallback>
                  <p:oleObj name="" r:id="rId1" imgW="1625600" imgH="241300" progId="Equation.DSMT4">
                    <p:embed/>
                    <p:pic>
                      <p:nvPicPr>
                        <p:cNvPr id="0" name="Object 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905" y="443"/>
                          <a:ext cx="3045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7775" name="Text Box 6"/>
            <p:cNvSpPr txBox="1"/>
            <p:nvPr/>
          </p:nvSpPr>
          <p:spPr>
            <a:xfrm>
              <a:off x="529" y="419"/>
              <a:ext cx="371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②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74087" name="Group 7"/>
          <p:cNvGrpSpPr/>
          <p:nvPr/>
        </p:nvGrpSpPr>
        <p:grpSpPr>
          <a:xfrm>
            <a:off x="4352925" y="1067118"/>
            <a:ext cx="5283200" cy="893762"/>
            <a:chOff x="942" y="889"/>
            <a:chExt cx="3328" cy="563"/>
          </a:xfrm>
        </p:grpSpPr>
        <p:graphicFrame>
          <p:nvGraphicFramePr>
            <p:cNvPr id="117771" name="Object 8"/>
            <p:cNvGraphicFramePr>
              <a:graphicFrameLocks noChangeAspect="1"/>
            </p:cNvGraphicFramePr>
            <p:nvPr/>
          </p:nvGraphicFramePr>
          <p:xfrm>
            <a:off x="942" y="889"/>
            <a:ext cx="2168" cy="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187" name="" r:id="rId3" imgW="1205865" imgH="393700" progId="Equation.DSMT4">
                    <p:embed/>
                  </p:oleObj>
                </mc:Choice>
                <mc:Fallback>
                  <p:oleObj name="" r:id="rId3" imgW="1205865" imgH="393700" progId="Equation.DSMT4">
                    <p:embed/>
                    <p:pic>
                      <p:nvPicPr>
                        <p:cNvPr id="0" name="Object 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42" y="889"/>
                          <a:ext cx="2168" cy="5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7772" name="Line 9"/>
            <p:cNvSpPr/>
            <p:nvPr/>
          </p:nvSpPr>
          <p:spPr>
            <a:xfrm>
              <a:off x="3209" y="1165"/>
              <a:ext cx="650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773" name="Text Box 10"/>
            <p:cNvSpPr txBox="1"/>
            <p:nvPr/>
          </p:nvSpPr>
          <p:spPr>
            <a:xfrm>
              <a:off x="3865" y="1009"/>
              <a:ext cx="40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②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74091" name="Group 11"/>
          <p:cNvGrpSpPr/>
          <p:nvPr/>
        </p:nvGrpSpPr>
        <p:grpSpPr>
          <a:xfrm>
            <a:off x="3268663" y="1864043"/>
            <a:ext cx="4556125" cy="573087"/>
            <a:chOff x="1099" y="1197"/>
            <a:chExt cx="2870" cy="361"/>
          </a:xfrm>
        </p:grpSpPr>
        <p:graphicFrame>
          <p:nvGraphicFramePr>
            <p:cNvPr id="117769" name="Object 12"/>
            <p:cNvGraphicFramePr>
              <a:graphicFrameLocks noChangeAspect="1"/>
            </p:cNvGraphicFramePr>
            <p:nvPr/>
          </p:nvGraphicFramePr>
          <p:xfrm>
            <a:off x="2232" y="1197"/>
            <a:ext cx="1737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188" name="" r:id="rId5" imgW="876300" imgH="241300" progId="Equation.DSMT4">
                    <p:embed/>
                  </p:oleObj>
                </mc:Choice>
                <mc:Fallback>
                  <p:oleObj name="" r:id="rId5" imgW="876300" imgH="241300" progId="Equation.DSMT4">
                    <p:embed/>
                    <p:pic>
                      <p:nvPicPr>
                        <p:cNvPr id="0" name="Object 1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232" y="1197"/>
                          <a:ext cx="1737" cy="361"/>
                        </a:xfrm>
                        <a:prstGeom prst="rect">
                          <a:avLst/>
                        </a:prstGeom>
                        <a:solidFill>
                          <a:srgbClr val="FFFFD1"/>
                        </a:solidFill>
                        <a:ln w="38100">
                          <a:noFill/>
                          <a:miter/>
                        </a:ln>
                        <a:effectLst>
                          <a:prstShdw prst="shdw17" dist="17961" dir="13499999">
                            <a:srgbClr val="99997D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7770" name="Text Box 13"/>
            <p:cNvSpPr txBox="1"/>
            <p:nvPr/>
          </p:nvSpPr>
          <p:spPr>
            <a:xfrm>
              <a:off x="1099" y="1222"/>
              <a:ext cx="120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齐次通解：</a:t>
              </a:r>
              <a:endPara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174099" name="Object 19"/>
          <p:cNvGraphicFramePr>
            <a:graphicFrameLocks noChangeAspect="1"/>
          </p:cNvGraphicFramePr>
          <p:nvPr/>
        </p:nvGraphicFramePr>
        <p:xfrm>
          <a:off x="2495550" y="4816793"/>
          <a:ext cx="7099300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89" name="" r:id="rId7" imgW="2095500" imgH="241300" progId="Equation.DSMT4">
                  <p:embed/>
                </p:oleObj>
              </mc:Choice>
              <mc:Fallback>
                <p:oleObj name="" r:id="rId7" imgW="2095500" imgH="241300" progId="Equation.DSMT4">
                  <p:embed/>
                  <p:pic>
                    <p:nvPicPr>
                      <p:cNvPr id="0" name="Object 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95550" y="4816793"/>
                        <a:ext cx="7099300" cy="573087"/>
                      </a:xfrm>
                      <a:prstGeom prst="rect">
                        <a:avLst/>
                      </a:prstGeom>
                      <a:solidFill>
                        <a:srgbClr val="FFFFD1"/>
                      </a:solidFill>
                      <a:ln w="38100">
                        <a:noFill/>
                        <a:miter/>
                      </a:ln>
                      <a:effectLst>
                        <a:prstShdw prst="shdw17" dist="17961" dir="13499999">
                          <a:srgbClr val="99997D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00" name="Object 20"/>
          <p:cNvGraphicFramePr>
            <a:graphicFrameLocks noChangeAspect="1"/>
          </p:cNvGraphicFramePr>
          <p:nvPr/>
        </p:nvGraphicFramePr>
        <p:xfrm>
          <a:off x="3648075" y="2513330"/>
          <a:ext cx="5400675" cy="221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0" name="" r:id="rId9" imgW="2266950" imgH="981075" progId="Equation.DSMT4">
                  <p:embed/>
                </p:oleObj>
              </mc:Choice>
              <mc:Fallback>
                <p:oleObj name="" r:id="rId9" imgW="2266950" imgH="981075" progId="Equation.DSMT4">
                  <p:embed/>
                  <p:pic>
                    <p:nvPicPr>
                      <p:cNvPr id="0" name="Object 20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66006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648075" y="2513330"/>
                        <a:ext cx="5400675" cy="2211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01" name="Text Box 21"/>
          <p:cNvSpPr txBox="1"/>
          <p:nvPr/>
        </p:nvSpPr>
        <p:spPr>
          <a:xfrm>
            <a:off x="3271838" y="5608955"/>
            <a:ext cx="54625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代初值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-1V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，有：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A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= -1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74102" name="Object 22"/>
          <p:cNvGraphicFramePr>
            <a:graphicFrameLocks noChangeAspect="1"/>
          </p:cNvGraphicFramePr>
          <p:nvPr/>
        </p:nvGraphicFramePr>
        <p:xfrm>
          <a:off x="3103563" y="6329680"/>
          <a:ext cx="6196012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1" name="" r:id="rId11" imgW="1828800" imgH="241300" progId="Equation.DSMT4">
                  <p:embed/>
                </p:oleObj>
              </mc:Choice>
              <mc:Fallback>
                <p:oleObj name="" r:id="rId11" imgW="1828800" imgH="241300" progId="Equation.DSMT4">
                  <p:embed/>
                  <p:pic>
                    <p:nvPicPr>
                      <p:cNvPr id="0" name="Object 2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03563" y="6329680"/>
                        <a:ext cx="6196012" cy="573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4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4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4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17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1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914" name="Group 2"/>
          <p:cNvGrpSpPr/>
          <p:nvPr/>
        </p:nvGrpSpPr>
        <p:grpSpPr>
          <a:xfrm>
            <a:off x="2135188" y="526415"/>
            <a:ext cx="5430837" cy="514350"/>
            <a:chOff x="529" y="419"/>
            <a:chExt cx="3421" cy="324"/>
          </a:xfrm>
        </p:grpSpPr>
        <p:graphicFrame>
          <p:nvGraphicFramePr>
            <p:cNvPr id="118800" name="Object 3"/>
            <p:cNvGraphicFramePr>
              <a:graphicFrameLocks noChangeAspect="1"/>
            </p:cNvGraphicFramePr>
            <p:nvPr/>
          </p:nvGraphicFramePr>
          <p:xfrm>
            <a:off x="905" y="443"/>
            <a:ext cx="3045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10" name="" r:id="rId1" imgW="1625600" imgH="241300" progId="Equation.DSMT4">
                    <p:embed/>
                  </p:oleObj>
                </mc:Choice>
                <mc:Fallback>
                  <p:oleObj name="" r:id="rId1" imgW="1625600" imgH="241300" progId="Equation.DSMT4">
                    <p:embed/>
                    <p:pic>
                      <p:nvPicPr>
                        <p:cNvPr id="0" name="Object 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905" y="443"/>
                          <a:ext cx="3045" cy="3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8801" name="Text Box 4"/>
            <p:cNvSpPr txBox="1"/>
            <p:nvPr/>
          </p:nvSpPr>
          <p:spPr>
            <a:xfrm>
              <a:off x="529" y="419"/>
              <a:ext cx="371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②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294917" name="Group 5"/>
          <p:cNvGrpSpPr/>
          <p:nvPr/>
        </p:nvGrpSpPr>
        <p:grpSpPr>
          <a:xfrm>
            <a:off x="3743325" y="1024890"/>
            <a:ext cx="5283200" cy="893763"/>
            <a:chOff x="942" y="889"/>
            <a:chExt cx="3328" cy="563"/>
          </a:xfrm>
        </p:grpSpPr>
        <p:graphicFrame>
          <p:nvGraphicFramePr>
            <p:cNvPr id="118797" name="Object 6"/>
            <p:cNvGraphicFramePr>
              <a:graphicFrameLocks noChangeAspect="1"/>
            </p:cNvGraphicFramePr>
            <p:nvPr/>
          </p:nvGraphicFramePr>
          <p:xfrm>
            <a:off x="942" y="889"/>
            <a:ext cx="2168" cy="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11" name="" r:id="rId3" imgW="1205865" imgH="393700" progId="Equation.DSMT4">
                    <p:embed/>
                  </p:oleObj>
                </mc:Choice>
                <mc:Fallback>
                  <p:oleObj name="" r:id="rId3" imgW="1205865" imgH="393700" progId="Equation.DSMT4">
                    <p:embed/>
                    <p:pic>
                      <p:nvPicPr>
                        <p:cNvPr id="0" name="Object 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42" y="889"/>
                          <a:ext cx="2168" cy="5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8798" name="Line 7"/>
            <p:cNvSpPr/>
            <p:nvPr/>
          </p:nvSpPr>
          <p:spPr>
            <a:xfrm>
              <a:off x="3209" y="1165"/>
              <a:ext cx="650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799" name="Text Box 8"/>
            <p:cNvSpPr txBox="1"/>
            <p:nvPr/>
          </p:nvSpPr>
          <p:spPr>
            <a:xfrm>
              <a:off x="3865" y="1009"/>
              <a:ext cx="40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②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294921" name="Group 9"/>
          <p:cNvGrpSpPr/>
          <p:nvPr/>
        </p:nvGrpSpPr>
        <p:grpSpPr>
          <a:xfrm>
            <a:off x="2659063" y="1971040"/>
            <a:ext cx="4556125" cy="573088"/>
            <a:chOff x="1099" y="1197"/>
            <a:chExt cx="2870" cy="361"/>
          </a:xfrm>
        </p:grpSpPr>
        <p:graphicFrame>
          <p:nvGraphicFramePr>
            <p:cNvPr id="118795" name="Object 10"/>
            <p:cNvGraphicFramePr>
              <a:graphicFrameLocks noChangeAspect="1"/>
            </p:cNvGraphicFramePr>
            <p:nvPr/>
          </p:nvGraphicFramePr>
          <p:xfrm>
            <a:off x="2232" y="1197"/>
            <a:ext cx="1737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12" name="" r:id="rId5" imgW="876300" imgH="241300" progId="Equation.DSMT4">
                    <p:embed/>
                  </p:oleObj>
                </mc:Choice>
                <mc:Fallback>
                  <p:oleObj name="" r:id="rId5" imgW="876300" imgH="241300" progId="Equation.DSMT4">
                    <p:embed/>
                    <p:pic>
                      <p:nvPicPr>
                        <p:cNvPr id="0" name="Object 1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232" y="1197"/>
                          <a:ext cx="1737" cy="361"/>
                        </a:xfrm>
                        <a:prstGeom prst="rect">
                          <a:avLst/>
                        </a:prstGeom>
                        <a:solidFill>
                          <a:srgbClr val="FFFFD1"/>
                        </a:solidFill>
                        <a:ln w="38100">
                          <a:noFill/>
                          <a:miter/>
                        </a:ln>
                        <a:effectLst>
                          <a:prstShdw prst="shdw17" dist="17961" dir="13499999">
                            <a:srgbClr val="99997D"/>
                          </a:prst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8796" name="Text Box 11"/>
            <p:cNvSpPr txBox="1"/>
            <p:nvPr/>
          </p:nvSpPr>
          <p:spPr>
            <a:xfrm>
              <a:off x="1099" y="1222"/>
              <a:ext cx="120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齐次通解：</a:t>
              </a:r>
              <a:endPara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294924" name="Text Box 12"/>
          <p:cNvSpPr txBox="1"/>
          <p:nvPr/>
        </p:nvSpPr>
        <p:spPr>
          <a:xfrm>
            <a:off x="2566988" y="2872740"/>
            <a:ext cx="7070725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       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因输入函数为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2e</a:t>
            </a:r>
            <a:r>
              <a:rPr lang="en-US" altLang="zh-CN" b="1" baseline="30000" dirty="0">
                <a:solidFill>
                  <a:schemeClr val="tx2"/>
                </a:solidFill>
                <a:latin typeface="Times New Roman" panose="02020503050405090304" pitchFamily="18" charset="0"/>
              </a:rPr>
              <a:t>-2t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，其指数因子 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rPr>
              <a:t>-2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刚好为特征方程的单根，故特解应设为：</a:t>
            </a:r>
            <a:endParaRPr lang="zh-CN" altLang="en-US" b="1" baseline="30000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294925" name="Object 13"/>
          <p:cNvGraphicFramePr>
            <a:graphicFrameLocks noChangeAspect="1"/>
          </p:cNvGraphicFramePr>
          <p:nvPr/>
        </p:nvGraphicFramePr>
        <p:xfrm>
          <a:off x="4295775" y="3766503"/>
          <a:ext cx="330676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3" name="" r:id="rId7" imgW="888365" imgH="254000" progId="Equation.DSMT4">
                  <p:embed/>
                </p:oleObj>
              </mc:Choice>
              <mc:Fallback>
                <p:oleObj name="" r:id="rId7" imgW="888365" imgH="254000" progId="Equation.DSMT4">
                  <p:embed/>
                  <p:pic>
                    <p:nvPicPr>
                      <p:cNvPr id="0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95775" y="3766503"/>
                        <a:ext cx="3306763" cy="603250"/>
                      </a:xfrm>
                      <a:prstGeom prst="rect">
                        <a:avLst/>
                      </a:prstGeom>
                      <a:solidFill>
                        <a:srgbClr val="FFFFD1"/>
                      </a:solidFill>
                      <a:ln w="38100">
                        <a:noFill/>
                        <a:miter/>
                      </a:ln>
                      <a:effectLst>
                        <a:prstShdw prst="shdw17" dist="17961" dir="13499999">
                          <a:srgbClr val="99997D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4926" name="Text Box 14"/>
          <p:cNvSpPr txBox="1"/>
          <p:nvPr/>
        </p:nvSpPr>
        <p:spPr>
          <a:xfrm>
            <a:off x="2063750" y="4415790"/>
            <a:ext cx="17668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代入②中：  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294927" name="Object 15"/>
          <p:cNvGraphicFramePr>
            <a:graphicFrameLocks noChangeAspect="1"/>
          </p:cNvGraphicFramePr>
          <p:nvPr/>
        </p:nvGraphicFramePr>
        <p:xfrm>
          <a:off x="3363913" y="4898390"/>
          <a:ext cx="54498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4" name="" r:id="rId9" imgW="1930400" imgH="203200" progId="Equation.DSMT4">
                  <p:embed/>
                </p:oleObj>
              </mc:Choice>
              <mc:Fallback>
                <p:oleObj name="" r:id="rId9" imgW="1930400" imgH="203200" progId="Equation.DSMT4">
                  <p:embed/>
                  <p:pic>
                    <p:nvPicPr>
                      <p:cNvPr id="0" name="Object 1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63913" y="4898390"/>
                        <a:ext cx="5449887" cy="48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4928" name="Text Box 16"/>
          <p:cNvSpPr txBox="1"/>
          <p:nvPr/>
        </p:nvSpPr>
        <p:spPr>
          <a:xfrm>
            <a:off x="3287713" y="5423853"/>
            <a:ext cx="558323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得：                          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B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=2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294931" name="Object 19"/>
          <p:cNvGraphicFramePr>
            <a:graphicFrameLocks noChangeAspect="1"/>
          </p:cNvGraphicFramePr>
          <p:nvPr/>
        </p:nvGraphicFramePr>
        <p:xfrm>
          <a:off x="4414838" y="6216015"/>
          <a:ext cx="32115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5" name="" r:id="rId11" imgW="862965" imgH="254000" progId="Equation.DSMT4">
                  <p:embed/>
                </p:oleObj>
              </mc:Choice>
              <mc:Fallback>
                <p:oleObj name="" r:id="rId11" imgW="862965" imgH="254000" progId="Equation.DSMT4">
                  <p:embed/>
                  <p:pic>
                    <p:nvPicPr>
                      <p:cNvPr id="0" name="Object 1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14838" y="6216015"/>
                        <a:ext cx="3211512" cy="603250"/>
                      </a:xfrm>
                      <a:prstGeom prst="rect">
                        <a:avLst/>
                      </a:prstGeom>
                      <a:solidFill>
                        <a:srgbClr val="FFFFD1"/>
                      </a:solidFill>
                      <a:ln w="38100">
                        <a:noFill/>
                        <a:miter/>
                      </a:ln>
                      <a:effectLst>
                        <a:prstShdw prst="shdw17" dist="17961" dir="13499999">
                          <a:srgbClr val="99997D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4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4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4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4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4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294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4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4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4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94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4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4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94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24" grpId="0"/>
      <p:bldP spid="294926" grpId="0"/>
      <p:bldP spid="29492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ext Box 2"/>
          <p:cNvSpPr txBox="1"/>
          <p:nvPr/>
        </p:nvSpPr>
        <p:spPr>
          <a:xfrm>
            <a:off x="1847850" y="690880"/>
            <a:ext cx="4208145" cy="521970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3. </a:t>
            </a:r>
            <a:r>
              <a:rPr lang="zh-CN" altLang="en-US" sz="28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三要素法分析一阶电路</a:t>
            </a:r>
            <a:endParaRPr lang="zh-CN" altLang="en-US" b="1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121859" name="Object 3"/>
          <p:cNvGraphicFramePr>
            <a:graphicFrameLocks noChangeAspect="1"/>
          </p:cNvGraphicFramePr>
          <p:nvPr/>
        </p:nvGraphicFramePr>
        <p:xfrm>
          <a:off x="2495550" y="3737293"/>
          <a:ext cx="6119813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4" name="" r:id="rId1" imgW="2298700" imgH="381000" progId="Equation.3">
                  <p:embed/>
                </p:oleObj>
              </mc:Choice>
              <mc:Fallback>
                <p:oleObj name="" r:id="rId1" imgW="2298700" imgH="381000" progId="Equation.3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95550" y="3737293"/>
                        <a:ext cx="6119813" cy="101282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6699"/>
                          </a:gs>
                          <a:gs pos="100000">
                            <a:schemeClr val="bg1"/>
                          </a:gs>
                        </a:gsLst>
                        <a:lin ang="5400000" scaled="1"/>
                        <a:tileRect/>
                      </a:gra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0" name="Object 4"/>
          <p:cNvGraphicFramePr>
            <a:graphicFrameLocks noChangeAspect="1"/>
          </p:cNvGraphicFramePr>
          <p:nvPr/>
        </p:nvGraphicFramePr>
        <p:xfrm>
          <a:off x="2135188" y="4961255"/>
          <a:ext cx="4206875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5" name="" r:id="rId3" imgW="2019300" imgH="647700" progId="Equation.3">
                  <p:embed/>
                </p:oleObj>
              </mc:Choice>
              <mc:Fallback>
                <p:oleObj name="" r:id="rId3" imgW="2019300" imgH="647700" progId="Equation.3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35188" y="4961255"/>
                        <a:ext cx="4206875" cy="1365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1" name="Text Box 5"/>
          <p:cNvSpPr txBox="1"/>
          <p:nvPr/>
        </p:nvSpPr>
        <p:spPr>
          <a:xfrm>
            <a:off x="1992313" y="1549718"/>
            <a:ext cx="40798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一阶电路的数学模型是一阶微分方程：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21862" name="Object 6"/>
          <p:cNvGraphicFramePr>
            <a:graphicFrameLocks noChangeAspect="1"/>
          </p:cNvGraphicFramePr>
          <p:nvPr/>
        </p:nvGraphicFramePr>
        <p:xfrm>
          <a:off x="5087938" y="1794193"/>
          <a:ext cx="3313112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6" name="" r:id="rId5" imgW="1285875" imgH="333375" progId="Equation.3">
                  <p:embed/>
                </p:oleObj>
              </mc:Choice>
              <mc:Fallback>
                <p:oleObj name="" r:id="rId5" imgW="1285875" imgH="333375" progId="Equation.3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87938" y="1794193"/>
                        <a:ext cx="3313112" cy="871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3" name="Text Box 7"/>
          <p:cNvSpPr txBox="1"/>
          <p:nvPr/>
        </p:nvSpPr>
        <p:spPr>
          <a:xfrm>
            <a:off x="1992313" y="2943702"/>
            <a:ext cx="1431925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rgbClr val="FFFF00"/>
                </a:solidFill>
                <a:latin typeface="Times New Roman" panose="02020503050405090304" pitchFamily="18" charset="0"/>
              </a:rPr>
              <a:t>令 </a:t>
            </a:r>
            <a:r>
              <a:rPr lang="en-US" altLang="zh-CN" sz="2800" b="1" i="1" dirty="0">
                <a:solidFill>
                  <a:srgbClr val="FFFF00"/>
                </a:solidFill>
                <a:latin typeface="Times New Roman" panose="02020503050405090304" pitchFamily="18" charset="0"/>
              </a:rPr>
              <a:t>t </a:t>
            </a:r>
            <a:r>
              <a:rPr lang="en-US" altLang="zh-CN" sz="2800" b="1" dirty="0">
                <a:solidFill>
                  <a:srgbClr val="FFFF00"/>
                </a:solidFill>
                <a:latin typeface="Times New Roman" panose="02020503050405090304" pitchFamily="18" charset="0"/>
              </a:rPr>
              <a:t>= 0</a:t>
            </a:r>
            <a:r>
              <a:rPr lang="en-US" altLang="zh-CN" sz="2800" b="1" baseline="30000" dirty="0">
                <a:solidFill>
                  <a:srgbClr val="FFFF00"/>
                </a:solidFill>
                <a:latin typeface="Times New Roman" panose="02020503050405090304" pitchFamily="18" charset="0"/>
              </a:rPr>
              <a:t>+</a:t>
            </a:r>
            <a:endParaRPr lang="en-US" altLang="zh-CN" sz="2800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21864" name="Object 8"/>
          <p:cNvGraphicFramePr>
            <a:graphicFrameLocks noChangeAspect="1"/>
          </p:cNvGraphicFramePr>
          <p:nvPr/>
        </p:nvGraphicFramePr>
        <p:xfrm>
          <a:off x="3503613" y="2873693"/>
          <a:ext cx="3095625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7" name="" r:id="rId7" imgW="1352550" imgH="285750" progId="Equation.3">
                  <p:embed/>
                </p:oleObj>
              </mc:Choice>
              <mc:Fallback>
                <p:oleObj name="" r:id="rId7" imgW="1352550" imgH="285750" progId="Equation.3">
                  <p:embed/>
                  <p:pic>
                    <p:nvPicPr>
                      <p:cNvPr id="0" name="Object 8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503613" y="2873693"/>
                        <a:ext cx="3095625" cy="661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5" name="Object 9"/>
          <p:cNvGraphicFramePr>
            <a:graphicFrameLocks noChangeAspect="1"/>
          </p:cNvGraphicFramePr>
          <p:nvPr/>
        </p:nvGraphicFramePr>
        <p:xfrm>
          <a:off x="7535863" y="2945130"/>
          <a:ext cx="2951162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8" name="" r:id="rId9" imgW="1352550" imgH="285750" progId="Equation.3">
                  <p:embed/>
                </p:oleObj>
              </mc:Choice>
              <mc:Fallback>
                <p:oleObj name="" r:id="rId9" imgW="1352550" imgH="285750" progId="Equation.3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535863" y="2945130"/>
                        <a:ext cx="2951162" cy="631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6" name="Object 10"/>
          <p:cNvGraphicFramePr>
            <a:graphicFrameLocks noChangeAspect="1"/>
          </p:cNvGraphicFramePr>
          <p:nvPr/>
        </p:nvGraphicFramePr>
        <p:xfrm>
          <a:off x="7464425" y="857568"/>
          <a:ext cx="21971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9" name="" r:id="rId11" imgW="895350" imgH="419100" progId="Equation.3">
                  <p:embed/>
                </p:oleObj>
              </mc:Choice>
              <mc:Fallback>
                <p:oleObj name="" r:id="rId11" imgW="895350" imgH="419100" progId="Equation.3">
                  <p:embed/>
                  <p:pic>
                    <p:nvPicPr>
                      <p:cNvPr id="0" name="Object 10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464425" y="857568"/>
                        <a:ext cx="2197100" cy="1047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7" name="Text Box 11"/>
          <p:cNvSpPr txBox="1"/>
          <p:nvPr/>
        </p:nvSpPr>
        <p:spPr>
          <a:xfrm>
            <a:off x="1992313" y="2197418"/>
            <a:ext cx="224599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其解答一般形式为：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121868" name="Line 12"/>
          <p:cNvSpPr/>
          <p:nvPr/>
        </p:nvSpPr>
        <p:spPr>
          <a:xfrm>
            <a:off x="6600825" y="3234055"/>
            <a:ext cx="863600" cy="0"/>
          </a:xfrm>
          <a:prstGeom prst="line">
            <a:avLst/>
          </a:prstGeom>
          <a:ln w="76200" cap="flat" cmpd="sng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1869" name="Text Box 13"/>
          <p:cNvSpPr txBox="1"/>
          <p:nvPr/>
        </p:nvSpPr>
        <p:spPr>
          <a:xfrm>
            <a:off x="2495550" y="6329680"/>
            <a:ext cx="7561263" cy="36830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000000"/>
                </a:solidFill>
                <a:latin typeface="Arial" panose="020B0604020202090204" pitchFamily="34" charset="0"/>
              </a:rPr>
              <a:t>分析一阶电路问题转为求解电路的三个要素的问题</a:t>
            </a:r>
            <a:endParaRPr lang="zh-CN" altLang="en-US" b="1" dirty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21870" name="Text Box 14"/>
          <p:cNvSpPr txBox="1"/>
          <p:nvPr/>
        </p:nvSpPr>
        <p:spPr>
          <a:xfrm>
            <a:off x="6743700" y="5321618"/>
            <a:ext cx="29527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rPr>
              <a:t>用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0</a:t>
            </a:r>
            <a:r>
              <a:rPr lang="en-US" altLang="zh-CN" b="1" baseline="30000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+</a:t>
            </a:r>
            <a:r>
              <a: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rPr>
              <a:t>等效电路求解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121871" name="Text Box 15"/>
          <p:cNvSpPr txBox="1"/>
          <p:nvPr/>
        </p:nvSpPr>
        <p:spPr>
          <a:xfrm>
            <a:off x="6743700" y="4889818"/>
            <a:ext cx="352901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rPr>
              <a:t>用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t→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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的稳态</a:t>
            </a:r>
            <a:r>
              <a: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rPr>
              <a:t>电路求解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121872" name="Line 16"/>
          <p:cNvSpPr/>
          <p:nvPr/>
        </p:nvSpPr>
        <p:spPr>
          <a:xfrm>
            <a:off x="6167438" y="5105718"/>
            <a:ext cx="576262" cy="0"/>
          </a:xfrm>
          <a:prstGeom prst="line">
            <a:avLst/>
          </a:prstGeom>
          <a:ln w="76200" cap="flat" cmpd="sng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1873" name="Line 17"/>
          <p:cNvSpPr/>
          <p:nvPr/>
        </p:nvSpPr>
        <p:spPr>
          <a:xfrm>
            <a:off x="6167438" y="5610543"/>
            <a:ext cx="576262" cy="0"/>
          </a:xfrm>
          <a:prstGeom prst="line">
            <a:avLst/>
          </a:prstGeom>
          <a:ln w="76200" cap="flat" cmpd="sng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21874" name="Group 18"/>
          <p:cNvGrpSpPr/>
          <p:nvPr/>
        </p:nvGrpSpPr>
        <p:grpSpPr>
          <a:xfrm>
            <a:off x="9099868" y="3543936"/>
            <a:ext cx="2765425" cy="1303338"/>
            <a:chOff x="4361" y="568"/>
            <a:chExt cx="1742" cy="821"/>
          </a:xfrm>
        </p:grpSpPr>
        <p:sp>
          <p:nvSpPr>
            <p:cNvPr id="119827" name="AutoShape 19" descr="信纸"/>
            <p:cNvSpPr/>
            <p:nvPr/>
          </p:nvSpPr>
          <p:spPr>
            <a:xfrm>
              <a:off x="4361" y="568"/>
              <a:ext cx="1742" cy="816"/>
            </a:xfrm>
            <a:prstGeom prst="wedgeRectCallout">
              <a:avLst>
                <a:gd name="adj1" fmla="val -60644"/>
                <a:gd name="adj2" fmla="val 53431"/>
              </a:avLst>
            </a:prstGeom>
            <a:blipFill rotWithShape="1">
              <a:blip r:embed="rId13"/>
            </a:blipFill>
            <a:ln w="9525">
              <a:noFill/>
            </a:ln>
          </p:spPr>
          <p:txBody>
            <a:bodyPr/>
            <a:lstStyle/>
            <a:p>
              <a:pPr algn="ctr" eaLnBrk="1" hangingPunct="1"/>
              <a:r>
                <a:rPr lang="zh-CN" altLang="en-US" sz="2800" b="1" dirty="0">
                  <a:solidFill>
                    <a:srgbClr val="000000"/>
                  </a:solidFill>
                  <a:latin typeface="Arial" panose="020B0604020202090204" pitchFamily="34" charset="0"/>
                  <a:ea typeface="仿宋_GB2312" pitchFamily="49" charset="-122"/>
                </a:rPr>
                <a:t>直流激励时：</a:t>
              </a:r>
              <a:endParaRPr lang="zh-CN" altLang="en-US" sz="2800" b="1" dirty="0">
                <a:solidFill>
                  <a:srgbClr val="0000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graphicFrame>
          <p:nvGraphicFramePr>
            <p:cNvPr id="119828" name="Object 20"/>
            <p:cNvGraphicFramePr>
              <a:graphicFrameLocks noChangeAspect="1"/>
            </p:cNvGraphicFramePr>
            <p:nvPr/>
          </p:nvGraphicFramePr>
          <p:xfrm>
            <a:off x="4504" y="990"/>
            <a:ext cx="1476" cy="3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240" name="" r:id="rId14" imgW="1019175" imgH="266700" progId="Equation.DSMT4">
                    <p:embed/>
                  </p:oleObj>
                </mc:Choice>
                <mc:Fallback>
                  <p:oleObj name="" r:id="rId14" imgW="1019175" imgH="266700" progId="Equation.DSMT4">
                    <p:embed/>
                    <p:pic>
                      <p:nvPicPr>
                        <p:cNvPr id="0" name="Object 20"/>
                        <p:cNvPicPr/>
                        <p:nvPr/>
                      </p:nvPicPr>
                      <p:blipFill>
                        <a:blip r:embed="rId15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504" y="990"/>
                          <a:ext cx="1476" cy="39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21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12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2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0"/>
                                        <p:tgtEl>
                                          <p:spTgt spid="12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1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1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0"/>
                                        <p:tgtEl>
                                          <p:spTgt spid="12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12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0"/>
                                        <p:tgtEl>
                                          <p:spTgt spid="12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0"/>
                                        <p:tgtEl>
                                          <p:spTgt spid="12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2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0"/>
                                        <p:tgtEl>
                                          <p:spTgt spid="12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8" dur="500"/>
                                        <p:tgtEl>
                                          <p:spTgt spid="12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1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1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8" dur="500"/>
                                        <p:tgtEl>
                                          <p:spTgt spid="121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21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1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8" grpId="0" bldLvl="0" animBg="1"/>
      <p:bldP spid="121861" grpId="0" build="p"/>
      <p:bldP spid="121863" grpId="0" build="p"/>
      <p:bldP spid="121867" grpId="0"/>
      <p:bldP spid="121869" grpId="0" bldLvl="0" animBg="1"/>
      <p:bldP spid="121870" grpId="0"/>
      <p:bldP spid="121871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882" name="Object 2"/>
          <p:cNvGraphicFramePr>
            <a:graphicFrameLocks noChangeAspect="1"/>
          </p:cNvGraphicFramePr>
          <p:nvPr/>
        </p:nvGraphicFramePr>
        <p:xfrm>
          <a:off x="2782888" y="3044190"/>
          <a:ext cx="3313112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8" name="" r:id="rId1" imgW="1447800" imgH="228600" progId="Equation.3">
                  <p:embed/>
                </p:oleObj>
              </mc:Choice>
              <mc:Fallback>
                <p:oleObj name="" r:id="rId1" imgW="1447800" imgH="228600" progId="Equation.3">
                  <p:embed/>
                  <p:pic>
                    <p:nvPicPr>
                      <p:cNvPr id="0" name="Object 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782888" y="3044190"/>
                        <a:ext cx="3313112" cy="544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3" name="Object 3"/>
          <p:cNvGraphicFramePr>
            <a:graphicFrameLocks noChangeAspect="1"/>
          </p:cNvGraphicFramePr>
          <p:nvPr/>
        </p:nvGraphicFramePr>
        <p:xfrm>
          <a:off x="2711450" y="3693478"/>
          <a:ext cx="39465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9" name="" r:id="rId3" imgW="1752600" imgH="219075" progId="Equation.3">
                  <p:embed/>
                </p:oleObj>
              </mc:Choice>
              <mc:Fallback>
                <p:oleObj name="" r:id="rId3" imgW="1752600" imgH="219075" progId="Equation.3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711450" y="3693478"/>
                        <a:ext cx="3946525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4" name="Object 4"/>
          <p:cNvGraphicFramePr>
            <a:graphicFrameLocks noChangeAspect="1"/>
          </p:cNvGraphicFramePr>
          <p:nvPr/>
        </p:nvGraphicFramePr>
        <p:xfrm>
          <a:off x="2708275" y="4196715"/>
          <a:ext cx="2960688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0" name="" r:id="rId5" imgW="1362075" imgH="400050" progId="Equation.3">
                  <p:embed/>
                </p:oleObj>
              </mc:Choice>
              <mc:Fallback>
                <p:oleObj name="" r:id="rId5" imgW="1362075" imgH="400050" progId="Equation.3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708275" y="4196715"/>
                        <a:ext cx="2960688" cy="871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5" name="Object 5"/>
          <p:cNvGraphicFramePr>
            <a:graphicFrameLocks noChangeAspect="1"/>
          </p:cNvGraphicFramePr>
          <p:nvPr/>
        </p:nvGraphicFramePr>
        <p:xfrm>
          <a:off x="2566988" y="5852478"/>
          <a:ext cx="7675562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1" name="" r:id="rId7" imgW="3305175" imgH="228600" progId="Equation.3">
                  <p:embed/>
                </p:oleObj>
              </mc:Choice>
              <mc:Fallback>
                <p:oleObj name="" r:id="rId7" imgW="3305175" imgH="228600" progId="Equation.3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566988" y="5852478"/>
                        <a:ext cx="7675562" cy="557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2886" name="Group 6"/>
          <p:cNvGrpSpPr/>
          <p:nvPr/>
        </p:nvGrpSpPr>
        <p:grpSpPr>
          <a:xfrm>
            <a:off x="1822450" y="708977"/>
            <a:ext cx="7621588" cy="1865313"/>
            <a:chOff x="188" y="235"/>
            <a:chExt cx="4801" cy="1175"/>
          </a:xfrm>
        </p:grpSpPr>
        <p:grpSp>
          <p:nvGrpSpPr>
            <p:cNvPr id="120853" name="Group 7"/>
            <p:cNvGrpSpPr/>
            <p:nvPr/>
          </p:nvGrpSpPr>
          <p:grpSpPr>
            <a:xfrm>
              <a:off x="414" y="930"/>
              <a:ext cx="240" cy="240"/>
              <a:chOff x="768" y="2928"/>
              <a:chExt cx="288" cy="288"/>
            </a:xfrm>
          </p:grpSpPr>
          <p:sp>
            <p:nvSpPr>
              <p:cNvPr id="120882" name="Oval 8"/>
              <p:cNvSpPr/>
              <p:nvPr/>
            </p:nvSpPr>
            <p:spPr>
              <a:xfrm>
                <a:off x="768" y="2928"/>
                <a:ext cx="288" cy="288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20883" name="Line 9"/>
              <p:cNvSpPr/>
              <p:nvPr/>
            </p:nvSpPr>
            <p:spPr>
              <a:xfrm>
                <a:off x="768" y="3072"/>
                <a:ext cx="288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0854" name="Line 10"/>
            <p:cNvSpPr/>
            <p:nvPr/>
          </p:nvSpPr>
          <p:spPr>
            <a:xfrm flipV="1">
              <a:off x="558" y="738"/>
              <a:ext cx="0" cy="19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55" name="Line 11"/>
            <p:cNvSpPr/>
            <p:nvPr/>
          </p:nvSpPr>
          <p:spPr>
            <a:xfrm flipV="1">
              <a:off x="510" y="738"/>
              <a:ext cx="0" cy="144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56" name="Rectangle 12"/>
            <p:cNvSpPr/>
            <p:nvPr/>
          </p:nvSpPr>
          <p:spPr>
            <a:xfrm>
              <a:off x="942" y="930"/>
              <a:ext cx="96" cy="240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0857" name="Line 13"/>
            <p:cNvSpPr/>
            <p:nvPr/>
          </p:nvSpPr>
          <p:spPr>
            <a:xfrm>
              <a:off x="558" y="738"/>
              <a:ext cx="76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58" name="Line 14"/>
            <p:cNvSpPr/>
            <p:nvPr/>
          </p:nvSpPr>
          <p:spPr>
            <a:xfrm>
              <a:off x="1326" y="738"/>
              <a:ext cx="28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59" name="Line 15"/>
            <p:cNvSpPr/>
            <p:nvPr/>
          </p:nvSpPr>
          <p:spPr>
            <a:xfrm>
              <a:off x="1614" y="738"/>
              <a:ext cx="0" cy="33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60" name="Line 16"/>
            <p:cNvSpPr/>
            <p:nvPr/>
          </p:nvSpPr>
          <p:spPr>
            <a:xfrm>
              <a:off x="1614" y="1170"/>
              <a:ext cx="0" cy="24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61" name="Line 17"/>
            <p:cNvSpPr/>
            <p:nvPr/>
          </p:nvSpPr>
          <p:spPr>
            <a:xfrm>
              <a:off x="558" y="1410"/>
              <a:ext cx="172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62" name="Line 18"/>
            <p:cNvSpPr/>
            <p:nvPr/>
          </p:nvSpPr>
          <p:spPr>
            <a:xfrm flipV="1">
              <a:off x="990" y="738"/>
              <a:ext cx="0" cy="19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63" name="Line 19"/>
            <p:cNvSpPr/>
            <p:nvPr/>
          </p:nvSpPr>
          <p:spPr>
            <a:xfrm>
              <a:off x="990" y="1170"/>
              <a:ext cx="0" cy="24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64" name="Line 20"/>
            <p:cNvSpPr/>
            <p:nvPr/>
          </p:nvSpPr>
          <p:spPr>
            <a:xfrm flipV="1">
              <a:off x="558" y="1170"/>
              <a:ext cx="0" cy="24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65" name="Text Box 21"/>
            <p:cNvSpPr txBox="1"/>
            <p:nvPr/>
          </p:nvSpPr>
          <p:spPr>
            <a:xfrm>
              <a:off x="188" y="1102"/>
              <a:ext cx="29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1A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0866" name="Text Box 22"/>
            <p:cNvSpPr txBox="1"/>
            <p:nvPr/>
          </p:nvSpPr>
          <p:spPr>
            <a:xfrm>
              <a:off x="1069" y="814"/>
              <a:ext cx="29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0867" name="Line 23"/>
            <p:cNvSpPr/>
            <p:nvPr/>
          </p:nvSpPr>
          <p:spPr>
            <a:xfrm>
              <a:off x="1518" y="1170"/>
              <a:ext cx="240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68" name="Line 24"/>
            <p:cNvSpPr/>
            <p:nvPr/>
          </p:nvSpPr>
          <p:spPr>
            <a:xfrm>
              <a:off x="1518" y="1074"/>
              <a:ext cx="240" cy="0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69" name="Text Box 25"/>
            <p:cNvSpPr txBox="1"/>
            <p:nvPr/>
          </p:nvSpPr>
          <p:spPr>
            <a:xfrm>
              <a:off x="317" y="235"/>
              <a:ext cx="452" cy="329"/>
            </a:xfrm>
            <a:prstGeom prst="rect">
              <a:avLst/>
            </a:prstGeom>
            <a:solidFill>
              <a:srgbClr val="993366"/>
            </a:solidFill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例</a:t>
              </a:r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0870" name="Line 26"/>
            <p:cNvSpPr/>
            <p:nvPr/>
          </p:nvSpPr>
          <p:spPr>
            <a:xfrm>
              <a:off x="1614" y="738"/>
              <a:ext cx="19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71" name="Line 27"/>
            <p:cNvSpPr/>
            <p:nvPr/>
          </p:nvSpPr>
          <p:spPr>
            <a:xfrm flipV="1">
              <a:off x="1806" y="594"/>
              <a:ext cx="240" cy="144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72" name="Line 28"/>
            <p:cNvSpPr/>
            <p:nvPr/>
          </p:nvSpPr>
          <p:spPr>
            <a:xfrm>
              <a:off x="2046" y="738"/>
              <a:ext cx="240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73" name="Rectangle 29"/>
            <p:cNvSpPr/>
            <p:nvPr/>
          </p:nvSpPr>
          <p:spPr>
            <a:xfrm>
              <a:off x="2238" y="978"/>
              <a:ext cx="96" cy="240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0874" name="Line 30"/>
            <p:cNvSpPr/>
            <p:nvPr/>
          </p:nvSpPr>
          <p:spPr>
            <a:xfrm flipV="1">
              <a:off x="2286" y="738"/>
              <a:ext cx="0" cy="24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75" name="Line 31"/>
            <p:cNvSpPr/>
            <p:nvPr/>
          </p:nvSpPr>
          <p:spPr>
            <a:xfrm>
              <a:off x="2286" y="1218"/>
              <a:ext cx="0" cy="19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76" name="Line 32"/>
            <p:cNvSpPr/>
            <p:nvPr/>
          </p:nvSpPr>
          <p:spPr>
            <a:xfrm>
              <a:off x="1758" y="546"/>
              <a:ext cx="144" cy="144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77" name="Text Box 33"/>
            <p:cNvSpPr txBox="1"/>
            <p:nvPr/>
          </p:nvSpPr>
          <p:spPr>
            <a:xfrm>
              <a:off x="2317" y="1006"/>
              <a:ext cx="29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0878" name="Text Box 34"/>
            <p:cNvSpPr txBox="1"/>
            <p:nvPr/>
          </p:nvSpPr>
          <p:spPr>
            <a:xfrm>
              <a:off x="1252" y="1102"/>
              <a:ext cx="275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3F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0879" name="Text Box 35"/>
            <p:cNvSpPr txBox="1"/>
            <p:nvPr/>
          </p:nvSpPr>
          <p:spPr>
            <a:xfrm>
              <a:off x="1434" y="861"/>
              <a:ext cx="200" cy="54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0880" name="Text Box 36"/>
            <p:cNvSpPr txBox="1"/>
            <p:nvPr/>
          </p:nvSpPr>
          <p:spPr>
            <a:xfrm>
              <a:off x="1764" y="1054"/>
              <a:ext cx="25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0881" name="Text Box 37"/>
            <p:cNvSpPr txBox="1"/>
            <p:nvPr/>
          </p:nvSpPr>
          <p:spPr>
            <a:xfrm>
              <a:off x="930" y="283"/>
              <a:ext cx="4059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/>
            <a:p>
              <a:pPr eaLnBrk="1" hangingPunct="1"/>
              <a:r>
                <a:rPr lang="zh-CN" altLang="en-US" b="1" dirty="0">
                  <a:solidFill>
                    <a:srgbClr val="FFFF00"/>
                  </a:solidFill>
                  <a:latin typeface="仿宋_GB2312" pitchFamily="49" charset="-122"/>
                  <a:ea typeface="仿宋_GB2312" pitchFamily="49" charset="-122"/>
                </a:rPr>
                <a:t>已知：</a:t>
              </a:r>
              <a:r>
                <a:rPr lang="en-US" altLang="zh-CN" b="1" i="1" dirty="0">
                  <a:solidFill>
                    <a:srgbClr val="FFFF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t</a:t>
              </a:r>
              <a:r>
                <a:rPr lang="en-US" altLang="zh-CN" b="1" dirty="0">
                  <a:solidFill>
                    <a:srgbClr val="FFFF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=0</a:t>
              </a:r>
              <a:r>
                <a:rPr lang="zh-CN" altLang="en-US" b="1" dirty="0">
                  <a:solidFill>
                    <a:srgbClr val="FFFF00"/>
                  </a:solidFill>
                  <a:latin typeface="仿宋_GB2312" pitchFamily="49" charset="-122"/>
                  <a:ea typeface="仿宋_GB2312" pitchFamily="49" charset="-122"/>
                </a:rPr>
                <a:t>时合开关，求换路后的</a:t>
              </a:r>
              <a:r>
                <a:rPr lang="en-US" altLang="zh-CN" b="1" i="1" dirty="0">
                  <a:solidFill>
                    <a:srgbClr val="FFFF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u</a:t>
              </a:r>
              <a:r>
                <a:rPr lang="en-US" altLang="zh-CN" b="1" i="1" baseline="-25000" dirty="0">
                  <a:solidFill>
                    <a:srgbClr val="FFFF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C</a:t>
              </a:r>
              <a:r>
                <a:rPr lang="en-US" altLang="zh-CN" b="1" dirty="0">
                  <a:solidFill>
                    <a:srgbClr val="FFFF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(</a:t>
              </a:r>
              <a:r>
                <a:rPr lang="en-US" altLang="zh-CN" b="1" i="1" dirty="0">
                  <a:solidFill>
                    <a:srgbClr val="FFFF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t</a:t>
              </a:r>
              <a:r>
                <a:rPr lang="en-US" altLang="zh-CN" b="1" dirty="0">
                  <a:solidFill>
                    <a:srgbClr val="FFFF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)</a:t>
              </a:r>
              <a:r>
                <a:rPr lang="en-US" altLang="zh-CN" b="1" dirty="0">
                  <a:solidFill>
                    <a:srgbClr val="FFFF00"/>
                  </a:solidFill>
                  <a:latin typeface="仿宋_GB2312" pitchFamily="49" charset="-122"/>
                  <a:ea typeface="仿宋_GB2312" pitchFamily="49" charset="-122"/>
                </a:rPr>
                <a:t> </a:t>
              </a:r>
              <a:r>
                <a:rPr lang="zh-CN" altLang="en-US" b="1" dirty="0">
                  <a:solidFill>
                    <a:srgbClr val="FFFF00"/>
                  </a:solidFill>
                  <a:latin typeface="仿宋_GB2312" pitchFamily="49" charset="-122"/>
                  <a:ea typeface="仿宋_GB2312" pitchFamily="49" charset="-122"/>
                </a:rPr>
                <a:t>。</a:t>
              </a:r>
              <a:endPara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endParaRPr>
            </a:p>
          </p:txBody>
        </p:sp>
      </p:grpSp>
      <p:sp>
        <p:nvSpPr>
          <p:cNvPr id="122918" name="Text Box 38"/>
          <p:cNvSpPr txBox="1"/>
          <p:nvPr/>
        </p:nvSpPr>
        <p:spPr>
          <a:xfrm>
            <a:off x="1917224" y="3042762"/>
            <a:ext cx="539115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解</a:t>
            </a:r>
            <a:endParaRPr lang="zh-CN" altLang="en-US" sz="28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122919" name="Group 39"/>
          <p:cNvGrpSpPr/>
          <p:nvPr/>
        </p:nvGrpSpPr>
        <p:grpSpPr>
          <a:xfrm>
            <a:off x="6542088" y="1288415"/>
            <a:ext cx="3516313" cy="2640013"/>
            <a:chOff x="3326" y="1093"/>
            <a:chExt cx="2215" cy="1663"/>
          </a:xfrm>
        </p:grpSpPr>
        <p:sp>
          <p:nvSpPr>
            <p:cNvPr id="120842" name="Line 40"/>
            <p:cNvSpPr/>
            <p:nvPr/>
          </p:nvSpPr>
          <p:spPr>
            <a:xfrm>
              <a:off x="3735" y="2420"/>
              <a:ext cx="1728" cy="0"/>
            </a:xfrm>
            <a:prstGeom prst="line">
              <a:avLst/>
            </a:prstGeom>
            <a:ln w="38100" cap="flat" cmpd="sng">
              <a:solidFill>
                <a:srgbClr val="FFFF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43" name="Line 41"/>
            <p:cNvSpPr/>
            <p:nvPr/>
          </p:nvSpPr>
          <p:spPr>
            <a:xfrm flipV="1">
              <a:off x="3879" y="1140"/>
              <a:ext cx="0" cy="1616"/>
            </a:xfrm>
            <a:prstGeom prst="line">
              <a:avLst/>
            </a:prstGeom>
            <a:ln w="38100" cap="flat" cmpd="sng">
              <a:solidFill>
                <a:srgbClr val="FFFF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44" name="Line 42"/>
            <p:cNvSpPr/>
            <p:nvPr/>
          </p:nvSpPr>
          <p:spPr>
            <a:xfrm>
              <a:off x="3879" y="2180"/>
              <a:ext cx="1440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dash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45" name="Freeform 43"/>
            <p:cNvSpPr/>
            <p:nvPr/>
          </p:nvSpPr>
          <p:spPr>
            <a:xfrm>
              <a:off x="3879" y="1604"/>
              <a:ext cx="1354" cy="5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240"/>
                </a:cxn>
                <a:cxn ang="0">
                  <a:pos x="384" y="384"/>
                </a:cxn>
                <a:cxn ang="0">
                  <a:pos x="816" y="480"/>
                </a:cxn>
                <a:cxn ang="0">
                  <a:pos x="1354" y="518"/>
                </a:cxn>
              </a:cxnLst>
              <a:rect l="0" t="0" r="0" b="0"/>
              <a:pathLst>
                <a:path w="1354" h="518">
                  <a:moveTo>
                    <a:pt x="0" y="0"/>
                  </a:moveTo>
                  <a:cubicBezTo>
                    <a:pt x="40" y="88"/>
                    <a:pt x="80" y="176"/>
                    <a:pt x="144" y="240"/>
                  </a:cubicBezTo>
                  <a:cubicBezTo>
                    <a:pt x="208" y="304"/>
                    <a:pt x="272" y="344"/>
                    <a:pt x="384" y="384"/>
                  </a:cubicBezTo>
                  <a:cubicBezTo>
                    <a:pt x="496" y="424"/>
                    <a:pt x="654" y="458"/>
                    <a:pt x="816" y="480"/>
                  </a:cubicBezTo>
                  <a:cubicBezTo>
                    <a:pt x="978" y="502"/>
                    <a:pt x="1242" y="510"/>
                    <a:pt x="1354" y="518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46" name="Text Box 44"/>
            <p:cNvSpPr txBox="1"/>
            <p:nvPr/>
          </p:nvSpPr>
          <p:spPr>
            <a:xfrm>
              <a:off x="5386" y="2496"/>
              <a:ext cx="155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0847" name="Text Box 45"/>
            <p:cNvSpPr txBox="1"/>
            <p:nvPr/>
          </p:nvSpPr>
          <p:spPr>
            <a:xfrm>
              <a:off x="4013" y="1093"/>
              <a:ext cx="237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0848" name="Text Box 46"/>
            <p:cNvSpPr txBox="1"/>
            <p:nvPr/>
          </p:nvSpPr>
          <p:spPr>
            <a:xfrm>
              <a:off x="3400" y="1374"/>
              <a:ext cx="227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0849" name="Text Box 47"/>
            <p:cNvSpPr txBox="1"/>
            <p:nvPr/>
          </p:nvSpPr>
          <p:spPr>
            <a:xfrm>
              <a:off x="4262" y="1096"/>
              <a:ext cx="315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(V)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0850" name="Text Box 48"/>
            <p:cNvSpPr txBox="1"/>
            <p:nvPr/>
          </p:nvSpPr>
          <p:spPr>
            <a:xfrm>
              <a:off x="3326" y="2030"/>
              <a:ext cx="439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0.667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0851" name="Text Box 49"/>
            <p:cNvSpPr txBox="1"/>
            <p:nvPr/>
          </p:nvSpPr>
          <p:spPr>
            <a:xfrm>
              <a:off x="3642" y="2484"/>
              <a:ext cx="18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0852" name="Line 50"/>
            <p:cNvSpPr/>
            <p:nvPr/>
          </p:nvSpPr>
          <p:spPr>
            <a:xfrm>
              <a:off x="3636" y="1609"/>
              <a:ext cx="236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22931" name="Object 51"/>
          <p:cNvGraphicFramePr>
            <a:graphicFrameLocks noChangeAspect="1"/>
          </p:cNvGraphicFramePr>
          <p:nvPr/>
        </p:nvGraphicFramePr>
        <p:xfrm>
          <a:off x="2640013" y="4772978"/>
          <a:ext cx="5389562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2" name="" r:id="rId9" imgW="2190750" imgH="342900" progId="Equation.3">
                  <p:embed/>
                </p:oleObj>
              </mc:Choice>
              <mc:Fallback>
                <p:oleObj name="" r:id="rId9" imgW="2190750" imgH="342900" progId="Equation.3">
                  <p:embed/>
                  <p:pic>
                    <p:nvPicPr>
                      <p:cNvPr id="0" name="Object 51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640013" y="4772978"/>
                        <a:ext cx="5389562" cy="868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2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2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"/>
                                        <p:tgtEl>
                                          <p:spTgt spid="12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0"/>
                                        <p:tgtEl>
                                          <p:spTgt spid="12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0"/>
                                        <p:tgtEl>
                                          <p:spTgt spid="122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2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0"/>
                                        <p:tgtEl>
                                          <p:spTgt spid="122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12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8" grpId="0" bldLvl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2"/>
          <p:cNvSpPr txBox="1"/>
          <p:nvPr/>
        </p:nvSpPr>
        <p:spPr>
          <a:xfrm>
            <a:off x="1847850" y="667862"/>
            <a:ext cx="792163" cy="521970"/>
          </a:xfrm>
          <a:prstGeom prst="rect">
            <a:avLst/>
          </a:prstGeom>
          <a:solidFill>
            <a:srgbClr val="A50021"/>
          </a:solidFill>
          <a:ln w="2857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例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2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23907" name="Text Box 3"/>
          <p:cNvSpPr txBox="1"/>
          <p:nvPr/>
        </p:nvSpPr>
        <p:spPr>
          <a:xfrm>
            <a:off x="2927350" y="667862"/>
            <a:ext cx="5689600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=0</a:t>
            </a:r>
            <a:r>
              <a:rPr lang="zh-CN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时 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开关闭合，求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t&gt;0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后的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i</a:t>
            </a:r>
            <a:r>
              <a:rPr lang="en-US" altLang="zh-CN" sz="2800" b="1" baseline="-25000" dirty="0">
                <a:solidFill>
                  <a:srgbClr val="FFFF00"/>
                </a:solidFill>
                <a:latin typeface="Times New Roman" panose="02020503050405090304" pitchFamily="18" charset="0"/>
              </a:rPr>
              <a:t>L</a:t>
            </a:r>
            <a:r>
              <a:rPr lang="zh-CN" altLang="en-US" sz="2800" b="1" baseline="-25000" dirty="0">
                <a:solidFill>
                  <a:srgbClr val="FFFF00"/>
                </a:solidFill>
                <a:latin typeface="Times New Roman" panose="02020503050405090304" pitchFamily="18" charset="0"/>
              </a:rPr>
              <a:t>、</a:t>
            </a:r>
            <a:r>
              <a:rPr lang="en-US" altLang="zh-CN" sz="2800" b="1" i="1" dirty="0">
                <a:solidFill>
                  <a:srgbClr val="FFFF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rgbClr val="FFFF00"/>
                </a:solidFill>
                <a:latin typeface="Times New Roman" panose="02020503050405090304" pitchFamily="18" charset="0"/>
              </a:rPr>
              <a:t>1</a:t>
            </a:r>
            <a:r>
              <a:rPr lang="zh-CN" altLang="en-US" b="1" baseline="-25000" dirty="0">
                <a:solidFill>
                  <a:srgbClr val="FFFF00"/>
                </a:solidFill>
                <a:latin typeface="Times New Roman" panose="02020503050405090304" pitchFamily="18" charset="0"/>
              </a:rPr>
              <a:t>、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rgbClr val="FFFF00"/>
                </a:solidFill>
                <a:latin typeface="Times New Roman" panose="02020503050405090304" pitchFamily="18" charset="0"/>
              </a:rPr>
              <a:t>2</a:t>
            </a:r>
            <a:endParaRPr lang="en-US" altLang="zh-CN" b="1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123908" name="Text Box 4"/>
          <p:cNvSpPr txBox="1"/>
          <p:nvPr/>
        </p:nvSpPr>
        <p:spPr>
          <a:xfrm>
            <a:off x="1919288" y="1360805"/>
            <a:ext cx="576262" cy="3695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解</a:t>
            </a:r>
            <a:endParaRPr lang="zh-CN" altLang="en-US" sz="3200" b="1" i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23909" name="Text Box 5"/>
          <p:cNvSpPr txBox="1"/>
          <p:nvPr/>
        </p:nvSpPr>
        <p:spPr>
          <a:xfrm>
            <a:off x="2566988" y="1316990"/>
            <a:ext cx="21605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rPr>
              <a:t>三要素为：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graphicFrame>
        <p:nvGraphicFramePr>
          <p:cNvPr id="123910" name="Object 6"/>
          <p:cNvGraphicFramePr>
            <a:graphicFrameLocks noChangeAspect="1"/>
          </p:cNvGraphicFramePr>
          <p:nvPr/>
        </p:nvGraphicFramePr>
        <p:xfrm>
          <a:off x="2135188" y="3188653"/>
          <a:ext cx="4305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2" name="" r:id="rId1" imgW="1828800" imgH="190500" progId="Equation.3">
                  <p:embed/>
                </p:oleObj>
              </mc:Choice>
              <mc:Fallback>
                <p:oleObj name="" r:id="rId1" imgW="1828800" imgH="190500" progId="Equation.3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35188" y="3188653"/>
                        <a:ext cx="43053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11" name="Object 7"/>
          <p:cNvGraphicFramePr>
            <a:graphicFrameLocks noChangeAspect="1"/>
          </p:cNvGraphicFramePr>
          <p:nvPr/>
        </p:nvGraphicFramePr>
        <p:xfrm>
          <a:off x="2135188" y="1893253"/>
          <a:ext cx="4465637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3" name="" r:id="rId3" imgW="1771650" imgH="219075" progId="Equation.3">
                  <p:embed/>
                </p:oleObj>
              </mc:Choice>
              <mc:Fallback>
                <p:oleObj name="" r:id="rId3" imgW="1771650" imgH="219075" progId="Equation.3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35188" y="1893253"/>
                        <a:ext cx="4465637" cy="534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912" name="Group 8"/>
          <p:cNvGrpSpPr/>
          <p:nvPr/>
        </p:nvGrpSpPr>
        <p:grpSpPr>
          <a:xfrm>
            <a:off x="6743700" y="1361440"/>
            <a:ext cx="3600450" cy="1925638"/>
            <a:chOff x="3107" y="600"/>
            <a:chExt cx="2268" cy="1213"/>
          </a:xfrm>
        </p:grpSpPr>
        <p:sp>
          <p:nvSpPr>
            <p:cNvPr id="121873" name="Line 9"/>
            <p:cNvSpPr/>
            <p:nvPr/>
          </p:nvSpPr>
          <p:spPr>
            <a:xfrm>
              <a:off x="3334" y="890"/>
              <a:ext cx="1360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1874" name="Group 10"/>
            <p:cNvGrpSpPr/>
            <p:nvPr/>
          </p:nvGrpSpPr>
          <p:grpSpPr>
            <a:xfrm>
              <a:off x="5103" y="1219"/>
              <a:ext cx="272" cy="265"/>
              <a:chOff x="2160" y="2400"/>
              <a:chExt cx="255" cy="240"/>
            </a:xfrm>
          </p:grpSpPr>
          <p:sp>
            <p:nvSpPr>
              <p:cNvPr id="121907" name="Oval 11"/>
              <p:cNvSpPr/>
              <p:nvPr/>
            </p:nvSpPr>
            <p:spPr>
              <a:xfrm>
                <a:off x="2160" y="2400"/>
                <a:ext cx="240" cy="240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zh-CN" b="1" dirty="0">
                  <a:latin typeface="Arial" panose="020B060402020209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21908" name="Text Box 12"/>
              <p:cNvSpPr txBox="1"/>
              <p:nvPr/>
            </p:nvSpPr>
            <p:spPr>
              <a:xfrm>
                <a:off x="2160" y="2414"/>
                <a:ext cx="255" cy="2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endParaRPr lang="zh-CN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21875" name="Line 13"/>
            <p:cNvSpPr/>
            <p:nvPr/>
          </p:nvSpPr>
          <p:spPr>
            <a:xfrm>
              <a:off x="3835" y="936"/>
              <a:ext cx="0" cy="317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876" name="Text Box 14"/>
            <p:cNvSpPr txBox="1"/>
            <p:nvPr/>
          </p:nvSpPr>
          <p:spPr>
            <a:xfrm>
              <a:off x="3970" y="799"/>
              <a:ext cx="288" cy="36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1877" name="Text Box 15"/>
            <p:cNvSpPr txBox="1"/>
            <p:nvPr/>
          </p:nvSpPr>
          <p:spPr>
            <a:xfrm>
              <a:off x="3379" y="1115"/>
              <a:ext cx="25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1878" name="Text Box 16"/>
            <p:cNvSpPr txBox="1"/>
            <p:nvPr/>
          </p:nvSpPr>
          <p:spPr>
            <a:xfrm>
              <a:off x="3424" y="1508"/>
              <a:ext cx="24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–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1879" name="Text Box 17"/>
            <p:cNvSpPr txBox="1"/>
            <p:nvPr/>
          </p:nvSpPr>
          <p:spPr>
            <a:xfrm>
              <a:off x="4649" y="1235"/>
              <a:ext cx="590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20V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1880" name="Text Box 18"/>
            <p:cNvSpPr txBox="1"/>
            <p:nvPr/>
          </p:nvSpPr>
          <p:spPr>
            <a:xfrm>
              <a:off x="4063" y="1281"/>
              <a:ext cx="40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0.5H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121881" name="Group 19"/>
            <p:cNvGrpSpPr/>
            <p:nvPr/>
          </p:nvGrpSpPr>
          <p:grpSpPr>
            <a:xfrm flipH="1" flipV="1">
              <a:off x="3929" y="1163"/>
              <a:ext cx="88" cy="432"/>
              <a:chOff x="2586" y="847"/>
              <a:chExt cx="71" cy="654"/>
            </a:xfrm>
          </p:grpSpPr>
          <p:sp>
            <p:nvSpPr>
              <p:cNvPr id="121904" name="Line 20"/>
              <p:cNvSpPr/>
              <p:nvPr/>
            </p:nvSpPr>
            <p:spPr>
              <a:xfrm flipV="1">
                <a:off x="2656" y="847"/>
                <a:ext cx="1" cy="69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905" name="Line 21"/>
              <p:cNvSpPr/>
              <p:nvPr/>
            </p:nvSpPr>
            <p:spPr>
              <a:xfrm flipV="1">
                <a:off x="2656" y="1418"/>
                <a:ext cx="1" cy="83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906" name="Freeform 22"/>
              <p:cNvSpPr/>
              <p:nvPr/>
            </p:nvSpPr>
            <p:spPr>
              <a:xfrm>
                <a:off x="2586" y="916"/>
                <a:ext cx="70" cy="502"/>
              </a:xfrm>
              <a:custGeom>
                <a:avLst/>
                <a:gdLst/>
                <a:ahLst/>
                <a:cxnLst>
                  <a:cxn ang="0">
                    <a:pos x="70" y="502"/>
                  </a:cxn>
                  <a:cxn ang="0">
                    <a:pos x="28" y="488"/>
                  </a:cxn>
                  <a:cxn ang="0">
                    <a:pos x="0" y="446"/>
                  </a:cxn>
                  <a:cxn ang="0">
                    <a:pos x="28" y="404"/>
                  </a:cxn>
                  <a:cxn ang="0">
                    <a:pos x="70" y="376"/>
                  </a:cxn>
                  <a:cxn ang="0">
                    <a:pos x="28" y="362"/>
                  </a:cxn>
                  <a:cxn ang="0">
                    <a:pos x="0" y="321"/>
                  </a:cxn>
                  <a:cxn ang="0">
                    <a:pos x="28" y="279"/>
                  </a:cxn>
                  <a:cxn ang="0">
                    <a:pos x="70" y="251"/>
                  </a:cxn>
                  <a:cxn ang="0">
                    <a:pos x="28" y="237"/>
                  </a:cxn>
                  <a:cxn ang="0">
                    <a:pos x="0" y="195"/>
                  </a:cxn>
                  <a:cxn ang="0">
                    <a:pos x="28" y="154"/>
                  </a:cxn>
                  <a:cxn ang="0">
                    <a:pos x="70" y="126"/>
                  </a:cxn>
                  <a:cxn ang="0">
                    <a:pos x="28" y="112"/>
                  </a:cxn>
                  <a:cxn ang="0">
                    <a:pos x="0" y="70"/>
                  </a:cxn>
                  <a:cxn ang="0">
                    <a:pos x="28" y="28"/>
                  </a:cxn>
                  <a:cxn ang="0">
                    <a:pos x="70" y="0"/>
                  </a:cxn>
                </a:cxnLst>
                <a:rect l="0" t="0" r="0" b="0"/>
                <a:pathLst>
                  <a:path w="70" h="502">
                    <a:moveTo>
                      <a:pt x="70" y="502"/>
                    </a:moveTo>
                    <a:lnTo>
                      <a:pt x="28" y="488"/>
                    </a:lnTo>
                    <a:lnTo>
                      <a:pt x="0" y="446"/>
                    </a:lnTo>
                    <a:lnTo>
                      <a:pt x="28" y="404"/>
                    </a:lnTo>
                    <a:lnTo>
                      <a:pt x="70" y="376"/>
                    </a:lnTo>
                    <a:lnTo>
                      <a:pt x="28" y="362"/>
                    </a:lnTo>
                    <a:lnTo>
                      <a:pt x="0" y="321"/>
                    </a:lnTo>
                    <a:lnTo>
                      <a:pt x="28" y="279"/>
                    </a:lnTo>
                    <a:lnTo>
                      <a:pt x="70" y="251"/>
                    </a:lnTo>
                    <a:lnTo>
                      <a:pt x="28" y="237"/>
                    </a:lnTo>
                    <a:lnTo>
                      <a:pt x="0" y="195"/>
                    </a:lnTo>
                    <a:lnTo>
                      <a:pt x="28" y="154"/>
                    </a:lnTo>
                    <a:lnTo>
                      <a:pt x="70" y="126"/>
                    </a:lnTo>
                    <a:lnTo>
                      <a:pt x="28" y="112"/>
                    </a:lnTo>
                    <a:lnTo>
                      <a:pt x="0" y="70"/>
                    </a:lnTo>
                    <a:lnTo>
                      <a:pt x="28" y="28"/>
                    </a:lnTo>
                    <a:lnTo>
                      <a:pt x="70" y="0"/>
                    </a:lnTo>
                  </a:path>
                </a:pathLst>
              </a:custGeom>
              <a:noFill/>
              <a:ln w="38100" cap="flat" cmpd="sng">
                <a:solidFill>
                  <a:srgbClr val="FF99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1882" name="Line 23"/>
            <p:cNvSpPr/>
            <p:nvPr/>
          </p:nvSpPr>
          <p:spPr>
            <a:xfrm>
              <a:off x="3334" y="1797"/>
              <a:ext cx="1876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883" name="Line 24"/>
            <p:cNvSpPr/>
            <p:nvPr/>
          </p:nvSpPr>
          <p:spPr>
            <a:xfrm flipH="1" flipV="1">
              <a:off x="3923" y="1571"/>
              <a:ext cx="0" cy="22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884" name="Line 25"/>
            <p:cNvSpPr/>
            <p:nvPr/>
          </p:nvSpPr>
          <p:spPr>
            <a:xfrm flipH="1">
              <a:off x="3923" y="888"/>
              <a:ext cx="6" cy="365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1885" name="Group 26"/>
            <p:cNvGrpSpPr/>
            <p:nvPr/>
          </p:nvGrpSpPr>
          <p:grpSpPr>
            <a:xfrm>
              <a:off x="3198" y="1234"/>
              <a:ext cx="272" cy="265"/>
              <a:chOff x="2160" y="2400"/>
              <a:chExt cx="255" cy="240"/>
            </a:xfrm>
          </p:grpSpPr>
          <p:sp>
            <p:nvSpPr>
              <p:cNvPr id="121902" name="Oval 27"/>
              <p:cNvSpPr/>
              <p:nvPr/>
            </p:nvSpPr>
            <p:spPr>
              <a:xfrm>
                <a:off x="2160" y="2400"/>
                <a:ext cx="240" cy="240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zh-CN" b="1" dirty="0">
                  <a:latin typeface="Arial" panose="020B060402020209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21903" name="Text Box 28"/>
              <p:cNvSpPr txBox="1"/>
              <p:nvPr/>
            </p:nvSpPr>
            <p:spPr>
              <a:xfrm>
                <a:off x="2160" y="2414"/>
                <a:ext cx="255" cy="2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endParaRPr lang="zh-CN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21886" name="Line 29"/>
            <p:cNvSpPr/>
            <p:nvPr/>
          </p:nvSpPr>
          <p:spPr>
            <a:xfrm flipV="1">
              <a:off x="4694" y="663"/>
              <a:ext cx="363" cy="201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887" name="Line 30"/>
            <p:cNvSpPr/>
            <p:nvPr/>
          </p:nvSpPr>
          <p:spPr>
            <a:xfrm flipH="1" flipV="1">
              <a:off x="4740" y="709"/>
              <a:ext cx="85" cy="226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triangl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888" name="Line 31"/>
            <p:cNvSpPr/>
            <p:nvPr/>
          </p:nvSpPr>
          <p:spPr>
            <a:xfrm>
              <a:off x="3334" y="861"/>
              <a:ext cx="0" cy="95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889" name="Text Box 32"/>
            <p:cNvSpPr txBox="1"/>
            <p:nvPr/>
          </p:nvSpPr>
          <p:spPr>
            <a:xfrm>
              <a:off x="3546" y="600"/>
              <a:ext cx="29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5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1890" name="Rectangle 33"/>
            <p:cNvSpPr/>
            <p:nvPr/>
          </p:nvSpPr>
          <p:spPr>
            <a:xfrm>
              <a:off x="3560" y="845"/>
              <a:ext cx="227" cy="91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1891" name="Text Box 34"/>
            <p:cNvSpPr txBox="1"/>
            <p:nvPr/>
          </p:nvSpPr>
          <p:spPr>
            <a:xfrm>
              <a:off x="4226" y="600"/>
              <a:ext cx="29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5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1892" name="Line 35"/>
            <p:cNvSpPr/>
            <p:nvPr/>
          </p:nvSpPr>
          <p:spPr>
            <a:xfrm flipV="1">
              <a:off x="4921" y="889"/>
              <a:ext cx="318" cy="1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893" name="Rectangle 36"/>
            <p:cNvSpPr/>
            <p:nvPr/>
          </p:nvSpPr>
          <p:spPr>
            <a:xfrm>
              <a:off x="4241" y="845"/>
              <a:ext cx="318" cy="91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1894" name="Text Box 37"/>
            <p:cNvSpPr txBox="1"/>
            <p:nvPr/>
          </p:nvSpPr>
          <p:spPr>
            <a:xfrm>
              <a:off x="4967" y="1054"/>
              <a:ext cx="25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1895" name="Text Box 38"/>
            <p:cNvSpPr txBox="1"/>
            <p:nvPr/>
          </p:nvSpPr>
          <p:spPr>
            <a:xfrm>
              <a:off x="4921" y="1462"/>
              <a:ext cx="36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–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1896" name="Line 39"/>
            <p:cNvSpPr/>
            <p:nvPr/>
          </p:nvSpPr>
          <p:spPr>
            <a:xfrm>
              <a:off x="5239" y="890"/>
              <a:ext cx="0" cy="907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897" name="Text Box 40"/>
            <p:cNvSpPr txBox="1"/>
            <p:nvPr/>
          </p:nvSpPr>
          <p:spPr>
            <a:xfrm>
              <a:off x="3334" y="1326"/>
              <a:ext cx="590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10V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1898" name="Line 41"/>
            <p:cNvSpPr/>
            <p:nvPr/>
          </p:nvSpPr>
          <p:spPr>
            <a:xfrm flipV="1">
              <a:off x="3243" y="890"/>
              <a:ext cx="0" cy="272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899" name="Line 42"/>
            <p:cNvSpPr/>
            <p:nvPr/>
          </p:nvSpPr>
          <p:spPr>
            <a:xfrm flipV="1">
              <a:off x="5329" y="890"/>
              <a:ext cx="0" cy="272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900" name="Text Box 43"/>
            <p:cNvSpPr txBox="1"/>
            <p:nvPr/>
          </p:nvSpPr>
          <p:spPr>
            <a:xfrm>
              <a:off x="5119" y="600"/>
              <a:ext cx="202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1901" name="Text Box 44"/>
            <p:cNvSpPr txBox="1"/>
            <p:nvPr/>
          </p:nvSpPr>
          <p:spPr>
            <a:xfrm>
              <a:off x="3107" y="646"/>
              <a:ext cx="31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123949" name="Object 45"/>
          <p:cNvGraphicFramePr>
            <a:graphicFrameLocks noChangeAspect="1"/>
          </p:cNvGraphicFramePr>
          <p:nvPr/>
        </p:nvGraphicFramePr>
        <p:xfrm>
          <a:off x="2135188" y="2540953"/>
          <a:ext cx="41783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4" name="" r:id="rId5" imgW="1657350" imgH="209550" progId="Equation.3">
                  <p:embed/>
                </p:oleObj>
              </mc:Choice>
              <mc:Fallback>
                <p:oleObj name="" r:id="rId5" imgW="1657350" imgH="209550" progId="Equation.3">
                  <p:embed/>
                  <p:pic>
                    <p:nvPicPr>
                      <p:cNvPr id="0" name="Object 45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35188" y="2540953"/>
                        <a:ext cx="4178300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950" name="Group 46"/>
          <p:cNvGrpSpPr/>
          <p:nvPr/>
        </p:nvGrpSpPr>
        <p:grpSpPr>
          <a:xfrm>
            <a:off x="1919288" y="3420428"/>
            <a:ext cx="7824787" cy="836612"/>
            <a:chOff x="204" y="2079"/>
            <a:chExt cx="4929" cy="527"/>
          </a:xfrm>
        </p:grpSpPr>
        <p:graphicFrame>
          <p:nvGraphicFramePr>
            <p:cNvPr id="121871" name="Object 47"/>
            <p:cNvGraphicFramePr>
              <a:graphicFrameLocks noChangeAspect="1"/>
            </p:cNvGraphicFramePr>
            <p:nvPr/>
          </p:nvGraphicFramePr>
          <p:xfrm>
            <a:off x="1876" y="2079"/>
            <a:ext cx="3257" cy="5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85" name="" r:id="rId7" imgW="2095500" imgH="333375" progId="Equation.3">
                    <p:embed/>
                  </p:oleObj>
                </mc:Choice>
                <mc:Fallback>
                  <p:oleObj name="" r:id="rId7" imgW="2095500" imgH="333375" progId="Equation.3">
                    <p:embed/>
                    <p:pic>
                      <p:nvPicPr>
                        <p:cNvPr id="0" name="Object 47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876" y="2079"/>
                          <a:ext cx="3257" cy="5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1872" name="Text Box 48"/>
            <p:cNvSpPr txBox="1"/>
            <p:nvPr/>
          </p:nvSpPr>
          <p:spPr>
            <a:xfrm>
              <a:off x="204" y="2296"/>
              <a:ext cx="149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FF00"/>
                  </a:solidFill>
                  <a:latin typeface="Arial" panose="020B0604020202090204" pitchFamily="34" charset="0"/>
                  <a:ea typeface="仿宋_GB2312" pitchFamily="49" charset="-122"/>
                </a:rPr>
                <a:t>应用三要素公式</a:t>
              </a:r>
              <a:endPara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</p:grpSp>
      <p:graphicFrame>
        <p:nvGraphicFramePr>
          <p:cNvPr id="123953" name="Object 49"/>
          <p:cNvGraphicFramePr>
            <a:graphicFrameLocks noChangeAspect="1"/>
          </p:cNvGraphicFramePr>
          <p:nvPr/>
        </p:nvGraphicFramePr>
        <p:xfrm>
          <a:off x="2208213" y="4341178"/>
          <a:ext cx="6624637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6" name="" r:id="rId9" imgW="2343150" imgH="219075" progId="Equation.3">
                  <p:embed/>
                </p:oleObj>
              </mc:Choice>
              <mc:Fallback>
                <p:oleObj name="" r:id="rId9" imgW="2343150" imgH="219075" progId="Equation.3">
                  <p:embed/>
                  <p:pic>
                    <p:nvPicPr>
                      <p:cNvPr id="0" name="Object 49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08213" y="4341178"/>
                        <a:ext cx="6624637" cy="601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54" name="Object 50"/>
          <p:cNvGraphicFramePr>
            <a:graphicFrameLocks noChangeAspect="1"/>
          </p:cNvGraphicFramePr>
          <p:nvPr/>
        </p:nvGraphicFramePr>
        <p:xfrm>
          <a:off x="2208213" y="4772978"/>
          <a:ext cx="7177087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7" name="" r:id="rId11" imgW="2847975" imgH="400050" progId="Equation.3">
                  <p:embed/>
                </p:oleObj>
              </mc:Choice>
              <mc:Fallback>
                <p:oleObj name="" r:id="rId11" imgW="2847975" imgH="400050" progId="Equation.3">
                  <p:embed/>
                  <p:pic>
                    <p:nvPicPr>
                      <p:cNvPr id="0" name="Object 50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08213" y="4772978"/>
                        <a:ext cx="7177087" cy="95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55" name="Object 51"/>
          <p:cNvGraphicFramePr>
            <a:graphicFrameLocks noChangeAspect="1"/>
          </p:cNvGraphicFramePr>
          <p:nvPr/>
        </p:nvGraphicFramePr>
        <p:xfrm>
          <a:off x="2279650" y="5565140"/>
          <a:ext cx="4911725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8" name="" r:id="rId13" imgW="1943100" imgH="219075" progId="Equation.3">
                  <p:embed/>
                </p:oleObj>
              </mc:Choice>
              <mc:Fallback>
                <p:oleObj name="" r:id="rId13" imgW="1943100" imgH="219075" progId="Equation.3">
                  <p:embed/>
                  <p:pic>
                    <p:nvPicPr>
                      <p:cNvPr id="0" name="Object 51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79650" y="5565140"/>
                        <a:ext cx="4911725" cy="534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56" name="Object 52"/>
          <p:cNvGraphicFramePr>
            <a:graphicFrameLocks noChangeAspect="1"/>
          </p:cNvGraphicFramePr>
          <p:nvPr/>
        </p:nvGraphicFramePr>
        <p:xfrm>
          <a:off x="2279650" y="6212840"/>
          <a:ext cx="4943475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9" name="" r:id="rId15" imgW="1962150" imgH="219075" progId="Equation.3">
                  <p:embed/>
                </p:oleObj>
              </mc:Choice>
              <mc:Fallback>
                <p:oleObj name="" r:id="rId15" imgW="1962150" imgH="219075" progId="Equation.3">
                  <p:embed/>
                  <p:pic>
                    <p:nvPicPr>
                      <p:cNvPr id="0" name="Object 52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79650" y="6212840"/>
                        <a:ext cx="4943475" cy="534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0"/>
                                        <p:tgtEl>
                                          <p:spTgt spid="12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000"/>
                                        <p:tgtEl>
                                          <p:spTgt spid="123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0"/>
                                        <p:tgtEl>
                                          <p:spTgt spid="12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123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0"/>
                                        <p:tgtEl>
                                          <p:spTgt spid="123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0"/>
                                        <p:tgtEl>
                                          <p:spTgt spid="12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3000"/>
                                        <p:tgtEl>
                                          <p:spTgt spid="123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3000"/>
                                        <p:tgtEl>
                                          <p:spTgt spid="123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6" grpId="0" bldLvl="0" animBg="1"/>
      <p:bldP spid="123907" grpId="0"/>
      <p:bldP spid="123908" grpId="0" bldLvl="0" animBg="1"/>
      <p:bldP spid="12390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ext Box 2"/>
          <p:cNvSpPr txBox="1"/>
          <p:nvPr/>
        </p:nvSpPr>
        <p:spPr>
          <a:xfrm>
            <a:off x="1919288" y="713105"/>
            <a:ext cx="21605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rPr>
              <a:t>三要素为：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graphicFrame>
        <p:nvGraphicFramePr>
          <p:cNvPr id="124931" name="Object 3"/>
          <p:cNvGraphicFramePr>
            <a:graphicFrameLocks noChangeAspect="1"/>
          </p:cNvGraphicFramePr>
          <p:nvPr/>
        </p:nvGraphicFramePr>
        <p:xfrm>
          <a:off x="1919288" y="2513330"/>
          <a:ext cx="4305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06" name="" r:id="rId1" imgW="1828800" imgH="190500" progId="Equation.3">
                  <p:embed/>
                </p:oleObj>
              </mc:Choice>
              <mc:Fallback>
                <p:oleObj name="" r:id="rId1" imgW="1828800" imgH="190500" progId="Equation.3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19288" y="2513330"/>
                        <a:ext cx="43053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2" name="Object 4"/>
          <p:cNvGraphicFramePr>
            <a:graphicFrameLocks noChangeAspect="1"/>
          </p:cNvGraphicFramePr>
          <p:nvPr/>
        </p:nvGraphicFramePr>
        <p:xfrm>
          <a:off x="1919288" y="1216343"/>
          <a:ext cx="4465637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07" name="" r:id="rId3" imgW="1771650" imgH="219075" progId="Equation.3">
                  <p:embed/>
                </p:oleObj>
              </mc:Choice>
              <mc:Fallback>
                <p:oleObj name="" r:id="rId3" imgW="1771650" imgH="219075" progId="Equation.3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19288" y="1216343"/>
                        <a:ext cx="4465637" cy="534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3" name="Object 5"/>
          <p:cNvGraphicFramePr>
            <a:graphicFrameLocks noChangeAspect="1"/>
          </p:cNvGraphicFramePr>
          <p:nvPr/>
        </p:nvGraphicFramePr>
        <p:xfrm>
          <a:off x="1992313" y="1937068"/>
          <a:ext cx="41783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08" name="" r:id="rId5" imgW="1657350" imgH="209550" progId="Equation.3">
                  <p:embed/>
                </p:oleObj>
              </mc:Choice>
              <mc:Fallback>
                <p:oleObj name="" r:id="rId5" imgW="1657350" imgH="209550" progId="Equation.3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92313" y="1937068"/>
                        <a:ext cx="4178300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4" name="Object 6"/>
          <p:cNvGraphicFramePr>
            <a:graphicFrameLocks noChangeAspect="1"/>
          </p:cNvGraphicFramePr>
          <p:nvPr/>
        </p:nvGraphicFramePr>
        <p:xfrm>
          <a:off x="2063750" y="4816793"/>
          <a:ext cx="6624638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09" name="" r:id="rId7" imgW="2343150" imgH="219075" progId="Equation.3">
                  <p:embed/>
                </p:oleObj>
              </mc:Choice>
              <mc:Fallback>
                <p:oleObj name="" r:id="rId7" imgW="2343150" imgH="219075" progId="Equation.3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063750" y="4816793"/>
                        <a:ext cx="6624638" cy="601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5" name="Object 7"/>
          <p:cNvGraphicFramePr>
            <a:graphicFrameLocks noChangeAspect="1"/>
          </p:cNvGraphicFramePr>
          <p:nvPr/>
        </p:nvGraphicFramePr>
        <p:xfrm>
          <a:off x="2063750" y="5537518"/>
          <a:ext cx="5230813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0" name="" r:id="rId9" imgW="2076450" imgH="219075" progId="Equation.3">
                  <p:embed/>
                </p:oleObj>
              </mc:Choice>
              <mc:Fallback>
                <p:oleObj name="" r:id="rId9" imgW="2076450" imgH="219075" progId="Equation.3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063750" y="5537518"/>
                        <a:ext cx="5230813" cy="534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6" name="Object 8"/>
          <p:cNvGraphicFramePr>
            <a:graphicFrameLocks noChangeAspect="1"/>
          </p:cNvGraphicFramePr>
          <p:nvPr/>
        </p:nvGraphicFramePr>
        <p:xfrm>
          <a:off x="2063750" y="6185218"/>
          <a:ext cx="522922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1" name="" r:id="rId11" imgW="2076450" imgH="219075" progId="Equation.3">
                  <p:embed/>
                </p:oleObj>
              </mc:Choice>
              <mc:Fallback>
                <p:oleObj name="" r:id="rId11" imgW="2076450" imgH="219075" progId="Equation.3">
                  <p:embed/>
                  <p:pic>
                    <p:nvPicPr>
                      <p:cNvPr id="0" name="Object 8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063750" y="6185218"/>
                        <a:ext cx="5229225" cy="534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4937" name="Group 9"/>
          <p:cNvGrpSpPr/>
          <p:nvPr/>
        </p:nvGrpSpPr>
        <p:grpSpPr>
          <a:xfrm>
            <a:off x="6672263" y="684530"/>
            <a:ext cx="3600450" cy="2411413"/>
            <a:chOff x="3152" y="374"/>
            <a:chExt cx="2268" cy="1519"/>
          </a:xfrm>
        </p:grpSpPr>
        <p:sp>
          <p:nvSpPr>
            <p:cNvPr id="122894" name="Line 10"/>
            <p:cNvSpPr/>
            <p:nvPr/>
          </p:nvSpPr>
          <p:spPr>
            <a:xfrm flipV="1">
              <a:off x="3379" y="663"/>
              <a:ext cx="1905" cy="1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2895" name="Group 11"/>
            <p:cNvGrpSpPr/>
            <p:nvPr/>
          </p:nvGrpSpPr>
          <p:grpSpPr>
            <a:xfrm>
              <a:off x="5148" y="993"/>
              <a:ext cx="272" cy="265"/>
              <a:chOff x="2160" y="2400"/>
              <a:chExt cx="255" cy="240"/>
            </a:xfrm>
          </p:grpSpPr>
          <p:sp>
            <p:nvSpPr>
              <p:cNvPr id="122926" name="Oval 12"/>
              <p:cNvSpPr/>
              <p:nvPr/>
            </p:nvSpPr>
            <p:spPr>
              <a:xfrm>
                <a:off x="2160" y="2400"/>
                <a:ext cx="240" cy="240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zh-CN" b="1" dirty="0">
                  <a:latin typeface="Arial" panose="020B060402020209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22927" name="Text Box 13"/>
              <p:cNvSpPr txBox="1"/>
              <p:nvPr/>
            </p:nvSpPr>
            <p:spPr>
              <a:xfrm>
                <a:off x="2160" y="2414"/>
                <a:ext cx="255" cy="2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endParaRPr lang="zh-CN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22896" name="Line 14"/>
            <p:cNvSpPr/>
            <p:nvPr/>
          </p:nvSpPr>
          <p:spPr>
            <a:xfrm>
              <a:off x="4059" y="709"/>
              <a:ext cx="0" cy="317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897" name="Text Box 15"/>
            <p:cNvSpPr txBox="1"/>
            <p:nvPr/>
          </p:nvSpPr>
          <p:spPr>
            <a:xfrm>
              <a:off x="3424" y="889"/>
              <a:ext cx="25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2898" name="Text Box 16"/>
            <p:cNvSpPr txBox="1"/>
            <p:nvPr/>
          </p:nvSpPr>
          <p:spPr>
            <a:xfrm>
              <a:off x="3469" y="1282"/>
              <a:ext cx="24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–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2899" name="Text Box 17"/>
            <p:cNvSpPr txBox="1"/>
            <p:nvPr/>
          </p:nvSpPr>
          <p:spPr>
            <a:xfrm>
              <a:off x="4694" y="1009"/>
              <a:ext cx="590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20V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2900" name="Text Box 18"/>
            <p:cNvSpPr txBox="1"/>
            <p:nvPr/>
          </p:nvSpPr>
          <p:spPr>
            <a:xfrm>
              <a:off x="4135" y="1054"/>
              <a:ext cx="29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2A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2901" name="Line 19"/>
            <p:cNvSpPr/>
            <p:nvPr/>
          </p:nvSpPr>
          <p:spPr>
            <a:xfrm>
              <a:off x="3379" y="1571"/>
              <a:ext cx="1876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02" name="Line 20"/>
            <p:cNvSpPr/>
            <p:nvPr/>
          </p:nvSpPr>
          <p:spPr>
            <a:xfrm flipV="1">
              <a:off x="3968" y="1298"/>
              <a:ext cx="1" cy="27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03" name="Line 21"/>
            <p:cNvSpPr/>
            <p:nvPr/>
          </p:nvSpPr>
          <p:spPr>
            <a:xfrm flipH="1">
              <a:off x="3968" y="662"/>
              <a:ext cx="6" cy="365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2904" name="Group 22"/>
            <p:cNvGrpSpPr/>
            <p:nvPr/>
          </p:nvGrpSpPr>
          <p:grpSpPr>
            <a:xfrm>
              <a:off x="3243" y="1008"/>
              <a:ext cx="272" cy="265"/>
              <a:chOff x="2160" y="2400"/>
              <a:chExt cx="255" cy="240"/>
            </a:xfrm>
          </p:grpSpPr>
          <p:sp>
            <p:nvSpPr>
              <p:cNvPr id="122924" name="Oval 23"/>
              <p:cNvSpPr/>
              <p:nvPr/>
            </p:nvSpPr>
            <p:spPr>
              <a:xfrm>
                <a:off x="2160" y="2400"/>
                <a:ext cx="240" cy="240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zh-CN" b="1" dirty="0">
                  <a:latin typeface="Arial" panose="020B060402020209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22925" name="Text Box 24"/>
              <p:cNvSpPr txBox="1"/>
              <p:nvPr/>
            </p:nvSpPr>
            <p:spPr>
              <a:xfrm>
                <a:off x="2160" y="2414"/>
                <a:ext cx="255" cy="2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endParaRPr lang="zh-CN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22905" name="Line 25"/>
            <p:cNvSpPr/>
            <p:nvPr/>
          </p:nvSpPr>
          <p:spPr>
            <a:xfrm>
              <a:off x="3379" y="635"/>
              <a:ext cx="0" cy="95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06" name="Text Box 26"/>
            <p:cNvSpPr txBox="1"/>
            <p:nvPr/>
          </p:nvSpPr>
          <p:spPr>
            <a:xfrm>
              <a:off x="3591" y="374"/>
              <a:ext cx="29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5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2907" name="Rectangle 27"/>
            <p:cNvSpPr/>
            <p:nvPr/>
          </p:nvSpPr>
          <p:spPr>
            <a:xfrm>
              <a:off x="3605" y="619"/>
              <a:ext cx="227" cy="91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2908" name="Text Box 28"/>
            <p:cNvSpPr txBox="1"/>
            <p:nvPr/>
          </p:nvSpPr>
          <p:spPr>
            <a:xfrm>
              <a:off x="4271" y="374"/>
              <a:ext cx="29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5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2909" name="Line 29"/>
            <p:cNvSpPr/>
            <p:nvPr/>
          </p:nvSpPr>
          <p:spPr>
            <a:xfrm flipV="1">
              <a:off x="5284" y="663"/>
              <a:ext cx="0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10" name="Rectangle 30"/>
            <p:cNvSpPr/>
            <p:nvPr/>
          </p:nvSpPr>
          <p:spPr>
            <a:xfrm>
              <a:off x="4286" y="619"/>
              <a:ext cx="318" cy="91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2911" name="Text Box 31"/>
            <p:cNvSpPr txBox="1"/>
            <p:nvPr/>
          </p:nvSpPr>
          <p:spPr>
            <a:xfrm>
              <a:off x="5012" y="828"/>
              <a:ext cx="25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2912" name="Text Box 32"/>
            <p:cNvSpPr txBox="1"/>
            <p:nvPr/>
          </p:nvSpPr>
          <p:spPr>
            <a:xfrm>
              <a:off x="4966" y="1236"/>
              <a:ext cx="36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–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2913" name="Line 33"/>
            <p:cNvSpPr/>
            <p:nvPr/>
          </p:nvSpPr>
          <p:spPr>
            <a:xfrm>
              <a:off x="5284" y="664"/>
              <a:ext cx="0" cy="907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14" name="Text Box 34"/>
            <p:cNvSpPr txBox="1"/>
            <p:nvPr/>
          </p:nvSpPr>
          <p:spPr>
            <a:xfrm>
              <a:off x="3379" y="1100"/>
              <a:ext cx="590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10V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2915" name="Line 35"/>
            <p:cNvSpPr/>
            <p:nvPr/>
          </p:nvSpPr>
          <p:spPr>
            <a:xfrm flipV="1">
              <a:off x="3288" y="664"/>
              <a:ext cx="0" cy="272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16" name="Line 36"/>
            <p:cNvSpPr/>
            <p:nvPr/>
          </p:nvSpPr>
          <p:spPr>
            <a:xfrm flipV="1">
              <a:off x="5374" y="664"/>
              <a:ext cx="0" cy="272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17" name="Text Box 37"/>
            <p:cNvSpPr txBox="1"/>
            <p:nvPr/>
          </p:nvSpPr>
          <p:spPr>
            <a:xfrm>
              <a:off x="5164" y="374"/>
              <a:ext cx="202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2918" name="Text Box 38"/>
            <p:cNvSpPr txBox="1"/>
            <p:nvPr/>
          </p:nvSpPr>
          <p:spPr>
            <a:xfrm>
              <a:off x="3152" y="420"/>
              <a:ext cx="31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122919" name="Group 39"/>
            <p:cNvGrpSpPr/>
            <p:nvPr/>
          </p:nvGrpSpPr>
          <p:grpSpPr>
            <a:xfrm>
              <a:off x="3833" y="1038"/>
              <a:ext cx="272" cy="265"/>
              <a:chOff x="2160" y="2400"/>
              <a:chExt cx="255" cy="240"/>
            </a:xfrm>
          </p:grpSpPr>
          <p:sp>
            <p:nvSpPr>
              <p:cNvPr id="122922" name="Oval 40"/>
              <p:cNvSpPr/>
              <p:nvPr/>
            </p:nvSpPr>
            <p:spPr>
              <a:xfrm>
                <a:off x="2160" y="2400"/>
                <a:ext cx="240" cy="240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zh-CN" b="1" dirty="0">
                  <a:latin typeface="Arial" panose="020B060402020209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22923" name="Text Box 41"/>
              <p:cNvSpPr txBox="1"/>
              <p:nvPr/>
            </p:nvSpPr>
            <p:spPr>
              <a:xfrm>
                <a:off x="2160" y="2414"/>
                <a:ext cx="255" cy="2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endParaRPr lang="zh-CN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22920" name="Line 42"/>
            <p:cNvSpPr/>
            <p:nvPr/>
          </p:nvSpPr>
          <p:spPr>
            <a:xfrm>
              <a:off x="3833" y="1162"/>
              <a:ext cx="272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21" name="Text Box 43"/>
            <p:cNvSpPr txBox="1"/>
            <p:nvPr/>
          </p:nvSpPr>
          <p:spPr>
            <a:xfrm>
              <a:off x="3696" y="1661"/>
              <a:ext cx="149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FF00"/>
                  </a:solidFill>
                  <a:latin typeface="Arial" panose="020B0604020202090204" pitchFamily="34" charset="0"/>
                  <a:ea typeface="仿宋_GB2312" pitchFamily="49" charset="-122"/>
                </a:rPr>
                <a:t>0</a:t>
              </a:r>
              <a:r>
                <a:rPr lang="zh-CN" altLang="en-US" b="1" baseline="30000" dirty="0">
                  <a:solidFill>
                    <a:srgbClr val="FFFF00"/>
                  </a:solidFill>
                  <a:latin typeface="Arial" panose="020B0604020202090204" pitchFamily="34" charset="0"/>
                  <a:ea typeface="仿宋_GB2312" pitchFamily="49" charset="-122"/>
                </a:rPr>
                <a:t>＋</a:t>
              </a:r>
              <a:r>
                <a:rPr lang="zh-CN" altLang="en-US" b="1" dirty="0">
                  <a:solidFill>
                    <a:srgbClr val="FFFF00"/>
                  </a:solidFill>
                  <a:latin typeface="Arial" panose="020B0604020202090204" pitchFamily="34" charset="0"/>
                  <a:ea typeface="仿宋_GB2312" pitchFamily="49" charset="-122"/>
                </a:rPr>
                <a:t>等效电路</a:t>
              </a:r>
              <a:endPara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</p:grpSp>
      <p:graphicFrame>
        <p:nvGraphicFramePr>
          <p:cNvPr id="124972" name="Object 44"/>
          <p:cNvGraphicFramePr>
            <a:graphicFrameLocks noChangeAspect="1"/>
          </p:cNvGraphicFramePr>
          <p:nvPr/>
        </p:nvGraphicFramePr>
        <p:xfrm>
          <a:off x="1847850" y="3016568"/>
          <a:ext cx="3959225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2" name="" r:id="rId13" imgW="1666875" imgH="400050" progId="Equation.3">
                  <p:embed/>
                </p:oleObj>
              </mc:Choice>
              <mc:Fallback>
                <p:oleObj name="" r:id="rId13" imgW="1666875" imgH="400050" progId="Equation.3">
                  <p:embed/>
                  <p:pic>
                    <p:nvPicPr>
                      <p:cNvPr id="0" name="Object 44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847850" y="3016568"/>
                        <a:ext cx="3959225" cy="893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73" name="Object 45"/>
          <p:cNvGraphicFramePr>
            <a:graphicFrameLocks noChangeAspect="1"/>
          </p:cNvGraphicFramePr>
          <p:nvPr/>
        </p:nvGraphicFramePr>
        <p:xfrm>
          <a:off x="1992313" y="3953193"/>
          <a:ext cx="384968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3" name="" r:id="rId15" imgW="1676400" imgH="400050" progId="Equation.3">
                  <p:embed/>
                </p:oleObj>
              </mc:Choice>
              <mc:Fallback>
                <p:oleObj name="" r:id="rId15" imgW="1676400" imgH="400050" progId="Equation.3">
                  <p:embed/>
                  <p:pic>
                    <p:nvPicPr>
                      <p:cNvPr id="0" name="Object 45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92313" y="3953193"/>
                        <a:ext cx="3849687" cy="863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74" name="Object 46"/>
          <p:cNvGraphicFramePr>
            <a:graphicFrameLocks noChangeAspect="1"/>
          </p:cNvGraphicFramePr>
          <p:nvPr/>
        </p:nvGraphicFramePr>
        <p:xfrm>
          <a:off x="6456363" y="3303905"/>
          <a:ext cx="29654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4" name="" r:id="rId17" imgW="1171575" imgH="209550" progId="Equation.3">
                  <p:embed/>
                </p:oleObj>
              </mc:Choice>
              <mc:Fallback>
                <p:oleObj name="" r:id="rId17" imgW="1171575" imgH="209550" progId="Equation.3">
                  <p:embed/>
                  <p:pic>
                    <p:nvPicPr>
                      <p:cNvPr id="0" name="Object 46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456363" y="3303905"/>
                        <a:ext cx="2965450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75" name="Object 47"/>
          <p:cNvGraphicFramePr>
            <a:graphicFrameLocks noChangeAspect="1"/>
          </p:cNvGraphicFramePr>
          <p:nvPr/>
        </p:nvGraphicFramePr>
        <p:xfrm>
          <a:off x="6527800" y="4096068"/>
          <a:ext cx="29972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5" name="" r:id="rId19" imgW="1181100" imgH="209550" progId="Equation.3">
                  <p:embed/>
                </p:oleObj>
              </mc:Choice>
              <mc:Fallback>
                <p:oleObj name="" r:id="rId19" imgW="1181100" imgH="209550" progId="Equation.3">
                  <p:embed/>
                  <p:pic>
                    <p:nvPicPr>
                      <p:cNvPr id="0" name="Object 47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527800" y="4096068"/>
                        <a:ext cx="2997200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24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1000"/>
                                        <p:tgtEl>
                                          <p:spTgt spid="12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0"/>
                                        <p:tgtEl>
                                          <p:spTgt spid="124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0"/>
                                        <p:tgtEl>
                                          <p:spTgt spid="124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000"/>
                                        <p:tgtEl>
                                          <p:spTgt spid="124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0"/>
                                        <p:tgtEl>
                                          <p:spTgt spid="124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30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ext Box 2"/>
          <p:cNvSpPr txBox="1"/>
          <p:nvPr/>
        </p:nvSpPr>
        <p:spPr>
          <a:xfrm>
            <a:off x="2027555" y="767557"/>
            <a:ext cx="716915" cy="521970"/>
          </a:xfrm>
          <a:prstGeom prst="rect">
            <a:avLst/>
          </a:prstGeom>
          <a:solidFill>
            <a:srgbClr val="993366"/>
          </a:solidFill>
          <a:ln w="2857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例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3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25955" name="Text Box 3"/>
          <p:cNvSpPr txBox="1"/>
          <p:nvPr/>
        </p:nvSpPr>
        <p:spPr>
          <a:xfrm>
            <a:off x="3000375" y="843598"/>
            <a:ext cx="6443663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已知：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t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=0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时开关由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1→2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，求换路后的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u</a:t>
            </a:r>
            <a:r>
              <a:rPr lang="en-US" altLang="zh-CN" b="1" i="1" baseline="-25000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C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(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t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)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endParaRPr lang="zh-CN" altLang="en-US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125956" name="Group 4"/>
          <p:cNvGrpSpPr/>
          <p:nvPr/>
        </p:nvGrpSpPr>
        <p:grpSpPr>
          <a:xfrm>
            <a:off x="5716588" y="1375410"/>
            <a:ext cx="4879975" cy="2016125"/>
            <a:chOff x="279" y="618"/>
            <a:chExt cx="3074" cy="1270"/>
          </a:xfrm>
        </p:grpSpPr>
        <p:sp>
          <p:nvSpPr>
            <p:cNvPr id="123938" name="Oval 5"/>
            <p:cNvSpPr/>
            <p:nvPr/>
          </p:nvSpPr>
          <p:spPr>
            <a:xfrm>
              <a:off x="2200" y="1389"/>
              <a:ext cx="240" cy="240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3939" name="AutoShape 6"/>
            <p:cNvSpPr/>
            <p:nvPr/>
          </p:nvSpPr>
          <p:spPr>
            <a:xfrm>
              <a:off x="1474" y="1616"/>
              <a:ext cx="453" cy="272"/>
            </a:xfrm>
            <a:prstGeom prst="diamond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3940" name="Line 7"/>
            <p:cNvSpPr/>
            <p:nvPr/>
          </p:nvSpPr>
          <p:spPr>
            <a:xfrm>
              <a:off x="1156" y="663"/>
              <a:ext cx="0" cy="1089"/>
            </a:xfrm>
            <a:prstGeom prst="line">
              <a:avLst/>
            </a:prstGeom>
            <a:ln w="9525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3941" name="Group 8"/>
            <p:cNvGrpSpPr/>
            <p:nvPr/>
          </p:nvGrpSpPr>
          <p:grpSpPr>
            <a:xfrm>
              <a:off x="476" y="1263"/>
              <a:ext cx="240" cy="240"/>
              <a:chOff x="768" y="2928"/>
              <a:chExt cx="288" cy="288"/>
            </a:xfrm>
          </p:grpSpPr>
          <p:sp>
            <p:nvSpPr>
              <p:cNvPr id="123977" name="Oval 9"/>
              <p:cNvSpPr/>
              <p:nvPr/>
            </p:nvSpPr>
            <p:spPr>
              <a:xfrm>
                <a:off x="768" y="2928"/>
                <a:ext cx="288" cy="288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23978" name="Line 10"/>
              <p:cNvSpPr/>
              <p:nvPr/>
            </p:nvSpPr>
            <p:spPr>
              <a:xfrm>
                <a:off x="768" y="3072"/>
                <a:ext cx="288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3942" name="Line 11"/>
            <p:cNvSpPr/>
            <p:nvPr/>
          </p:nvSpPr>
          <p:spPr>
            <a:xfrm flipH="1" flipV="1">
              <a:off x="567" y="981"/>
              <a:ext cx="5" cy="234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43" name="Rectangle 12"/>
            <p:cNvSpPr/>
            <p:nvPr/>
          </p:nvSpPr>
          <p:spPr>
            <a:xfrm>
              <a:off x="1111" y="1071"/>
              <a:ext cx="96" cy="240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3944" name="Line 13"/>
            <p:cNvSpPr/>
            <p:nvPr/>
          </p:nvSpPr>
          <p:spPr>
            <a:xfrm>
              <a:off x="2855" y="663"/>
              <a:ext cx="0" cy="33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45" name="Line 14"/>
            <p:cNvSpPr/>
            <p:nvPr/>
          </p:nvSpPr>
          <p:spPr>
            <a:xfrm>
              <a:off x="612" y="1752"/>
              <a:ext cx="231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46" name="Line 15"/>
            <p:cNvSpPr/>
            <p:nvPr/>
          </p:nvSpPr>
          <p:spPr>
            <a:xfrm flipV="1">
              <a:off x="620" y="1503"/>
              <a:ext cx="0" cy="24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47" name="Text Box 16"/>
            <p:cNvSpPr txBox="1"/>
            <p:nvPr/>
          </p:nvSpPr>
          <p:spPr>
            <a:xfrm>
              <a:off x="279" y="782"/>
              <a:ext cx="29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2A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3948" name="Text Box 17"/>
            <p:cNvSpPr txBox="1"/>
            <p:nvPr/>
          </p:nvSpPr>
          <p:spPr>
            <a:xfrm>
              <a:off x="1505" y="691"/>
              <a:ext cx="29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4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3949" name="Line 18"/>
            <p:cNvSpPr/>
            <p:nvPr/>
          </p:nvSpPr>
          <p:spPr>
            <a:xfrm>
              <a:off x="2759" y="1095"/>
              <a:ext cx="240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50" name="Line 19"/>
            <p:cNvSpPr/>
            <p:nvPr/>
          </p:nvSpPr>
          <p:spPr>
            <a:xfrm>
              <a:off x="2759" y="999"/>
              <a:ext cx="240" cy="0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51" name="Line 20"/>
            <p:cNvSpPr/>
            <p:nvPr/>
          </p:nvSpPr>
          <p:spPr>
            <a:xfrm flipV="1">
              <a:off x="2200" y="655"/>
              <a:ext cx="104" cy="28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52" name="Line 21"/>
            <p:cNvSpPr/>
            <p:nvPr/>
          </p:nvSpPr>
          <p:spPr>
            <a:xfrm flipV="1">
              <a:off x="2336" y="831"/>
              <a:ext cx="0" cy="24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53" name="Line 22"/>
            <p:cNvSpPr/>
            <p:nvPr/>
          </p:nvSpPr>
          <p:spPr>
            <a:xfrm>
              <a:off x="2336" y="1207"/>
              <a:ext cx="0" cy="545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54" name="Line 23"/>
            <p:cNvSpPr/>
            <p:nvPr/>
          </p:nvSpPr>
          <p:spPr>
            <a:xfrm>
              <a:off x="2109" y="663"/>
              <a:ext cx="144" cy="144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triangl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55" name="Text Box 24"/>
            <p:cNvSpPr txBox="1"/>
            <p:nvPr/>
          </p:nvSpPr>
          <p:spPr>
            <a:xfrm>
              <a:off x="1958" y="1009"/>
              <a:ext cx="29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3956" name="Text Box 25"/>
            <p:cNvSpPr txBox="1"/>
            <p:nvPr/>
          </p:nvSpPr>
          <p:spPr>
            <a:xfrm>
              <a:off x="2970" y="1417"/>
              <a:ext cx="38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0.1F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3957" name="Text Box 26"/>
            <p:cNvSpPr txBox="1"/>
            <p:nvPr/>
          </p:nvSpPr>
          <p:spPr>
            <a:xfrm>
              <a:off x="1306" y="1462"/>
              <a:ext cx="19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3958" name="Text Box 27"/>
            <p:cNvSpPr txBox="1"/>
            <p:nvPr/>
          </p:nvSpPr>
          <p:spPr>
            <a:xfrm>
              <a:off x="2996" y="873"/>
              <a:ext cx="25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3959" name="Line 28"/>
            <p:cNvSpPr/>
            <p:nvPr/>
          </p:nvSpPr>
          <p:spPr>
            <a:xfrm>
              <a:off x="612" y="663"/>
              <a:ext cx="0" cy="59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60" name="Line 29"/>
            <p:cNvSpPr/>
            <p:nvPr/>
          </p:nvSpPr>
          <p:spPr>
            <a:xfrm>
              <a:off x="612" y="663"/>
              <a:ext cx="145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61" name="Line 30"/>
            <p:cNvSpPr/>
            <p:nvPr/>
          </p:nvSpPr>
          <p:spPr>
            <a:xfrm>
              <a:off x="2336" y="663"/>
              <a:ext cx="544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62" name="Line 31"/>
            <p:cNvSpPr/>
            <p:nvPr/>
          </p:nvSpPr>
          <p:spPr>
            <a:xfrm>
              <a:off x="2880" y="1117"/>
              <a:ext cx="0" cy="635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63" name="Rectangle 32"/>
            <p:cNvSpPr/>
            <p:nvPr/>
          </p:nvSpPr>
          <p:spPr>
            <a:xfrm>
              <a:off x="1519" y="618"/>
              <a:ext cx="272" cy="91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3964" name="Text Box 33"/>
            <p:cNvSpPr txBox="1"/>
            <p:nvPr/>
          </p:nvSpPr>
          <p:spPr>
            <a:xfrm>
              <a:off x="1854" y="1452"/>
              <a:ext cx="276" cy="25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sz="20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3965" name="Text Box 34"/>
            <p:cNvSpPr txBox="1"/>
            <p:nvPr/>
          </p:nvSpPr>
          <p:spPr>
            <a:xfrm>
              <a:off x="2985" y="691"/>
              <a:ext cx="19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3966" name="Text Box 35"/>
            <p:cNvSpPr txBox="1"/>
            <p:nvPr/>
          </p:nvSpPr>
          <p:spPr>
            <a:xfrm>
              <a:off x="2926" y="1116"/>
              <a:ext cx="276" cy="25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sz="20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3967" name="Text Box 36"/>
            <p:cNvSpPr txBox="1"/>
            <p:nvPr/>
          </p:nvSpPr>
          <p:spPr>
            <a:xfrm>
              <a:off x="1187" y="1054"/>
              <a:ext cx="29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4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3968" name="Line 37"/>
            <p:cNvSpPr/>
            <p:nvPr/>
          </p:nvSpPr>
          <p:spPr>
            <a:xfrm>
              <a:off x="1111" y="709"/>
              <a:ext cx="0" cy="272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69" name="Text Box 38"/>
            <p:cNvSpPr txBox="1"/>
            <p:nvPr/>
          </p:nvSpPr>
          <p:spPr>
            <a:xfrm>
              <a:off x="792" y="662"/>
              <a:ext cx="364" cy="329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3970" name="Text Box 39"/>
            <p:cNvSpPr txBox="1"/>
            <p:nvPr/>
          </p:nvSpPr>
          <p:spPr>
            <a:xfrm>
              <a:off x="1474" y="1343"/>
              <a:ext cx="545" cy="329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2i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3971" name="Rectangle 40"/>
            <p:cNvSpPr/>
            <p:nvPr/>
          </p:nvSpPr>
          <p:spPr>
            <a:xfrm>
              <a:off x="2288" y="981"/>
              <a:ext cx="96" cy="240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3972" name="Text Box 41"/>
            <p:cNvSpPr txBox="1"/>
            <p:nvPr/>
          </p:nvSpPr>
          <p:spPr>
            <a:xfrm>
              <a:off x="2456" y="1372"/>
              <a:ext cx="29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8V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3973" name="Text Box 42"/>
            <p:cNvSpPr txBox="1"/>
            <p:nvPr/>
          </p:nvSpPr>
          <p:spPr>
            <a:xfrm>
              <a:off x="2440" y="1553"/>
              <a:ext cx="19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3974" name="Text Box 43"/>
            <p:cNvSpPr txBox="1"/>
            <p:nvPr/>
          </p:nvSpPr>
          <p:spPr>
            <a:xfrm>
              <a:off x="2427" y="1161"/>
              <a:ext cx="276" cy="25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sz="20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3975" name="Text Box 44"/>
            <p:cNvSpPr txBox="1"/>
            <p:nvPr/>
          </p:nvSpPr>
          <p:spPr>
            <a:xfrm>
              <a:off x="2426" y="709"/>
              <a:ext cx="22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FF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1</a:t>
              </a:r>
              <a:endPara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23976" name="Text Box 45"/>
            <p:cNvSpPr txBox="1"/>
            <p:nvPr/>
          </p:nvSpPr>
          <p:spPr>
            <a:xfrm>
              <a:off x="1882" y="618"/>
              <a:ext cx="22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FF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2</a:t>
              </a:r>
              <a:endPara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</p:grpSp>
      <p:sp>
        <p:nvSpPr>
          <p:cNvPr id="125998" name="Text Box 46"/>
          <p:cNvSpPr txBox="1"/>
          <p:nvPr/>
        </p:nvSpPr>
        <p:spPr>
          <a:xfrm>
            <a:off x="2208213" y="1490663"/>
            <a:ext cx="576262" cy="3695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解</a:t>
            </a:r>
            <a:endParaRPr lang="zh-CN" altLang="en-US" sz="3200" b="1" i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25999" name="Text Box 47"/>
          <p:cNvSpPr txBox="1"/>
          <p:nvPr/>
        </p:nvSpPr>
        <p:spPr>
          <a:xfrm>
            <a:off x="3000375" y="1446848"/>
            <a:ext cx="21605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rPr>
              <a:t>三要素为：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graphicFrame>
        <p:nvGraphicFramePr>
          <p:cNvPr id="126000" name="Object 48"/>
          <p:cNvGraphicFramePr>
            <a:graphicFrameLocks noChangeAspect="1"/>
          </p:cNvGraphicFramePr>
          <p:nvPr/>
        </p:nvGraphicFramePr>
        <p:xfrm>
          <a:off x="7319963" y="5694998"/>
          <a:ext cx="2808287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0" name="" r:id="rId1" imgW="1104900" imgH="419100" progId="Equation.3">
                  <p:embed/>
                </p:oleObj>
              </mc:Choice>
              <mc:Fallback>
                <p:oleObj name="" r:id="rId1" imgW="1104900" imgH="419100" progId="Equation.3">
                  <p:embed/>
                  <p:pic>
                    <p:nvPicPr>
                      <p:cNvPr id="0" name="Object 48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319963" y="5694998"/>
                        <a:ext cx="2808287" cy="1008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001" name="Object 49"/>
          <p:cNvGraphicFramePr>
            <a:graphicFrameLocks noChangeAspect="1"/>
          </p:cNvGraphicFramePr>
          <p:nvPr/>
        </p:nvGraphicFramePr>
        <p:xfrm>
          <a:off x="1847850" y="3247073"/>
          <a:ext cx="4592638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1" name="" r:id="rId3" imgW="1819275" imgH="219075" progId="Equation.3">
                  <p:embed/>
                </p:oleObj>
              </mc:Choice>
              <mc:Fallback>
                <p:oleObj name="" r:id="rId3" imgW="1819275" imgH="219075" progId="Equation.3">
                  <p:embed/>
                  <p:pic>
                    <p:nvPicPr>
                      <p:cNvPr id="0" name="Object 49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847850" y="3247073"/>
                        <a:ext cx="4592638" cy="534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6002" name="Group 50"/>
          <p:cNvGrpSpPr/>
          <p:nvPr/>
        </p:nvGrpSpPr>
        <p:grpSpPr>
          <a:xfrm>
            <a:off x="7319963" y="3607435"/>
            <a:ext cx="2995612" cy="2016125"/>
            <a:chOff x="3515" y="2069"/>
            <a:chExt cx="1887" cy="1270"/>
          </a:xfrm>
        </p:grpSpPr>
        <p:sp>
          <p:nvSpPr>
            <p:cNvPr id="123920" name="Oval 51"/>
            <p:cNvSpPr/>
            <p:nvPr/>
          </p:nvSpPr>
          <p:spPr>
            <a:xfrm>
              <a:off x="4923" y="2462"/>
              <a:ext cx="240" cy="240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3921" name="AutoShape 52"/>
            <p:cNvSpPr/>
            <p:nvPr/>
          </p:nvSpPr>
          <p:spPr>
            <a:xfrm>
              <a:off x="4197" y="3067"/>
              <a:ext cx="453" cy="272"/>
            </a:xfrm>
            <a:prstGeom prst="diamond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3922" name="Line 53"/>
            <p:cNvSpPr/>
            <p:nvPr/>
          </p:nvSpPr>
          <p:spPr>
            <a:xfrm>
              <a:off x="3879" y="2114"/>
              <a:ext cx="0" cy="1089"/>
            </a:xfrm>
            <a:prstGeom prst="line">
              <a:avLst/>
            </a:prstGeom>
            <a:ln w="952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23" name="Rectangle 54"/>
            <p:cNvSpPr/>
            <p:nvPr/>
          </p:nvSpPr>
          <p:spPr>
            <a:xfrm>
              <a:off x="3834" y="2522"/>
              <a:ext cx="96" cy="240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3924" name="Line 55"/>
            <p:cNvSpPr/>
            <p:nvPr/>
          </p:nvSpPr>
          <p:spPr>
            <a:xfrm>
              <a:off x="3879" y="3203"/>
              <a:ext cx="1179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25" name="Text Box 56"/>
            <p:cNvSpPr txBox="1"/>
            <p:nvPr/>
          </p:nvSpPr>
          <p:spPr>
            <a:xfrm>
              <a:off x="4228" y="2142"/>
              <a:ext cx="29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4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123926" name="Line 57"/>
            <p:cNvSpPr/>
            <p:nvPr/>
          </p:nvSpPr>
          <p:spPr>
            <a:xfrm>
              <a:off x="5058" y="2115"/>
              <a:ext cx="1" cy="1088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27" name="Text Box 58"/>
            <p:cNvSpPr txBox="1"/>
            <p:nvPr/>
          </p:nvSpPr>
          <p:spPr>
            <a:xfrm>
              <a:off x="4029" y="2913"/>
              <a:ext cx="19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123928" name="Line 59"/>
            <p:cNvSpPr/>
            <p:nvPr/>
          </p:nvSpPr>
          <p:spPr>
            <a:xfrm flipV="1">
              <a:off x="3834" y="2115"/>
              <a:ext cx="1224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29" name="Rectangle 60"/>
            <p:cNvSpPr/>
            <p:nvPr/>
          </p:nvSpPr>
          <p:spPr>
            <a:xfrm>
              <a:off x="4242" y="2069"/>
              <a:ext cx="272" cy="91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3930" name="Text Box 61"/>
            <p:cNvSpPr txBox="1"/>
            <p:nvPr/>
          </p:nvSpPr>
          <p:spPr>
            <a:xfrm>
              <a:off x="4577" y="2903"/>
              <a:ext cx="276" cy="25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sz="20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123931" name="Text Box 62"/>
            <p:cNvSpPr txBox="1"/>
            <p:nvPr/>
          </p:nvSpPr>
          <p:spPr>
            <a:xfrm>
              <a:off x="3910" y="2505"/>
              <a:ext cx="29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4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123932" name="Line 63"/>
            <p:cNvSpPr/>
            <p:nvPr/>
          </p:nvSpPr>
          <p:spPr>
            <a:xfrm>
              <a:off x="3834" y="2160"/>
              <a:ext cx="0" cy="272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33" name="Text Box 64"/>
            <p:cNvSpPr txBox="1"/>
            <p:nvPr/>
          </p:nvSpPr>
          <p:spPr>
            <a:xfrm>
              <a:off x="3515" y="2113"/>
              <a:ext cx="364" cy="329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123934" name="Text Box 65"/>
            <p:cNvSpPr txBox="1"/>
            <p:nvPr/>
          </p:nvSpPr>
          <p:spPr>
            <a:xfrm>
              <a:off x="4197" y="2794"/>
              <a:ext cx="545" cy="329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2i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123935" name="Text Box 66"/>
            <p:cNvSpPr txBox="1"/>
            <p:nvPr/>
          </p:nvSpPr>
          <p:spPr>
            <a:xfrm>
              <a:off x="5207" y="2460"/>
              <a:ext cx="195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endParaRPr lang="en-US" altLang="zh-CN" b="1" i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123936" name="Text Box 67"/>
            <p:cNvSpPr txBox="1"/>
            <p:nvPr/>
          </p:nvSpPr>
          <p:spPr>
            <a:xfrm>
              <a:off x="5117" y="2188"/>
              <a:ext cx="19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123937" name="Text Box 68"/>
            <p:cNvSpPr txBox="1"/>
            <p:nvPr/>
          </p:nvSpPr>
          <p:spPr>
            <a:xfrm>
              <a:off x="5104" y="2794"/>
              <a:ext cx="276" cy="25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sz="20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</p:grpSp>
      <p:graphicFrame>
        <p:nvGraphicFramePr>
          <p:cNvPr id="126021" name="Object 69"/>
          <p:cNvGraphicFramePr>
            <a:graphicFrameLocks noChangeAspect="1"/>
          </p:cNvGraphicFramePr>
          <p:nvPr/>
        </p:nvGraphicFramePr>
        <p:xfrm>
          <a:off x="2135188" y="2310448"/>
          <a:ext cx="373062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2" name="" r:id="rId5" imgW="1476375" imgH="228600" progId="Equation.3">
                  <p:embed/>
                </p:oleObj>
              </mc:Choice>
              <mc:Fallback>
                <p:oleObj name="" r:id="rId5" imgW="1476375" imgH="228600" progId="Equation.3">
                  <p:embed/>
                  <p:pic>
                    <p:nvPicPr>
                      <p:cNvPr id="0" name="Object 6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35188" y="2310448"/>
                        <a:ext cx="3730625" cy="5635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022" name="Object 70"/>
          <p:cNvGraphicFramePr>
            <a:graphicFrameLocks noChangeAspect="1"/>
          </p:cNvGraphicFramePr>
          <p:nvPr/>
        </p:nvGraphicFramePr>
        <p:xfrm>
          <a:off x="1992313" y="3894773"/>
          <a:ext cx="373062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3" name="" r:id="rId7" imgW="1476375" imgH="228600" progId="Equation.3">
                  <p:embed/>
                </p:oleObj>
              </mc:Choice>
              <mc:Fallback>
                <p:oleObj name="" r:id="rId7" imgW="1476375" imgH="228600" progId="Equation.3">
                  <p:embed/>
                  <p:pic>
                    <p:nvPicPr>
                      <p:cNvPr id="0" name="Object 70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92313" y="3894773"/>
                        <a:ext cx="3730625" cy="5635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023" name="Object 71"/>
          <p:cNvGraphicFramePr>
            <a:graphicFrameLocks noChangeAspect="1"/>
          </p:cNvGraphicFramePr>
          <p:nvPr/>
        </p:nvGraphicFramePr>
        <p:xfrm>
          <a:off x="1919288" y="4328160"/>
          <a:ext cx="5389562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4" name="" r:id="rId9" imgW="2190750" imgH="342900" progId="Equation.3">
                  <p:embed/>
                </p:oleObj>
              </mc:Choice>
              <mc:Fallback>
                <p:oleObj name="" r:id="rId9" imgW="2190750" imgH="342900" progId="Equation.3">
                  <p:embed/>
                  <p:pic>
                    <p:nvPicPr>
                      <p:cNvPr id="0" name="Object 71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19288" y="4328160"/>
                        <a:ext cx="5389562" cy="868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024" name="AutoShape 72"/>
          <p:cNvSpPr/>
          <p:nvPr/>
        </p:nvSpPr>
        <p:spPr>
          <a:xfrm>
            <a:off x="1847850" y="5839460"/>
            <a:ext cx="935038" cy="288925"/>
          </a:xfrm>
          <a:prstGeom prst="rightArrow">
            <a:avLst>
              <a:gd name="adj1" fmla="val 50000"/>
              <a:gd name="adj2" fmla="val 80906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aphicFrame>
        <p:nvGraphicFramePr>
          <p:cNvPr id="126025" name="Object 73"/>
          <p:cNvGraphicFramePr>
            <a:graphicFrameLocks noChangeAspect="1"/>
          </p:cNvGraphicFramePr>
          <p:nvPr/>
        </p:nvGraphicFramePr>
        <p:xfrm>
          <a:off x="2855913" y="5552123"/>
          <a:ext cx="36766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5" name="" r:id="rId11" imgW="1485900" imgH="400050" progId="Equation.3">
                  <p:embed/>
                </p:oleObj>
              </mc:Choice>
              <mc:Fallback>
                <p:oleObj name="" r:id="rId11" imgW="1485900" imgH="400050" progId="Equation.3">
                  <p:embed/>
                  <p:pic>
                    <p:nvPicPr>
                      <p:cNvPr id="0" name="Object 73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855913" y="5552123"/>
                        <a:ext cx="367665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026" name="Rectangle 74"/>
          <p:cNvSpPr/>
          <p:nvPr/>
        </p:nvSpPr>
        <p:spPr>
          <a:xfrm>
            <a:off x="8401050" y="1302385"/>
            <a:ext cx="2266950" cy="2160588"/>
          </a:xfrm>
          <a:prstGeom prst="rect">
            <a:avLst/>
          </a:prstGeom>
          <a:solidFill>
            <a:srgbClr val="000099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5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59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59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5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5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59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59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5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0"/>
                                        <p:tgtEl>
                                          <p:spTgt spid="12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6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0"/>
                                        <p:tgtEl>
                                          <p:spTgt spid="126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6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6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3000"/>
                                        <p:tgtEl>
                                          <p:spTgt spid="126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0"/>
                                        <p:tgtEl>
                                          <p:spTgt spid="12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26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4" dur="500"/>
                                        <p:tgtEl>
                                          <p:spTgt spid="12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1000"/>
                                        <p:tgtEl>
                                          <p:spTgt spid="12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4" grpId="0" bldLvl="0" animBg="1"/>
      <p:bldP spid="125955" grpId="0"/>
      <p:bldP spid="125998" grpId="0" bldLvl="0" animBg="1"/>
      <p:bldP spid="12599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ext Box 2"/>
          <p:cNvSpPr txBox="1"/>
          <p:nvPr/>
        </p:nvSpPr>
        <p:spPr>
          <a:xfrm>
            <a:off x="2027555" y="694532"/>
            <a:ext cx="716915" cy="521970"/>
          </a:xfrm>
          <a:prstGeom prst="rect">
            <a:avLst/>
          </a:prstGeom>
          <a:solidFill>
            <a:srgbClr val="993366"/>
          </a:solidFill>
          <a:ln w="2857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例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4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26979" name="Text Box 3"/>
          <p:cNvSpPr txBox="1"/>
          <p:nvPr/>
        </p:nvSpPr>
        <p:spPr>
          <a:xfrm>
            <a:off x="3000375" y="770573"/>
            <a:ext cx="6624638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已知：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t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=0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时开关闭合，求换路后的电流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i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(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t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)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endParaRPr lang="zh-CN" altLang="en-US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6980" name="Text Box 4"/>
          <p:cNvSpPr txBox="1"/>
          <p:nvPr/>
        </p:nvSpPr>
        <p:spPr>
          <a:xfrm>
            <a:off x="2208213" y="1417638"/>
            <a:ext cx="576262" cy="3695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解</a:t>
            </a:r>
            <a:endParaRPr lang="zh-CN" altLang="en-US" sz="3200" b="1" i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26981" name="Text Box 5"/>
          <p:cNvSpPr txBox="1"/>
          <p:nvPr/>
        </p:nvSpPr>
        <p:spPr>
          <a:xfrm>
            <a:off x="3000375" y="1373823"/>
            <a:ext cx="21605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rPr>
              <a:t>三要素为：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grpSp>
        <p:nvGrpSpPr>
          <p:cNvPr id="126982" name="Group 6"/>
          <p:cNvGrpSpPr/>
          <p:nvPr/>
        </p:nvGrpSpPr>
        <p:grpSpPr>
          <a:xfrm>
            <a:off x="6097588" y="1373823"/>
            <a:ext cx="3887787" cy="1871662"/>
            <a:chOff x="2881" y="663"/>
            <a:chExt cx="2449" cy="1179"/>
          </a:xfrm>
        </p:grpSpPr>
        <p:sp>
          <p:nvSpPr>
            <p:cNvPr id="124944" name="Line 7"/>
            <p:cNvSpPr/>
            <p:nvPr/>
          </p:nvSpPr>
          <p:spPr>
            <a:xfrm>
              <a:off x="5103" y="754"/>
              <a:ext cx="0" cy="45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945" name="Line 8"/>
            <p:cNvSpPr/>
            <p:nvPr/>
          </p:nvSpPr>
          <p:spPr>
            <a:xfrm>
              <a:off x="5012" y="799"/>
              <a:ext cx="0" cy="317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946" name="Text Box 9"/>
            <p:cNvSpPr txBox="1"/>
            <p:nvPr/>
          </p:nvSpPr>
          <p:spPr>
            <a:xfrm>
              <a:off x="3062" y="1024"/>
              <a:ext cx="25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4947" name="Text Box 10"/>
            <p:cNvSpPr txBox="1"/>
            <p:nvPr/>
          </p:nvSpPr>
          <p:spPr>
            <a:xfrm>
              <a:off x="3107" y="1417"/>
              <a:ext cx="24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–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4948" name="Text Box 11"/>
            <p:cNvSpPr txBox="1"/>
            <p:nvPr/>
          </p:nvSpPr>
          <p:spPr>
            <a:xfrm>
              <a:off x="3243" y="737"/>
              <a:ext cx="590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1H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4949" name="Text Box 12"/>
            <p:cNvSpPr txBox="1"/>
            <p:nvPr/>
          </p:nvSpPr>
          <p:spPr>
            <a:xfrm>
              <a:off x="3935" y="1417"/>
              <a:ext cx="455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0.25F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124950" name="Group 13"/>
            <p:cNvGrpSpPr/>
            <p:nvPr/>
          </p:nvGrpSpPr>
          <p:grpSpPr>
            <a:xfrm rot="5400000">
              <a:off x="3446" y="459"/>
              <a:ext cx="91" cy="498"/>
              <a:chOff x="2586" y="847"/>
              <a:chExt cx="71" cy="654"/>
            </a:xfrm>
          </p:grpSpPr>
          <p:sp>
            <p:nvSpPr>
              <p:cNvPr id="124972" name="Line 14"/>
              <p:cNvSpPr/>
              <p:nvPr/>
            </p:nvSpPr>
            <p:spPr>
              <a:xfrm flipV="1">
                <a:off x="2656" y="847"/>
                <a:ext cx="1" cy="69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973" name="Line 15"/>
              <p:cNvSpPr/>
              <p:nvPr/>
            </p:nvSpPr>
            <p:spPr>
              <a:xfrm flipV="1">
                <a:off x="2656" y="1418"/>
                <a:ext cx="1" cy="83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974" name="Freeform 16"/>
              <p:cNvSpPr/>
              <p:nvPr/>
            </p:nvSpPr>
            <p:spPr>
              <a:xfrm>
                <a:off x="2586" y="916"/>
                <a:ext cx="70" cy="502"/>
              </a:xfrm>
              <a:custGeom>
                <a:avLst/>
                <a:gdLst/>
                <a:ahLst/>
                <a:cxnLst>
                  <a:cxn ang="0">
                    <a:pos x="70" y="502"/>
                  </a:cxn>
                  <a:cxn ang="0">
                    <a:pos x="28" y="488"/>
                  </a:cxn>
                  <a:cxn ang="0">
                    <a:pos x="0" y="446"/>
                  </a:cxn>
                  <a:cxn ang="0">
                    <a:pos x="28" y="404"/>
                  </a:cxn>
                  <a:cxn ang="0">
                    <a:pos x="70" y="376"/>
                  </a:cxn>
                  <a:cxn ang="0">
                    <a:pos x="28" y="362"/>
                  </a:cxn>
                  <a:cxn ang="0">
                    <a:pos x="0" y="321"/>
                  </a:cxn>
                  <a:cxn ang="0">
                    <a:pos x="28" y="279"/>
                  </a:cxn>
                  <a:cxn ang="0">
                    <a:pos x="70" y="251"/>
                  </a:cxn>
                  <a:cxn ang="0">
                    <a:pos x="28" y="237"/>
                  </a:cxn>
                  <a:cxn ang="0">
                    <a:pos x="0" y="195"/>
                  </a:cxn>
                  <a:cxn ang="0">
                    <a:pos x="28" y="154"/>
                  </a:cxn>
                  <a:cxn ang="0">
                    <a:pos x="70" y="126"/>
                  </a:cxn>
                  <a:cxn ang="0">
                    <a:pos x="28" y="112"/>
                  </a:cxn>
                  <a:cxn ang="0">
                    <a:pos x="0" y="70"/>
                  </a:cxn>
                  <a:cxn ang="0">
                    <a:pos x="28" y="28"/>
                  </a:cxn>
                  <a:cxn ang="0">
                    <a:pos x="70" y="0"/>
                  </a:cxn>
                </a:cxnLst>
                <a:rect l="0" t="0" r="0" b="0"/>
                <a:pathLst>
                  <a:path w="70" h="502">
                    <a:moveTo>
                      <a:pt x="70" y="502"/>
                    </a:moveTo>
                    <a:lnTo>
                      <a:pt x="28" y="488"/>
                    </a:lnTo>
                    <a:lnTo>
                      <a:pt x="0" y="446"/>
                    </a:lnTo>
                    <a:lnTo>
                      <a:pt x="28" y="404"/>
                    </a:lnTo>
                    <a:lnTo>
                      <a:pt x="70" y="376"/>
                    </a:lnTo>
                    <a:lnTo>
                      <a:pt x="28" y="362"/>
                    </a:lnTo>
                    <a:lnTo>
                      <a:pt x="0" y="321"/>
                    </a:lnTo>
                    <a:lnTo>
                      <a:pt x="28" y="279"/>
                    </a:lnTo>
                    <a:lnTo>
                      <a:pt x="70" y="251"/>
                    </a:lnTo>
                    <a:lnTo>
                      <a:pt x="28" y="237"/>
                    </a:lnTo>
                    <a:lnTo>
                      <a:pt x="0" y="195"/>
                    </a:lnTo>
                    <a:lnTo>
                      <a:pt x="28" y="154"/>
                    </a:lnTo>
                    <a:lnTo>
                      <a:pt x="70" y="126"/>
                    </a:lnTo>
                    <a:lnTo>
                      <a:pt x="28" y="112"/>
                    </a:lnTo>
                    <a:lnTo>
                      <a:pt x="0" y="70"/>
                    </a:lnTo>
                    <a:lnTo>
                      <a:pt x="28" y="28"/>
                    </a:lnTo>
                    <a:lnTo>
                      <a:pt x="70" y="0"/>
                    </a:lnTo>
                  </a:path>
                </a:pathLst>
              </a:custGeom>
              <a:noFill/>
              <a:ln w="38100" cap="flat" cmpd="sng">
                <a:solidFill>
                  <a:srgbClr val="FF99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4951" name="Line 17"/>
            <p:cNvSpPr/>
            <p:nvPr/>
          </p:nvSpPr>
          <p:spPr>
            <a:xfrm>
              <a:off x="3016" y="1797"/>
              <a:ext cx="2087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952" name="Line 18"/>
            <p:cNvSpPr/>
            <p:nvPr/>
          </p:nvSpPr>
          <p:spPr>
            <a:xfrm flipH="1" flipV="1">
              <a:off x="4558" y="1570"/>
              <a:ext cx="0" cy="22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4953" name="Group 19"/>
            <p:cNvGrpSpPr/>
            <p:nvPr/>
          </p:nvGrpSpPr>
          <p:grpSpPr>
            <a:xfrm>
              <a:off x="2881" y="1143"/>
              <a:ext cx="272" cy="265"/>
              <a:chOff x="2160" y="2400"/>
              <a:chExt cx="255" cy="240"/>
            </a:xfrm>
          </p:grpSpPr>
          <p:sp>
            <p:nvSpPr>
              <p:cNvPr id="124970" name="Oval 20"/>
              <p:cNvSpPr/>
              <p:nvPr/>
            </p:nvSpPr>
            <p:spPr>
              <a:xfrm>
                <a:off x="2160" y="2400"/>
                <a:ext cx="240" cy="240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zh-CN" b="1" dirty="0">
                  <a:latin typeface="Arial" panose="020B060402020209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124971" name="Text Box 21"/>
              <p:cNvSpPr txBox="1"/>
              <p:nvPr/>
            </p:nvSpPr>
            <p:spPr>
              <a:xfrm>
                <a:off x="2160" y="2414"/>
                <a:ext cx="255" cy="2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endParaRPr lang="zh-CN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24954" name="Line 22"/>
            <p:cNvSpPr/>
            <p:nvPr/>
          </p:nvSpPr>
          <p:spPr>
            <a:xfrm flipV="1">
              <a:off x="5103" y="1207"/>
              <a:ext cx="227" cy="338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955" name="Line 23"/>
            <p:cNvSpPr/>
            <p:nvPr/>
          </p:nvSpPr>
          <p:spPr>
            <a:xfrm flipH="1" flipV="1">
              <a:off x="5103" y="1253"/>
              <a:ext cx="181" cy="227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956" name="Line 24"/>
            <p:cNvSpPr/>
            <p:nvPr/>
          </p:nvSpPr>
          <p:spPr>
            <a:xfrm flipH="1">
              <a:off x="3016" y="770"/>
              <a:ext cx="1" cy="107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957" name="Text Box 25"/>
            <p:cNvSpPr txBox="1"/>
            <p:nvPr/>
          </p:nvSpPr>
          <p:spPr>
            <a:xfrm>
              <a:off x="3954" y="782"/>
              <a:ext cx="29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5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4958" name="Text Box 26"/>
            <p:cNvSpPr txBox="1"/>
            <p:nvPr/>
          </p:nvSpPr>
          <p:spPr>
            <a:xfrm>
              <a:off x="4181" y="1009"/>
              <a:ext cx="29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4959" name="Line 27"/>
            <p:cNvSpPr/>
            <p:nvPr/>
          </p:nvSpPr>
          <p:spPr>
            <a:xfrm>
              <a:off x="5103" y="1525"/>
              <a:ext cx="1" cy="27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960" name="Text Box 28"/>
            <p:cNvSpPr txBox="1"/>
            <p:nvPr/>
          </p:nvSpPr>
          <p:spPr>
            <a:xfrm>
              <a:off x="4921" y="1281"/>
              <a:ext cx="25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4961" name="Line 29"/>
            <p:cNvSpPr/>
            <p:nvPr/>
          </p:nvSpPr>
          <p:spPr>
            <a:xfrm>
              <a:off x="4558" y="754"/>
              <a:ext cx="0" cy="72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962" name="Text Box 30"/>
            <p:cNvSpPr txBox="1"/>
            <p:nvPr/>
          </p:nvSpPr>
          <p:spPr>
            <a:xfrm>
              <a:off x="3017" y="1235"/>
              <a:ext cx="590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10V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4963" name="Text Box 31"/>
            <p:cNvSpPr txBox="1"/>
            <p:nvPr/>
          </p:nvSpPr>
          <p:spPr>
            <a:xfrm>
              <a:off x="4824" y="827"/>
              <a:ext cx="155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4964" name="Line 32"/>
            <p:cNvSpPr/>
            <p:nvPr/>
          </p:nvSpPr>
          <p:spPr>
            <a:xfrm>
              <a:off x="3696" y="754"/>
              <a:ext cx="1407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965" name="Line 33"/>
            <p:cNvSpPr/>
            <p:nvPr/>
          </p:nvSpPr>
          <p:spPr>
            <a:xfrm>
              <a:off x="4468" y="1570"/>
              <a:ext cx="181" cy="0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966" name="Line 34"/>
            <p:cNvSpPr/>
            <p:nvPr/>
          </p:nvSpPr>
          <p:spPr>
            <a:xfrm>
              <a:off x="4468" y="1480"/>
              <a:ext cx="181" cy="0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967" name="Rectangle 35"/>
            <p:cNvSpPr/>
            <p:nvPr/>
          </p:nvSpPr>
          <p:spPr>
            <a:xfrm>
              <a:off x="4513" y="981"/>
              <a:ext cx="91" cy="317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4968" name="Rectangle 36"/>
            <p:cNvSpPr/>
            <p:nvPr/>
          </p:nvSpPr>
          <p:spPr>
            <a:xfrm>
              <a:off x="3969" y="709"/>
              <a:ext cx="318" cy="91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4969" name="Line 37"/>
            <p:cNvSpPr/>
            <p:nvPr/>
          </p:nvSpPr>
          <p:spPr>
            <a:xfrm>
              <a:off x="3016" y="754"/>
              <a:ext cx="27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27014" name="Object 38"/>
          <p:cNvGraphicFramePr>
            <a:graphicFrameLocks noChangeAspect="1"/>
          </p:cNvGraphicFramePr>
          <p:nvPr/>
        </p:nvGraphicFramePr>
        <p:xfrm>
          <a:off x="2279650" y="3102610"/>
          <a:ext cx="165735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4" name="" r:id="rId1" imgW="647700" imgH="219075" progId="Equation.3">
                  <p:embed/>
                </p:oleObj>
              </mc:Choice>
              <mc:Fallback>
                <p:oleObj name="" r:id="rId1" imgW="647700" imgH="219075" progId="Equation.3">
                  <p:embed/>
                  <p:pic>
                    <p:nvPicPr>
                      <p:cNvPr id="0" name="Object 38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79650" y="3102610"/>
                        <a:ext cx="1657350" cy="534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015" name="Object 39"/>
          <p:cNvGraphicFramePr>
            <a:graphicFrameLocks noChangeAspect="1"/>
          </p:cNvGraphicFramePr>
          <p:nvPr/>
        </p:nvGraphicFramePr>
        <p:xfrm>
          <a:off x="2279650" y="1950085"/>
          <a:ext cx="338296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5" name="" r:id="rId3" imgW="1447800" imgH="228600" progId="Equation.3">
                  <p:embed/>
                </p:oleObj>
              </mc:Choice>
              <mc:Fallback>
                <p:oleObj name="" r:id="rId3" imgW="1447800" imgH="228600" progId="Equation.3">
                  <p:embed/>
                  <p:pic>
                    <p:nvPicPr>
                      <p:cNvPr id="0" name="Object 39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79650" y="1950085"/>
                        <a:ext cx="3382963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016" name="Object 40"/>
          <p:cNvGraphicFramePr>
            <a:graphicFrameLocks noChangeAspect="1"/>
          </p:cNvGraphicFramePr>
          <p:nvPr/>
        </p:nvGraphicFramePr>
        <p:xfrm>
          <a:off x="2281238" y="2597785"/>
          <a:ext cx="37433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6" name="" r:id="rId5" imgW="1666875" imgH="228600" progId="Equation.3">
                  <p:embed/>
                </p:oleObj>
              </mc:Choice>
              <mc:Fallback>
                <p:oleObj name="" r:id="rId5" imgW="1666875" imgH="228600" progId="Equation.3">
                  <p:embed/>
                  <p:pic>
                    <p:nvPicPr>
                      <p:cNvPr id="0" name="Object 40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81238" y="2597785"/>
                        <a:ext cx="3743325" cy="501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017" name="Object 41"/>
          <p:cNvGraphicFramePr>
            <a:graphicFrameLocks noChangeAspect="1"/>
          </p:cNvGraphicFramePr>
          <p:nvPr/>
        </p:nvGraphicFramePr>
        <p:xfrm>
          <a:off x="2208213" y="4471035"/>
          <a:ext cx="697865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7" name="" r:id="rId7" imgW="2838450" imgH="342900" progId="Equation.3">
                  <p:embed/>
                </p:oleObj>
              </mc:Choice>
              <mc:Fallback>
                <p:oleObj name="" r:id="rId7" imgW="2838450" imgH="342900" progId="Equation.3">
                  <p:embed/>
                  <p:pic>
                    <p:nvPicPr>
                      <p:cNvPr id="0" name="Object 41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08213" y="4471035"/>
                        <a:ext cx="6978650" cy="868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018" name="Object 42"/>
          <p:cNvGraphicFramePr>
            <a:graphicFrameLocks noChangeAspect="1"/>
          </p:cNvGraphicFramePr>
          <p:nvPr/>
        </p:nvGraphicFramePr>
        <p:xfrm>
          <a:off x="2251075" y="3678873"/>
          <a:ext cx="27654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8" name="" r:id="rId9" imgW="1181100" imgH="219075" progId="Equation.3">
                  <p:embed/>
                </p:oleObj>
              </mc:Choice>
              <mc:Fallback>
                <p:oleObj name="" r:id="rId9" imgW="1181100" imgH="219075" progId="Equation.3">
                  <p:embed/>
                  <p:pic>
                    <p:nvPicPr>
                      <p:cNvPr id="0" name="Object 42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51075" y="3678873"/>
                        <a:ext cx="2765425" cy="492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019" name="Object 43"/>
          <p:cNvGraphicFramePr>
            <a:graphicFrameLocks noChangeAspect="1"/>
          </p:cNvGraphicFramePr>
          <p:nvPr/>
        </p:nvGraphicFramePr>
        <p:xfrm>
          <a:off x="5519738" y="3678873"/>
          <a:ext cx="2808287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9" name="" r:id="rId11" imgW="1200150" imgH="209550" progId="Equation.3">
                  <p:embed/>
                </p:oleObj>
              </mc:Choice>
              <mc:Fallback>
                <p:oleObj name="" r:id="rId11" imgW="1200150" imgH="209550" progId="Equation.3">
                  <p:embed/>
                  <p:pic>
                    <p:nvPicPr>
                      <p:cNvPr id="0" name="Object 43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519738" y="3678873"/>
                        <a:ext cx="2808287" cy="468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020" name="Object 44"/>
          <p:cNvGraphicFramePr>
            <a:graphicFrameLocks noChangeAspect="1"/>
          </p:cNvGraphicFramePr>
          <p:nvPr/>
        </p:nvGraphicFramePr>
        <p:xfrm>
          <a:off x="2233613" y="4255135"/>
          <a:ext cx="343058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0" name="" r:id="rId13" imgW="1524000" imgH="228600" progId="Equation.3">
                  <p:embed/>
                </p:oleObj>
              </mc:Choice>
              <mc:Fallback>
                <p:oleObj name="" r:id="rId13" imgW="1524000" imgH="228600" progId="Equation.3">
                  <p:embed/>
                  <p:pic>
                    <p:nvPicPr>
                      <p:cNvPr id="0" name="Object 44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33613" y="4255135"/>
                        <a:ext cx="3430587" cy="501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021" name="Object 45"/>
          <p:cNvGraphicFramePr>
            <a:graphicFrameLocks noChangeAspect="1"/>
          </p:cNvGraphicFramePr>
          <p:nvPr/>
        </p:nvGraphicFramePr>
        <p:xfrm>
          <a:off x="2208213" y="5118735"/>
          <a:ext cx="738346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1" name="" r:id="rId15" imgW="3000375" imgH="333375" progId="Equation.3">
                  <p:embed/>
                </p:oleObj>
              </mc:Choice>
              <mc:Fallback>
                <p:oleObj name="" r:id="rId15" imgW="3000375" imgH="333375" progId="Equation.3">
                  <p:embed/>
                  <p:pic>
                    <p:nvPicPr>
                      <p:cNvPr id="0" name="Object 45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08213" y="5118735"/>
                        <a:ext cx="7383462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022" name="Object 46"/>
          <p:cNvGraphicFramePr>
            <a:graphicFrameLocks noChangeAspect="1"/>
          </p:cNvGraphicFramePr>
          <p:nvPr/>
        </p:nvGraphicFramePr>
        <p:xfrm>
          <a:off x="2192338" y="5837873"/>
          <a:ext cx="6200775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2" name="" r:id="rId17" imgW="2514600" imgH="400050" progId="Equation.3">
                  <p:embed/>
                </p:oleObj>
              </mc:Choice>
              <mc:Fallback>
                <p:oleObj name="" r:id="rId17" imgW="2514600" imgH="400050" progId="Equation.3">
                  <p:embed/>
                  <p:pic>
                    <p:nvPicPr>
                      <p:cNvPr id="0" name="Object 46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92338" y="5837873"/>
                        <a:ext cx="6200775" cy="993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127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127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27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127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127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0"/>
                                        <p:tgtEl>
                                          <p:spTgt spid="127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000"/>
                                        <p:tgtEl>
                                          <p:spTgt spid="127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127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000"/>
                                        <p:tgtEl>
                                          <p:spTgt spid="127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8" grpId="0" bldLvl="0" animBg="1"/>
      <p:bldP spid="126979" grpId="0"/>
      <p:bldP spid="126980" grpId="0" bldLvl="0" animBg="1"/>
      <p:bldP spid="126981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02" name="Group 2"/>
          <p:cNvGrpSpPr/>
          <p:nvPr/>
        </p:nvGrpSpPr>
        <p:grpSpPr>
          <a:xfrm>
            <a:off x="1776413" y="845185"/>
            <a:ext cx="5580063" cy="1879600"/>
            <a:chOff x="250" y="510"/>
            <a:chExt cx="3515" cy="1184"/>
          </a:xfrm>
        </p:grpSpPr>
        <p:sp>
          <p:nvSpPr>
            <p:cNvPr id="125964" name="Text Box 3"/>
            <p:cNvSpPr txBox="1"/>
            <p:nvPr/>
          </p:nvSpPr>
          <p:spPr>
            <a:xfrm>
              <a:off x="250" y="753"/>
              <a:ext cx="452" cy="329"/>
            </a:xfrm>
            <a:prstGeom prst="rect">
              <a:avLst/>
            </a:prstGeom>
            <a:solidFill>
              <a:srgbClr val="993366"/>
            </a:solidFill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例</a:t>
              </a:r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5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5965" name="Rectangle 4"/>
            <p:cNvSpPr/>
            <p:nvPr/>
          </p:nvSpPr>
          <p:spPr>
            <a:xfrm>
              <a:off x="2392" y="1324"/>
              <a:ext cx="96" cy="192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25966" name="Group 5"/>
            <p:cNvGrpSpPr/>
            <p:nvPr/>
          </p:nvGrpSpPr>
          <p:grpSpPr>
            <a:xfrm>
              <a:off x="2276" y="796"/>
              <a:ext cx="243" cy="528"/>
              <a:chOff x="1890" y="1925"/>
              <a:chExt cx="243" cy="528"/>
            </a:xfrm>
          </p:grpSpPr>
          <p:grpSp>
            <p:nvGrpSpPr>
              <p:cNvPr id="125993" name="Group 6"/>
              <p:cNvGrpSpPr/>
              <p:nvPr/>
            </p:nvGrpSpPr>
            <p:grpSpPr>
              <a:xfrm>
                <a:off x="2059" y="1925"/>
                <a:ext cx="74" cy="528"/>
                <a:chOff x="2374" y="2784"/>
                <a:chExt cx="74" cy="528"/>
              </a:xfrm>
            </p:grpSpPr>
            <p:grpSp>
              <p:nvGrpSpPr>
                <p:cNvPr id="125995" name="Group 7"/>
                <p:cNvGrpSpPr/>
                <p:nvPr/>
              </p:nvGrpSpPr>
              <p:grpSpPr>
                <a:xfrm flipH="1" flipV="1">
                  <a:off x="2374" y="2928"/>
                  <a:ext cx="74" cy="288"/>
                  <a:chOff x="2586" y="847"/>
                  <a:chExt cx="71" cy="654"/>
                </a:xfrm>
              </p:grpSpPr>
              <p:sp>
                <p:nvSpPr>
                  <p:cNvPr id="125998" name="Line 8"/>
                  <p:cNvSpPr/>
                  <p:nvPr/>
                </p:nvSpPr>
                <p:spPr>
                  <a:xfrm flipV="1">
                    <a:off x="2656" y="847"/>
                    <a:ext cx="1" cy="69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999" name="Line 9"/>
                  <p:cNvSpPr/>
                  <p:nvPr/>
                </p:nvSpPr>
                <p:spPr>
                  <a:xfrm flipV="1">
                    <a:off x="2656" y="1418"/>
                    <a:ext cx="1" cy="83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000" name="Freeform 10"/>
                  <p:cNvSpPr/>
                  <p:nvPr/>
                </p:nvSpPr>
                <p:spPr>
                  <a:xfrm>
                    <a:off x="2586" y="916"/>
                    <a:ext cx="70" cy="502"/>
                  </a:xfrm>
                  <a:custGeom>
                    <a:avLst/>
                    <a:gdLst/>
                    <a:ahLst/>
                    <a:cxnLst>
                      <a:cxn ang="0">
                        <a:pos x="70" y="502"/>
                      </a:cxn>
                      <a:cxn ang="0">
                        <a:pos x="28" y="488"/>
                      </a:cxn>
                      <a:cxn ang="0">
                        <a:pos x="0" y="446"/>
                      </a:cxn>
                      <a:cxn ang="0">
                        <a:pos x="28" y="404"/>
                      </a:cxn>
                      <a:cxn ang="0">
                        <a:pos x="70" y="376"/>
                      </a:cxn>
                      <a:cxn ang="0">
                        <a:pos x="28" y="362"/>
                      </a:cxn>
                      <a:cxn ang="0">
                        <a:pos x="0" y="321"/>
                      </a:cxn>
                      <a:cxn ang="0">
                        <a:pos x="28" y="279"/>
                      </a:cxn>
                      <a:cxn ang="0">
                        <a:pos x="70" y="251"/>
                      </a:cxn>
                      <a:cxn ang="0">
                        <a:pos x="28" y="237"/>
                      </a:cxn>
                      <a:cxn ang="0">
                        <a:pos x="0" y="195"/>
                      </a:cxn>
                      <a:cxn ang="0">
                        <a:pos x="28" y="154"/>
                      </a:cxn>
                      <a:cxn ang="0">
                        <a:pos x="70" y="126"/>
                      </a:cxn>
                      <a:cxn ang="0">
                        <a:pos x="28" y="112"/>
                      </a:cxn>
                      <a:cxn ang="0">
                        <a:pos x="0" y="70"/>
                      </a:cxn>
                      <a:cxn ang="0">
                        <a:pos x="28" y="28"/>
                      </a:cxn>
                      <a:cxn ang="0">
                        <a:pos x="70" y="0"/>
                      </a:cxn>
                    </a:cxnLst>
                    <a:rect l="0" t="0" r="0" b="0"/>
                    <a:pathLst>
                      <a:path w="70" h="502">
                        <a:moveTo>
                          <a:pt x="70" y="502"/>
                        </a:moveTo>
                        <a:lnTo>
                          <a:pt x="28" y="488"/>
                        </a:lnTo>
                        <a:lnTo>
                          <a:pt x="0" y="446"/>
                        </a:lnTo>
                        <a:lnTo>
                          <a:pt x="28" y="404"/>
                        </a:lnTo>
                        <a:lnTo>
                          <a:pt x="70" y="376"/>
                        </a:lnTo>
                        <a:lnTo>
                          <a:pt x="28" y="362"/>
                        </a:lnTo>
                        <a:lnTo>
                          <a:pt x="0" y="321"/>
                        </a:lnTo>
                        <a:lnTo>
                          <a:pt x="28" y="279"/>
                        </a:lnTo>
                        <a:lnTo>
                          <a:pt x="70" y="251"/>
                        </a:lnTo>
                        <a:lnTo>
                          <a:pt x="28" y="237"/>
                        </a:lnTo>
                        <a:lnTo>
                          <a:pt x="0" y="195"/>
                        </a:lnTo>
                        <a:lnTo>
                          <a:pt x="28" y="154"/>
                        </a:lnTo>
                        <a:lnTo>
                          <a:pt x="70" y="126"/>
                        </a:lnTo>
                        <a:lnTo>
                          <a:pt x="28" y="112"/>
                        </a:lnTo>
                        <a:lnTo>
                          <a:pt x="0" y="70"/>
                        </a:lnTo>
                        <a:lnTo>
                          <a:pt x="28" y="28"/>
                        </a:lnTo>
                        <a:lnTo>
                          <a:pt x="70" y="0"/>
                        </a:lnTo>
                      </a:path>
                    </a:pathLst>
                  </a:custGeom>
                  <a:noFill/>
                  <a:ln w="38100" cap="flat" cmpd="sng">
                    <a:solidFill>
                      <a:srgbClr val="FF99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5996" name="Line 11"/>
                <p:cNvSpPr/>
                <p:nvPr/>
              </p:nvSpPr>
              <p:spPr>
                <a:xfrm flipV="1">
                  <a:off x="2374" y="3168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997" name="Line 12"/>
                <p:cNvSpPr/>
                <p:nvPr/>
              </p:nvSpPr>
              <p:spPr>
                <a:xfrm>
                  <a:off x="2374" y="2784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25994" name="Text Box 13"/>
              <p:cNvSpPr txBox="1"/>
              <p:nvPr/>
            </p:nvSpPr>
            <p:spPr>
              <a:xfrm>
                <a:off x="1890" y="2140"/>
                <a:ext cx="195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endParaRPr lang="zh-CN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25967" name="Rectangle 14"/>
            <p:cNvSpPr/>
            <p:nvPr/>
          </p:nvSpPr>
          <p:spPr>
            <a:xfrm>
              <a:off x="1720" y="748"/>
              <a:ext cx="240" cy="96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25968" name="Group 15"/>
            <p:cNvGrpSpPr/>
            <p:nvPr/>
          </p:nvGrpSpPr>
          <p:grpSpPr>
            <a:xfrm>
              <a:off x="952" y="1228"/>
              <a:ext cx="288" cy="96"/>
              <a:chOff x="1018" y="1008"/>
              <a:chExt cx="288" cy="48"/>
            </a:xfrm>
          </p:grpSpPr>
          <p:sp>
            <p:nvSpPr>
              <p:cNvPr id="125991" name="Line 16"/>
              <p:cNvSpPr/>
              <p:nvPr/>
            </p:nvSpPr>
            <p:spPr>
              <a:xfrm>
                <a:off x="1018" y="1008"/>
                <a:ext cx="288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992" name="Line 17"/>
              <p:cNvSpPr/>
              <p:nvPr/>
            </p:nvSpPr>
            <p:spPr>
              <a:xfrm>
                <a:off x="1114" y="1056"/>
                <a:ext cx="96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5969" name="Line 18"/>
            <p:cNvSpPr/>
            <p:nvPr/>
          </p:nvSpPr>
          <p:spPr>
            <a:xfrm flipH="1" flipV="1">
              <a:off x="1096" y="796"/>
              <a:ext cx="0" cy="43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70" name="Line 19"/>
            <p:cNvSpPr/>
            <p:nvPr/>
          </p:nvSpPr>
          <p:spPr>
            <a:xfrm>
              <a:off x="1106" y="796"/>
              <a:ext cx="240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71" name="Line 20"/>
            <p:cNvSpPr/>
            <p:nvPr/>
          </p:nvSpPr>
          <p:spPr>
            <a:xfrm>
              <a:off x="1096" y="1324"/>
              <a:ext cx="0" cy="288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72" name="Line 21"/>
            <p:cNvSpPr/>
            <p:nvPr/>
          </p:nvSpPr>
          <p:spPr>
            <a:xfrm>
              <a:off x="1096" y="1612"/>
              <a:ext cx="1824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73" name="Line 22"/>
            <p:cNvSpPr/>
            <p:nvPr/>
          </p:nvSpPr>
          <p:spPr>
            <a:xfrm>
              <a:off x="1970" y="796"/>
              <a:ext cx="480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74" name="Line 23"/>
            <p:cNvSpPr/>
            <p:nvPr/>
          </p:nvSpPr>
          <p:spPr>
            <a:xfrm flipV="1">
              <a:off x="1336" y="652"/>
              <a:ext cx="192" cy="144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75" name="Line 24"/>
            <p:cNvSpPr/>
            <p:nvPr/>
          </p:nvSpPr>
          <p:spPr>
            <a:xfrm>
              <a:off x="1528" y="796"/>
              <a:ext cx="19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76" name="Line 25"/>
            <p:cNvSpPr/>
            <p:nvPr/>
          </p:nvSpPr>
          <p:spPr>
            <a:xfrm>
              <a:off x="1247" y="527"/>
              <a:ext cx="192" cy="144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77" name="Line 26"/>
            <p:cNvSpPr/>
            <p:nvPr/>
          </p:nvSpPr>
          <p:spPr>
            <a:xfrm>
              <a:off x="2440" y="1516"/>
              <a:ext cx="0" cy="9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78" name="Line 27"/>
            <p:cNvSpPr/>
            <p:nvPr/>
          </p:nvSpPr>
          <p:spPr>
            <a:xfrm>
              <a:off x="2440" y="1228"/>
              <a:ext cx="480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79" name="Line 28"/>
            <p:cNvSpPr/>
            <p:nvPr/>
          </p:nvSpPr>
          <p:spPr>
            <a:xfrm>
              <a:off x="2920" y="1228"/>
              <a:ext cx="0" cy="9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80" name="Line 29"/>
            <p:cNvSpPr/>
            <p:nvPr/>
          </p:nvSpPr>
          <p:spPr>
            <a:xfrm flipH="1">
              <a:off x="2920" y="1276"/>
              <a:ext cx="144" cy="144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81" name="Line 30"/>
            <p:cNvSpPr/>
            <p:nvPr/>
          </p:nvSpPr>
          <p:spPr>
            <a:xfrm>
              <a:off x="2920" y="1420"/>
              <a:ext cx="0" cy="19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82" name="Line 31"/>
            <p:cNvSpPr/>
            <p:nvPr/>
          </p:nvSpPr>
          <p:spPr>
            <a:xfrm flipH="1" flipV="1">
              <a:off x="3016" y="1324"/>
              <a:ext cx="144" cy="192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83" name="Line 32"/>
            <p:cNvSpPr/>
            <p:nvPr/>
          </p:nvSpPr>
          <p:spPr>
            <a:xfrm>
              <a:off x="2104" y="748"/>
              <a:ext cx="240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84" name="Text Box 33"/>
            <p:cNvSpPr txBox="1"/>
            <p:nvPr/>
          </p:nvSpPr>
          <p:spPr>
            <a:xfrm>
              <a:off x="2111" y="536"/>
              <a:ext cx="155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5985" name="Text Box 34"/>
            <p:cNvSpPr txBox="1"/>
            <p:nvPr/>
          </p:nvSpPr>
          <p:spPr>
            <a:xfrm>
              <a:off x="658" y="1352"/>
              <a:ext cx="36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10V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5986" name="Text Box 35"/>
            <p:cNvSpPr txBox="1"/>
            <p:nvPr/>
          </p:nvSpPr>
          <p:spPr>
            <a:xfrm>
              <a:off x="2562" y="920"/>
              <a:ext cx="299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1H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5987" name="Text Box 36"/>
            <p:cNvSpPr txBox="1"/>
            <p:nvPr/>
          </p:nvSpPr>
          <p:spPr>
            <a:xfrm>
              <a:off x="728" y="510"/>
              <a:ext cx="532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k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=0)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5988" name="Text Box 37"/>
            <p:cNvSpPr txBox="1"/>
            <p:nvPr/>
          </p:nvSpPr>
          <p:spPr>
            <a:xfrm>
              <a:off x="3069" y="1462"/>
              <a:ext cx="69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k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=0.2s)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5989" name="Rectangle 38"/>
            <p:cNvSpPr/>
            <p:nvPr/>
          </p:nvSpPr>
          <p:spPr>
            <a:xfrm>
              <a:off x="2087" y="1256"/>
              <a:ext cx="29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3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5990" name="Text Box 39"/>
            <p:cNvSpPr txBox="1"/>
            <p:nvPr/>
          </p:nvSpPr>
          <p:spPr>
            <a:xfrm>
              <a:off x="1668" y="872"/>
              <a:ext cx="29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28040" name="Text Box 40"/>
          <p:cNvSpPr txBox="1"/>
          <p:nvPr/>
        </p:nvSpPr>
        <p:spPr>
          <a:xfrm>
            <a:off x="6264275" y="933450"/>
            <a:ext cx="3324860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已知：电感无初始储能</a:t>
            </a:r>
            <a:endParaRPr lang="zh-CN" altLang="en-US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  <a:p>
            <a:pPr eaLnBrk="1" hangingPunct="1"/>
            <a:r>
              <a:rPr lang="zh-CN" altLang="en-US" b="1" i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  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t 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= 0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时合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k</a:t>
            </a:r>
            <a:r>
              <a:rPr lang="en-US" altLang="zh-CN" b="1" baseline="-25000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1 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, 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t 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=0.2s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时合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k</a:t>
            </a:r>
            <a:r>
              <a:rPr lang="en-US" altLang="zh-CN" b="1" baseline="-25000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2</a:t>
            </a:r>
            <a:endParaRPr lang="en-US" altLang="zh-CN" b="1" baseline="-25000" dirty="0">
              <a:solidFill>
                <a:srgbClr val="FFFF00"/>
              </a:solidFill>
              <a:latin typeface="Times New Roman" panose="02020503050405090304" pitchFamily="18" charset="0"/>
              <a:ea typeface="仿宋_GB2312" pitchFamily="49" charset="-122"/>
            </a:endParaRPr>
          </a:p>
          <a:p>
            <a:pPr eaLnBrk="1" hangingPunct="1"/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求两次换路后的电感电流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i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(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t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)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。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128041" name="Text Box 41"/>
          <p:cNvSpPr txBox="1"/>
          <p:nvPr/>
        </p:nvSpPr>
        <p:spPr>
          <a:xfrm>
            <a:off x="3000375" y="3217069"/>
            <a:ext cx="1822450" cy="52197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0 &lt; t &lt; 0.2s</a:t>
            </a:r>
            <a:endParaRPr lang="en-US" altLang="zh-CN" sz="2800" b="1" dirty="0">
              <a:solidFill>
                <a:srgbClr val="0000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28042" name="Object 42"/>
          <p:cNvGraphicFramePr>
            <a:graphicFrameLocks noChangeAspect="1"/>
          </p:cNvGraphicFramePr>
          <p:nvPr/>
        </p:nvGraphicFramePr>
        <p:xfrm>
          <a:off x="2279650" y="5841048"/>
          <a:ext cx="26527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78" name="" r:id="rId1" imgW="1104900" imgH="219075" progId="Equation.3">
                  <p:embed/>
                </p:oleObj>
              </mc:Choice>
              <mc:Fallback>
                <p:oleObj name="" r:id="rId1" imgW="1104900" imgH="219075" progId="Equation.3">
                  <p:embed/>
                  <p:pic>
                    <p:nvPicPr>
                      <p:cNvPr id="0" name="Object 4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79650" y="5841048"/>
                        <a:ext cx="2652713" cy="542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43" name="Text Box 43"/>
          <p:cNvSpPr txBox="1"/>
          <p:nvPr/>
        </p:nvSpPr>
        <p:spPr>
          <a:xfrm>
            <a:off x="6960077" y="3104357"/>
            <a:ext cx="1245235" cy="52197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en-US" altLang="zh-CN" sz="2800" b="1" i="1" dirty="0">
                <a:solidFill>
                  <a:srgbClr val="000000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 &gt; 0.2s</a:t>
            </a:r>
            <a:endParaRPr lang="en-US" altLang="zh-CN" sz="2800" b="1" dirty="0">
              <a:solidFill>
                <a:srgbClr val="0000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28044" name="Object 44"/>
          <p:cNvGraphicFramePr>
            <a:graphicFrameLocks noChangeAspect="1"/>
          </p:cNvGraphicFramePr>
          <p:nvPr/>
        </p:nvGraphicFramePr>
        <p:xfrm>
          <a:off x="2279650" y="4094798"/>
          <a:ext cx="3505200" cy="164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79" name="" r:id="rId3" imgW="1447800" imgH="676275" progId="Equation.3">
                  <p:embed/>
                </p:oleObj>
              </mc:Choice>
              <mc:Fallback>
                <p:oleObj name="" r:id="rId3" imgW="1447800" imgH="676275" progId="Equation.3">
                  <p:embed/>
                  <p:pic>
                    <p:nvPicPr>
                      <p:cNvPr id="0" name="Object 44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79650" y="4094798"/>
                        <a:ext cx="3505200" cy="1646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45" name="Object 45"/>
          <p:cNvGraphicFramePr>
            <a:graphicFrameLocks noChangeAspect="1"/>
          </p:cNvGraphicFramePr>
          <p:nvPr/>
        </p:nvGraphicFramePr>
        <p:xfrm>
          <a:off x="6240463" y="4474210"/>
          <a:ext cx="3313112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0" name="" r:id="rId5" imgW="1362075" imgH="676275" progId="Equation.3">
                  <p:embed/>
                </p:oleObj>
              </mc:Choice>
              <mc:Fallback>
                <p:oleObj name="" r:id="rId5" imgW="1362075" imgH="676275" progId="Equation.3">
                  <p:embed/>
                  <p:pic>
                    <p:nvPicPr>
                      <p:cNvPr id="0" name="Object 45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240463" y="4474210"/>
                        <a:ext cx="3313112" cy="165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46" name="Object 46"/>
          <p:cNvGraphicFramePr>
            <a:graphicFrameLocks noChangeAspect="1"/>
          </p:cNvGraphicFramePr>
          <p:nvPr/>
        </p:nvGraphicFramePr>
        <p:xfrm>
          <a:off x="6240463" y="3897948"/>
          <a:ext cx="371316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1" name="" r:id="rId7" imgW="1676400" imgH="219075" progId="Equation.3">
                  <p:embed/>
                </p:oleObj>
              </mc:Choice>
              <mc:Fallback>
                <p:oleObj name="" r:id="rId7" imgW="1676400" imgH="219075" progId="Equation.3">
                  <p:embed/>
                  <p:pic>
                    <p:nvPicPr>
                      <p:cNvPr id="0" name="Object 46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240463" y="3897948"/>
                        <a:ext cx="3713162" cy="503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47" name="Object 47"/>
          <p:cNvGraphicFramePr>
            <a:graphicFrameLocks noChangeAspect="1"/>
          </p:cNvGraphicFramePr>
          <p:nvPr/>
        </p:nvGraphicFramePr>
        <p:xfrm>
          <a:off x="6167438" y="6201410"/>
          <a:ext cx="3887787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2" name="" r:id="rId9" imgW="1543050" imgH="219075" progId="Equation.3">
                  <p:embed/>
                </p:oleObj>
              </mc:Choice>
              <mc:Fallback>
                <p:oleObj name="" r:id="rId9" imgW="1543050" imgH="219075" progId="Equation.3">
                  <p:embed/>
                  <p:pic>
                    <p:nvPicPr>
                      <p:cNvPr id="0" name="Object 47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167438" y="6201410"/>
                        <a:ext cx="3887787" cy="573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48" name="Text Box 48"/>
          <p:cNvSpPr txBox="1"/>
          <p:nvPr/>
        </p:nvSpPr>
        <p:spPr>
          <a:xfrm>
            <a:off x="1992313" y="3177223"/>
            <a:ext cx="647700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90204" pitchFamily="34" charset="0"/>
              </a:rPr>
              <a:t>解</a:t>
            </a:r>
            <a:endParaRPr lang="zh-CN" altLang="en-US" sz="2800" b="1" dirty="0"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8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80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80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8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8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8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8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8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8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3000"/>
                                        <p:tgtEl>
                                          <p:spTgt spid="128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0"/>
                                        <p:tgtEl>
                                          <p:spTgt spid="128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8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8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0"/>
                                        <p:tgtEl>
                                          <p:spTgt spid="128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3000"/>
                                        <p:tgtEl>
                                          <p:spTgt spid="128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0"/>
                                        <p:tgtEl>
                                          <p:spTgt spid="128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40" grpId="0" build="p"/>
      <p:bldP spid="128041" grpId="0" bldLvl="0" animBg="1"/>
      <p:bldP spid="128043" grpId="0" bldLvl="0" animBg="1"/>
      <p:bldP spid="12804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/>
          <p:nvPr/>
        </p:nvSpPr>
        <p:spPr>
          <a:xfrm>
            <a:off x="1546860" y="755015"/>
            <a:ext cx="965390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40000"/>
              </a:lnSpc>
            </a:pPr>
            <a:r>
              <a:rPr lang="en-US" altLang="zh-CN" sz="2000" b="1" dirty="0">
                <a:latin typeface="楷体_GB2312" pitchFamily="1" charset="-122"/>
                <a:ea typeface="楷体_GB2312" pitchFamily="1" charset="-122"/>
              </a:rPr>
              <a:t>3. </a:t>
            </a:r>
            <a:r>
              <a:rPr lang="zh-CN" altLang="en-US" sz="2000" b="1" dirty="0">
                <a:latin typeface="楷体_GB2312" pitchFamily="1" charset="-122"/>
                <a:ea typeface="楷体_GB2312" pitchFamily="1" charset="-122"/>
              </a:rPr>
              <a:t>动态电路的特征：当电路的结构或元件的参数发生改变时（如电源或无源元件的断开或接入，信号的突然注入等），可能使电路改变原来的工作状态，而转变到另一个工作状态。 </a:t>
            </a:r>
            <a:endParaRPr lang="zh-CN" altLang="en-US" sz="2000" b="1" dirty="0">
              <a:latin typeface="楷体_GB2312" pitchFamily="1" charset="-122"/>
              <a:ea typeface="楷体_GB2312" pitchFamily="1" charset="-122"/>
            </a:endParaRPr>
          </a:p>
        </p:txBody>
      </p:sp>
      <p:graphicFrame>
        <p:nvGraphicFramePr>
          <p:cNvPr id="49155" name="Object 3"/>
          <p:cNvGraphicFramePr>
            <a:graphicFrameLocks noChangeAspect="1"/>
          </p:cNvGraphicFramePr>
          <p:nvPr/>
        </p:nvGraphicFramePr>
        <p:xfrm>
          <a:off x="2303780" y="2193925"/>
          <a:ext cx="69342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" r:id="rId1" imgW="4743450" imgH="771525" progId="Paint.Picture">
                  <p:embed/>
                </p:oleObj>
              </mc:Choice>
              <mc:Fallback>
                <p:oleObj name="" r:id="rId1" imgW="4743450" imgH="771525" progId="Paint.Picture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03780" y="2193925"/>
                        <a:ext cx="6934200" cy="167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6" name="Rectangle 4"/>
          <p:cNvSpPr/>
          <p:nvPr/>
        </p:nvSpPr>
        <p:spPr>
          <a:xfrm>
            <a:off x="2782888" y="4387215"/>
            <a:ext cx="67818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b="1" dirty="0">
                <a:latin typeface="楷体_GB2312" pitchFamily="1" charset="-122"/>
                <a:ea typeface="楷体_GB2312" pitchFamily="1" charset="-122"/>
              </a:rPr>
              <a:t>换路：电路或参数的改变引起的电路变化。 </a:t>
            </a:r>
            <a:endParaRPr lang="zh-CN" altLang="en-US" sz="2000" b="1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49157" name="Rectangle 5"/>
          <p:cNvSpPr/>
          <p:nvPr/>
        </p:nvSpPr>
        <p:spPr>
          <a:xfrm>
            <a:off x="2473325" y="4890453"/>
            <a:ext cx="81597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dirty="0">
                <a:latin typeface="宋体" pitchFamily="2" charset="-122"/>
              </a:rPr>
              <a:t>  </a:t>
            </a:r>
            <a:r>
              <a:rPr lang="en-US" altLang="zh-CN" b="1" i="1" dirty="0">
                <a:latin typeface="楷体_GB2312" pitchFamily="1" charset="-122"/>
                <a:ea typeface="楷体_GB2312" pitchFamily="1" charset="-122"/>
              </a:rPr>
              <a:t>t</a:t>
            </a:r>
            <a:r>
              <a:rPr lang="en-US" altLang="zh-CN" b="1" dirty="0">
                <a:latin typeface="楷体_GB2312" pitchFamily="1" charset="-122"/>
                <a:ea typeface="楷体_GB2312" pitchFamily="1" charset="-122"/>
              </a:rPr>
              <a:t> = 0  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：换路时刻，换路经历的时间为 </a:t>
            </a:r>
            <a:r>
              <a:rPr lang="en-US" altLang="zh-CN" b="1" dirty="0">
                <a:latin typeface="楷体_GB2312" pitchFamily="1" charset="-122"/>
                <a:ea typeface="楷体_GB2312" pitchFamily="1" charset="-122"/>
              </a:rPr>
              <a:t>0_ 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到 </a:t>
            </a:r>
            <a:r>
              <a:rPr lang="en-US" altLang="zh-CN" b="1" dirty="0">
                <a:latin typeface="楷体_GB2312" pitchFamily="1" charset="-122"/>
                <a:ea typeface="楷体_GB2312" pitchFamily="1" charset="-122"/>
              </a:rPr>
              <a:t>0</a:t>
            </a:r>
            <a:r>
              <a:rPr lang="en-US" altLang="zh-CN" b="1" baseline="-25000" dirty="0">
                <a:latin typeface="楷体_GB2312" pitchFamily="1" charset="-122"/>
                <a:ea typeface="楷体_GB2312" pitchFamily="1" charset="-122"/>
              </a:rPr>
              <a:t>+</a:t>
            </a:r>
            <a:r>
              <a:rPr lang="en-US" altLang="zh-CN" b="1" dirty="0">
                <a:latin typeface="楷体_GB2312" pitchFamily="1" charset="-122"/>
                <a:ea typeface="楷体_GB2312" pitchFamily="1" charset="-122"/>
              </a:rPr>
              <a:t>  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；</a:t>
            </a:r>
            <a:endParaRPr lang="zh-CN" altLang="en-US" b="1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49158" name="Rectangle 6"/>
          <p:cNvSpPr/>
          <p:nvPr/>
        </p:nvSpPr>
        <p:spPr>
          <a:xfrm>
            <a:off x="2743200" y="5466715"/>
            <a:ext cx="46482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000" b="1" i="1" dirty="0">
                <a:latin typeface="楷体_GB2312" pitchFamily="1" charset="-122"/>
                <a:ea typeface="楷体_GB2312" pitchFamily="1" charset="-122"/>
              </a:rPr>
              <a:t>t</a:t>
            </a:r>
            <a:r>
              <a:rPr lang="en-US" altLang="zh-CN" sz="2000" b="1" dirty="0">
                <a:latin typeface="楷体_GB2312" pitchFamily="1" charset="-122"/>
                <a:ea typeface="楷体_GB2312" pitchFamily="1" charset="-122"/>
              </a:rPr>
              <a:t> = 0</a:t>
            </a:r>
            <a:r>
              <a:rPr lang="en-US" altLang="zh-CN" sz="2000" b="1" baseline="-25000" dirty="0">
                <a:latin typeface="楷体_GB2312" pitchFamily="1" charset="-122"/>
                <a:ea typeface="楷体_GB2312" pitchFamily="1" charset="-122"/>
              </a:rPr>
              <a:t>-  </a:t>
            </a:r>
            <a:r>
              <a:rPr lang="zh-CN" altLang="en-US" sz="2000" b="1" dirty="0">
                <a:latin typeface="楷体_GB2312" pitchFamily="1" charset="-122"/>
                <a:ea typeface="楷体_GB2312" pitchFamily="1" charset="-122"/>
              </a:rPr>
              <a:t>：换路前的最终时刻；</a:t>
            </a:r>
            <a:r>
              <a:rPr lang="zh-CN" altLang="en-US" sz="2000" dirty="0">
                <a:latin typeface="Times New Roman" panose="02020503050405090304" pitchFamily="18" charset="0"/>
              </a:rPr>
              <a:t> </a:t>
            </a:r>
            <a:endParaRPr lang="zh-CN" altLang="en-US" sz="2000" dirty="0">
              <a:latin typeface="Times New Roman" panose="02020503050405090304" pitchFamily="18" charset="0"/>
            </a:endParaRPr>
          </a:p>
        </p:txBody>
      </p:sp>
      <p:sp>
        <p:nvSpPr>
          <p:cNvPr id="49159" name="Rectangle 7"/>
          <p:cNvSpPr/>
          <p:nvPr/>
        </p:nvSpPr>
        <p:spPr>
          <a:xfrm>
            <a:off x="2579688" y="6042978"/>
            <a:ext cx="50292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000" dirty="0">
                <a:latin typeface="宋体" pitchFamily="2" charset="-122"/>
              </a:rPr>
              <a:t> </a:t>
            </a:r>
            <a:r>
              <a:rPr lang="en-US" altLang="zh-CN" sz="2000" b="1" i="1" dirty="0">
                <a:latin typeface="楷体_GB2312" pitchFamily="1" charset="-122"/>
                <a:ea typeface="楷体_GB2312" pitchFamily="1" charset="-122"/>
              </a:rPr>
              <a:t>t</a:t>
            </a:r>
            <a:r>
              <a:rPr lang="en-US" altLang="zh-CN" sz="2000" b="1" dirty="0">
                <a:latin typeface="楷体_GB2312" pitchFamily="1" charset="-122"/>
                <a:ea typeface="楷体_GB2312" pitchFamily="1" charset="-122"/>
              </a:rPr>
              <a:t> = 0</a:t>
            </a:r>
            <a:r>
              <a:rPr lang="en-US" altLang="zh-CN" sz="2000" b="1" baseline="-25000" dirty="0">
                <a:latin typeface="楷体_GB2312" pitchFamily="1" charset="-122"/>
                <a:ea typeface="楷体_GB2312" pitchFamily="1" charset="-122"/>
              </a:rPr>
              <a:t>+  </a:t>
            </a:r>
            <a:r>
              <a:rPr lang="zh-CN" altLang="en-US" sz="2000" b="1" dirty="0">
                <a:latin typeface="楷体_GB2312" pitchFamily="1" charset="-122"/>
                <a:ea typeface="楷体_GB2312" pitchFamily="1" charset="-122"/>
              </a:rPr>
              <a:t>：换路后的最初时刻 。</a:t>
            </a:r>
            <a:endParaRPr lang="zh-CN" altLang="en-US" sz="2000" b="1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/>
      <p:bldP spid="49156" grpId="0"/>
      <p:bldP spid="49157" grpId="0"/>
      <p:bldP spid="49158" grpId="0"/>
      <p:bldP spid="4915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26" name="Group 2"/>
          <p:cNvGrpSpPr/>
          <p:nvPr/>
        </p:nvGrpSpPr>
        <p:grpSpPr>
          <a:xfrm>
            <a:off x="2208213" y="660401"/>
            <a:ext cx="5243512" cy="595313"/>
            <a:chOff x="431" y="416"/>
            <a:chExt cx="3303" cy="375"/>
          </a:xfrm>
        </p:grpSpPr>
        <p:graphicFrame>
          <p:nvGraphicFramePr>
            <p:cNvPr id="126999" name="Object 3"/>
            <p:cNvGraphicFramePr>
              <a:graphicFrameLocks noChangeAspect="1"/>
            </p:cNvGraphicFramePr>
            <p:nvPr/>
          </p:nvGraphicFramePr>
          <p:xfrm>
            <a:off x="431" y="436"/>
            <a:ext cx="1542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02" name="" r:id="rId1" imgW="1695450" imgH="381000" progId="Equation.3">
                    <p:embed/>
                  </p:oleObj>
                </mc:Choice>
                <mc:Fallback>
                  <p:oleObj name="" r:id="rId1" imgW="1695450" imgH="381000" progId="Equation.3">
                    <p:embed/>
                    <p:pic>
                      <p:nvPicPr>
                        <p:cNvPr id="0" name="Object 3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1" y="436"/>
                          <a:ext cx="1542" cy="3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7000" name="Rectangle 4"/>
            <p:cNvSpPr/>
            <p:nvPr/>
          </p:nvSpPr>
          <p:spPr>
            <a:xfrm>
              <a:off x="2442" y="416"/>
              <a:ext cx="1292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(0 &lt; t </a:t>
              </a:r>
              <a:r>
                <a:rPr lang="en-US" altLang="zh-CN" sz="2800" b="1" dirty="0">
                  <a:solidFill>
                    <a:srgbClr val="FFFF00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</a:t>
              </a:r>
              <a:r>
                <a:rPr lang="en-US" altLang="zh-CN" sz="2800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 0.2s)</a:t>
              </a:r>
              <a:endParaRPr lang="en-US" altLang="zh-CN" sz="2800" b="1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29029" name="Group 5"/>
          <p:cNvGrpSpPr/>
          <p:nvPr/>
        </p:nvGrpSpPr>
        <p:grpSpPr>
          <a:xfrm>
            <a:off x="2135188" y="1627187"/>
            <a:ext cx="5313362" cy="673101"/>
            <a:chOff x="385" y="1025"/>
            <a:chExt cx="3347" cy="424"/>
          </a:xfrm>
        </p:grpSpPr>
        <p:graphicFrame>
          <p:nvGraphicFramePr>
            <p:cNvPr id="126997" name="Object 6"/>
            <p:cNvGraphicFramePr>
              <a:graphicFrameLocks noChangeAspect="1"/>
            </p:cNvGraphicFramePr>
            <p:nvPr/>
          </p:nvGraphicFramePr>
          <p:xfrm>
            <a:off x="385" y="1071"/>
            <a:ext cx="2242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03" name="" r:id="rId3" imgW="1181100" imgH="190500" progId="Equation.3">
                    <p:embed/>
                  </p:oleObj>
                </mc:Choice>
                <mc:Fallback>
                  <p:oleObj name="" r:id="rId3" imgW="1181100" imgH="190500" progId="Equation.3">
                    <p:embed/>
                    <p:pic>
                      <p:nvPicPr>
                        <p:cNvPr id="0" name="Object 6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85" y="1071"/>
                          <a:ext cx="2242" cy="3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6998" name="Rectangle 7"/>
            <p:cNvSpPr/>
            <p:nvPr/>
          </p:nvSpPr>
          <p:spPr>
            <a:xfrm>
              <a:off x="2747" y="1025"/>
              <a:ext cx="985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sz="2800" b="1" i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 t</a:t>
              </a:r>
              <a:r>
                <a:rPr lang="en-US" altLang="zh-CN" sz="2800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sz="2800" b="1" dirty="0">
                  <a:solidFill>
                    <a:srgbClr val="FFFF00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 </a:t>
              </a:r>
              <a:r>
                <a:rPr lang="en-US" altLang="zh-CN" sz="2800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0.2s)</a:t>
              </a:r>
              <a:endParaRPr lang="en-US" altLang="zh-CN" sz="2800" b="1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29032" name="Group 8"/>
          <p:cNvGrpSpPr/>
          <p:nvPr/>
        </p:nvGrpSpPr>
        <p:grpSpPr>
          <a:xfrm>
            <a:off x="3666208" y="2681193"/>
            <a:ext cx="4338224" cy="2893170"/>
            <a:chOff x="3606" y="53"/>
            <a:chExt cx="1914" cy="1435"/>
          </a:xfrm>
        </p:grpSpPr>
        <p:sp>
          <p:nvSpPr>
            <p:cNvPr id="126981" name="Text Box 9"/>
            <p:cNvSpPr txBox="1"/>
            <p:nvPr/>
          </p:nvSpPr>
          <p:spPr>
            <a:xfrm>
              <a:off x="3918" y="53"/>
              <a:ext cx="109" cy="18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126982" name="Group 10"/>
            <p:cNvGrpSpPr/>
            <p:nvPr/>
          </p:nvGrpSpPr>
          <p:grpSpPr>
            <a:xfrm>
              <a:off x="3606" y="53"/>
              <a:ext cx="1914" cy="1435"/>
              <a:chOff x="3606" y="53"/>
              <a:chExt cx="1914" cy="1435"/>
            </a:xfrm>
          </p:grpSpPr>
          <p:sp>
            <p:nvSpPr>
              <p:cNvPr id="126983" name="Line 11"/>
              <p:cNvSpPr/>
              <p:nvPr/>
            </p:nvSpPr>
            <p:spPr>
              <a:xfrm>
                <a:off x="3648" y="1296"/>
                <a:ext cx="1632" cy="0"/>
              </a:xfrm>
              <a:prstGeom prst="line">
                <a:avLst/>
              </a:prstGeom>
              <a:ln w="38100" cap="flat" cmpd="sng">
                <a:solidFill>
                  <a:srgbClr val="FFFF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984" name="Line 12"/>
              <p:cNvSpPr/>
              <p:nvPr/>
            </p:nvSpPr>
            <p:spPr>
              <a:xfrm flipV="1">
                <a:off x="3792" y="192"/>
                <a:ext cx="0" cy="1296"/>
              </a:xfrm>
              <a:prstGeom prst="line">
                <a:avLst/>
              </a:prstGeom>
              <a:ln w="38100" cap="flat" cmpd="sng">
                <a:solidFill>
                  <a:srgbClr val="FFFF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985" name="Line 13"/>
              <p:cNvSpPr/>
              <p:nvPr/>
            </p:nvSpPr>
            <p:spPr>
              <a:xfrm>
                <a:off x="3810" y="932"/>
                <a:ext cx="1154" cy="0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dash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986" name="Freeform 14"/>
              <p:cNvSpPr/>
              <p:nvPr/>
            </p:nvSpPr>
            <p:spPr>
              <a:xfrm>
                <a:off x="3792" y="1008"/>
                <a:ext cx="376" cy="304"/>
              </a:xfrm>
              <a:custGeom>
                <a:avLst/>
                <a:gdLst/>
                <a:ahLst/>
                <a:cxnLst>
                  <a:cxn ang="0">
                    <a:pos x="0" y="304"/>
                  </a:cxn>
                  <a:cxn ang="0">
                    <a:pos x="48" y="208"/>
                  </a:cxn>
                  <a:cxn ang="0">
                    <a:pos x="216" y="80"/>
                  </a:cxn>
                  <a:cxn ang="0">
                    <a:pos x="376" y="0"/>
                  </a:cxn>
                </a:cxnLst>
                <a:rect l="0" t="0" r="0" b="0"/>
                <a:pathLst>
                  <a:path w="376" h="304">
                    <a:moveTo>
                      <a:pt x="0" y="304"/>
                    </a:moveTo>
                    <a:cubicBezTo>
                      <a:pt x="8" y="276"/>
                      <a:pt x="12" y="245"/>
                      <a:pt x="48" y="208"/>
                    </a:cubicBezTo>
                    <a:cubicBezTo>
                      <a:pt x="84" y="171"/>
                      <a:pt x="161" y="115"/>
                      <a:pt x="216" y="80"/>
                    </a:cubicBezTo>
                    <a:cubicBezTo>
                      <a:pt x="271" y="45"/>
                      <a:pt x="343" y="17"/>
                      <a:pt x="376" y="0"/>
                    </a:cubicBezTo>
                  </a:path>
                </a:pathLst>
              </a:custGeom>
              <a:noFill/>
              <a:ln w="38100" cap="flat" cmpd="sng">
                <a:solidFill>
                  <a:srgbClr val="FF99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987" name="Line 15"/>
              <p:cNvSpPr/>
              <p:nvPr/>
            </p:nvSpPr>
            <p:spPr>
              <a:xfrm>
                <a:off x="4176" y="1008"/>
                <a:ext cx="0" cy="288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dash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988" name="Line 16"/>
              <p:cNvSpPr/>
              <p:nvPr/>
            </p:nvSpPr>
            <p:spPr>
              <a:xfrm>
                <a:off x="3792" y="384"/>
                <a:ext cx="1440" cy="0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dash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989" name="Freeform 17"/>
              <p:cNvSpPr/>
              <p:nvPr/>
            </p:nvSpPr>
            <p:spPr>
              <a:xfrm>
                <a:off x="4176" y="440"/>
                <a:ext cx="984" cy="568"/>
              </a:xfrm>
              <a:custGeom>
                <a:avLst/>
                <a:gdLst/>
                <a:ahLst/>
                <a:cxnLst>
                  <a:cxn ang="0">
                    <a:pos x="0" y="568"/>
                  </a:cxn>
                  <a:cxn ang="0">
                    <a:pos x="96" y="376"/>
                  </a:cxn>
                  <a:cxn ang="0">
                    <a:pos x="312" y="128"/>
                  </a:cxn>
                  <a:cxn ang="0">
                    <a:pos x="528" y="48"/>
                  </a:cxn>
                  <a:cxn ang="0">
                    <a:pos x="744" y="16"/>
                  </a:cxn>
                  <a:cxn ang="0">
                    <a:pos x="984" y="0"/>
                  </a:cxn>
                </a:cxnLst>
                <a:rect l="0" t="0" r="0" b="0"/>
                <a:pathLst>
                  <a:path w="984" h="568">
                    <a:moveTo>
                      <a:pt x="0" y="568"/>
                    </a:moveTo>
                    <a:cubicBezTo>
                      <a:pt x="24" y="504"/>
                      <a:pt x="44" y="449"/>
                      <a:pt x="96" y="376"/>
                    </a:cubicBezTo>
                    <a:cubicBezTo>
                      <a:pt x="148" y="303"/>
                      <a:pt x="240" y="183"/>
                      <a:pt x="312" y="128"/>
                    </a:cubicBezTo>
                    <a:cubicBezTo>
                      <a:pt x="384" y="73"/>
                      <a:pt x="456" y="67"/>
                      <a:pt x="528" y="48"/>
                    </a:cubicBezTo>
                    <a:cubicBezTo>
                      <a:pt x="600" y="29"/>
                      <a:pt x="668" y="24"/>
                      <a:pt x="744" y="16"/>
                    </a:cubicBezTo>
                    <a:cubicBezTo>
                      <a:pt x="820" y="8"/>
                      <a:pt x="934" y="3"/>
                      <a:pt x="984" y="0"/>
                    </a:cubicBezTo>
                  </a:path>
                </a:pathLst>
              </a:custGeom>
              <a:noFill/>
              <a:ln w="38100" cap="flat" cmpd="sng">
                <a:solidFill>
                  <a:srgbClr val="FF33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990" name="Text Box 18"/>
              <p:cNvSpPr txBox="1"/>
              <p:nvPr/>
            </p:nvSpPr>
            <p:spPr>
              <a:xfrm>
                <a:off x="5305" y="1252"/>
                <a:ext cx="215" cy="18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t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(s)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26991" name="Text Box 19"/>
              <p:cNvSpPr txBox="1"/>
              <p:nvPr/>
            </p:nvSpPr>
            <p:spPr>
              <a:xfrm>
                <a:off x="4058" y="1300"/>
                <a:ext cx="207" cy="18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0.2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26992" name="Text Box 20"/>
              <p:cNvSpPr txBox="1"/>
              <p:nvPr/>
            </p:nvSpPr>
            <p:spPr>
              <a:xfrm>
                <a:off x="3640" y="340"/>
                <a:ext cx="131" cy="18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5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26993" name="Text Box 21"/>
              <p:cNvSpPr txBox="1"/>
              <p:nvPr/>
            </p:nvSpPr>
            <p:spPr>
              <a:xfrm>
                <a:off x="4074" y="53"/>
                <a:ext cx="221" cy="18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(A)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26994" name="Text Box 22"/>
              <p:cNvSpPr txBox="1"/>
              <p:nvPr/>
            </p:nvSpPr>
            <p:spPr>
              <a:xfrm>
                <a:off x="4325" y="963"/>
                <a:ext cx="257" cy="1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1.26</a:t>
                </a:r>
                <a:endParaRPr lang="en-US" altLang="zh-CN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26995" name="Oval 23"/>
              <p:cNvSpPr/>
              <p:nvPr/>
            </p:nvSpPr>
            <p:spPr>
              <a:xfrm>
                <a:off x="4151" y="982"/>
                <a:ext cx="45" cy="4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26996" name="Text Box 24"/>
              <p:cNvSpPr txBox="1"/>
              <p:nvPr/>
            </p:nvSpPr>
            <p:spPr>
              <a:xfrm>
                <a:off x="3606" y="799"/>
                <a:ext cx="131" cy="1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2</a:t>
                </a:r>
                <a:endParaRPr lang="en-US" altLang="zh-CN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0"/>
                                        <p:tgtEl>
                                          <p:spTgt spid="129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0" name="Text Box 4"/>
          <p:cNvSpPr txBox="1"/>
          <p:nvPr/>
        </p:nvSpPr>
        <p:spPr>
          <a:xfrm>
            <a:off x="2736850" y="782320"/>
            <a:ext cx="6829425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例：如图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(a)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电路，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)=2V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，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t=0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K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闭合，试用三要素法求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t≧0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(t)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及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(t)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。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183301" name="Group 5"/>
          <p:cNvGrpSpPr/>
          <p:nvPr/>
        </p:nvGrpSpPr>
        <p:grpSpPr>
          <a:xfrm>
            <a:off x="1933575" y="1620520"/>
            <a:ext cx="4383088" cy="2597150"/>
            <a:chOff x="198" y="720"/>
            <a:chExt cx="2761" cy="1636"/>
          </a:xfrm>
        </p:grpSpPr>
        <p:sp>
          <p:nvSpPr>
            <p:cNvPr id="128046" name="Rectangle 6"/>
            <p:cNvSpPr/>
            <p:nvPr/>
          </p:nvSpPr>
          <p:spPr>
            <a:xfrm rot="2700000">
              <a:off x="1375" y="1499"/>
              <a:ext cx="195" cy="232"/>
            </a:xfrm>
            <a:prstGeom prst="rect">
              <a:avLst/>
            </a:prstGeom>
            <a:solidFill>
              <a:srgbClr val="FF9900"/>
            </a:solidFill>
            <a:ln w="9525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8047" name="Line 7"/>
            <p:cNvSpPr/>
            <p:nvPr/>
          </p:nvSpPr>
          <p:spPr>
            <a:xfrm>
              <a:off x="632" y="2052"/>
              <a:ext cx="1756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48" name="Line 8"/>
            <p:cNvSpPr/>
            <p:nvPr/>
          </p:nvSpPr>
          <p:spPr>
            <a:xfrm>
              <a:off x="636" y="1068"/>
              <a:ext cx="0" cy="98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49" name="Line 9"/>
            <p:cNvSpPr/>
            <p:nvPr/>
          </p:nvSpPr>
          <p:spPr>
            <a:xfrm>
              <a:off x="1473" y="1068"/>
              <a:ext cx="0" cy="98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8050" name="Group 10"/>
            <p:cNvGrpSpPr/>
            <p:nvPr/>
          </p:nvGrpSpPr>
          <p:grpSpPr>
            <a:xfrm rot="5400000">
              <a:off x="2315" y="1424"/>
              <a:ext cx="129" cy="300"/>
              <a:chOff x="2924" y="2436"/>
              <a:chExt cx="129" cy="300"/>
            </a:xfrm>
          </p:grpSpPr>
          <p:sp>
            <p:nvSpPr>
              <p:cNvPr id="128082" name="Line 11"/>
              <p:cNvSpPr/>
              <p:nvPr/>
            </p:nvSpPr>
            <p:spPr>
              <a:xfrm>
                <a:off x="2924" y="2436"/>
                <a:ext cx="0" cy="300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083" name="Line 12"/>
              <p:cNvSpPr/>
              <p:nvPr/>
            </p:nvSpPr>
            <p:spPr>
              <a:xfrm>
                <a:off x="3053" y="2436"/>
                <a:ext cx="0" cy="300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8051" name="Line 13"/>
            <p:cNvSpPr/>
            <p:nvPr/>
          </p:nvSpPr>
          <p:spPr>
            <a:xfrm flipV="1">
              <a:off x="2388" y="1638"/>
              <a:ext cx="0" cy="41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52" name="Line 14"/>
            <p:cNvSpPr/>
            <p:nvPr/>
          </p:nvSpPr>
          <p:spPr>
            <a:xfrm>
              <a:off x="1283" y="1068"/>
              <a:ext cx="1105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53" name="Line 15"/>
            <p:cNvSpPr/>
            <p:nvPr/>
          </p:nvSpPr>
          <p:spPr>
            <a:xfrm>
              <a:off x="2388" y="1068"/>
              <a:ext cx="0" cy="442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54" name="Line 16"/>
            <p:cNvSpPr/>
            <p:nvPr/>
          </p:nvSpPr>
          <p:spPr>
            <a:xfrm>
              <a:off x="632" y="1068"/>
              <a:ext cx="345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55" name="Oval 17"/>
            <p:cNvSpPr/>
            <p:nvPr/>
          </p:nvSpPr>
          <p:spPr>
            <a:xfrm>
              <a:off x="954" y="1045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8056" name="Oval 18"/>
            <p:cNvSpPr/>
            <p:nvPr/>
          </p:nvSpPr>
          <p:spPr>
            <a:xfrm>
              <a:off x="1248" y="1045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8057" name="Rectangle 19"/>
            <p:cNvSpPr/>
            <p:nvPr/>
          </p:nvSpPr>
          <p:spPr>
            <a:xfrm rot="5400000">
              <a:off x="484" y="1276"/>
              <a:ext cx="302" cy="117"/>
            </a:xfrm>
            <a:prstGeom prst="rect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28058" name="Group 20"/>
            <p:cNvGrpSpPr/>
            <p:nvPr/>
          </p:nvGrpSpPr>
          <p:grpSpPr>
            <a:xfrm rot="10800000">
              <a:off x="334" y="1470"/>
              <a:ext cx="456" cy="666"/>
              <a:chOff x="1720" y="2921"/>
              <a:chExt cx="456" cy="666"/>
            </a:xfrm>
          </p:grpSpPr>
          <p:grpSp>
            <p:nvGrpSpPr>
              <p:cNvPr id="128077" name="Group 21"/>
              <p:cNvGrpSpPr/>
              <p:nvPr/>
            </p:nvGrpSpPr>
            <p:grpSpPr>
              <a:xfrm>
                <a:off x="1720" y="3101"/>
                <a:ext cx="316" cy="363"/>
                <a:chOff x="1785" y="2590"/>
                <a:chExt cx="316" cy="363"/>
              </a:xfrm>
            </p:grpSpPr>
            <p:sp>
              <p:nvSpPr>
                <p:cNvPr id="128080" name="Oval 22"/>
                <p:cNvSpPr/>
                <p:nvPr/>
              </p:nvSpPr>
              <p:spPr>
                <a:xfrm rot="5400000">
                  <a:off x="1803" y="2602"/>
                  <a:ext cx="280" cy="316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28081" name="Line 23"/>
                <p:cNvSpPr/>
                <p:nvPr/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28078" name="Text Box 24"/>
              <p:cNvSpPr txBox="1"/>
              <p:nvPr/>
            </p:nvSpPr>
            <p:spPr>
              <a:xfrm>
                <a:off x="1888" y="2921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28079" name="Text Box 25"/>
              <p:cNvSpPr txBox="1"/>
              <p:nvPr/>
            </p:nvSpPr>
            <p:spPr>
              <a:xfrm>
                <a:off x="1878" y="3355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28059" name="Rectangle 26"/>
            <p:cNvSpPr/>
            <p:nvPr/>
          </p:nvSpPr>
          <p:spPr>
            <a:xfrm>
              <a:off x="1798" y="1009"/>
              <a:ext cx="302" cy="117"/>
            </a:xfrm>
            <a:prstGeom prst="rect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8060" name="Line 27"/>
            <p:cNvSpPr/>
            <p:nvPr/>
          </p:nvSpPr>
          <p:spPr>
            <a:xfrm flipV="1">
              <a:off x="977" y="864"/>
              <a:ext cx="238" cy="226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61" name="Text Box 28"/>
            <p:cNvSpPr txBox="1"/>
            <p:nvPr/>
          </p:nvSpPr>
          <p:spPr>
            <a:xfrm>
              <a:off x="697" y="1184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6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28062" name="Text Box 29"/>
            <p:cNvSpPr txBox="1"/>
            <p:nvPr/>
          </p:nvSpPr>
          <p:spPr>
            <a:xfrm>
              <a:off x="745" y="1635"/>
              <a:ext cx="50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12V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28063" name="Text Box 30"/>
            <p:cNvSpPr txBox="1"/>
            <p:nvPr/>
          </p:nvSpPr>
          <p:spPr>
            <a:xfrm>
              <a:off x="198" y="1563"/>
              <a:ext cx="42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s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28064" name="Text Box 31"/>
            <p:cNvSpPr txBox="1"/>
            <p:nvPr/>
          </p:nvSpPr>
          <p:spPr>
            <a:xfrm>
              <a:off x="778" y="768"/>
              <a:ext cx="42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28065" name="Freeform 32"/>
            <p:cNvSpPr/>
            <p:nvPr/>
          </p:nvSpPr>
          <p:spPr>
            <a:xfrm>
              <a:off x="1020" y="864"/>
              <a:ext cx="168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7" y="60"/>
                </a:cxn>
                <a:cxn ang="0">
                  <a:pos x="168" y="192"/>
                </a:cxn>
              </a:cxnLst>
              <a:rect l="0" t="0" r="0" b="0"/>
              <a:pathLst>
                <a:path w="132" h="192">
                  <a:moveTo>
                    <a:pt x="0" y="0"/>
                  </a:moveTo>
                  <a:cubicBezTo>
                    <a:pt x="43" y="14"/>
                    <a:pt x="86" y="28"/>
                    <a:pt x="108" y="60"/>
                  </a:cubicBezTo>
                  <a:cubicBezTo>
                    <a:pt x="130" y="92"/>
                    <a:pt x="131" y="142"/>
                    <a:pt x="132" y="192"/>
                  </a:cubicBezTo>
                </a:path>
              </a:pathLst>
            </a:custGeom>
            <a:noFill/>
            <a:ln w="9525" cap="sq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66" name="Rectangle 33"/>
            <p:cNvSpPr/>
            <p:nvPr/>
          </p:nvSpPr>
          <p:spPr>
            <a:xfrm>
              <a:off x="1660" y="1476"/>
              <a:ext cx="27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b="1" i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8067" name="Rectangle 34"/>
            <p:cNvSpPr/>
            <p:nvPr/>
          </p:nvSpPr>
          <p:spPr>
            <a:xfrm>
              <a:off x="1674" y="1704"/>
              <a:ext cx="19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8068" name="Rectangle 35"/>
            <p:cNvSpPr/>
            <p:nvPr/>
          </p:nvSpPr>
          <p:spPr>
            <a:xfrm>
              <a:off x="1678" y="1236"/>
              <a:ext cx="16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8069" name="Text Box 36"/>
            <p:cNvSpPr txBox="1"/>
            <p:nvPr/>
          </p:nvSpPr>
          <p:spPr>
            <a:xfrm>
              <a:off x="1756" y="730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2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28070" name="Text Box 37"/>
            <p:cNvSpPr txBox="1"/>
            <p:nvPr/>
          </p:nvSpPr>
          <p:spPr>
            <a:xfrm>
              <a:off x="1912" y="1366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1F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28071" name="Line 38"/>
            <p:cNvSpPr/>
            <p:nvPr/>
          </p:nvSpPr>
          <p:spPr>
            <a:xfrm>
              <a:off x="1293" y="1066"/>
              <a:ext cx="158" cy="0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72" name="Rectangle 39"/>
            <p:cNvSpPr/>
            <p:nvPr/>
          </p:nvSpPr>
          <p:spPr>
            <a:xfrm>
              <a:off x="1300" y="720"/>
              <a:ext cx="34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1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(t)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8073" name="Rectangle 40"/>
            <p:cNvSpPr/>
            <p:nvPr/>
          </p:nvSpPr>
          <p:spPr>
            <a:xfrm>
              <a:off x="2578" y="1404"/>
              <a:ext cx="381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(t)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8074" name="Rectangle 41"/>
            <p:cNvSpPr/>
            <p:nvPr/>
          </p:nvSpPr>
          <p:spPr>
            <a:xfrm>
              <a:off x="2551" y="1234"/>
              <a:ext cx="19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8075" name="Rectangle 42"/>
            <p:cNvSpPr/>
            <p:nvPr/>
          </p:nvSpPr>
          <p:spPr>
            <a:xfrm>
              <a:off x="2585" y="1683"/>
              <a:ext cx="16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8076" name="Text Box 43"/>
            <p:cNvSpPr txBox="1"/>
            <p:nvPr/>
          </p:nvSpPr>
          <p:spPr>
            <a:xfrm>
              <a:off x="1303" y="2124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(a)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83340" name="Group 44"/>
          <p:cNvGrpSpPr/>
          <p:nvPr/>
        </p:nvGrpSpPr>
        <p:grpSpPr>
          <a:xfrm>
            <a:off x="6289675" y="1588770"/>
            <a:ext cx="4324350" cy="2597150"/>
            <a:chOff x="2954" y="688"/>
            <a:chExt cx="2724" cy="1636"/>
          </a:xfrm>
        </p:grpSpPr>
        <p:sp>
          <p:nvSpPr>
            <p:cNvPr id="128010" name="Rectangle 45"/>
            <p:cNvSpPr/>
            <p:nvPr/>
          </p:nvSpPr>
          <p:spPr>
            <a:xfrm rot="2700000">
              <a:off x="4131" y="1467"/>
              <a:ext cx="195" cy="232"/>
            </a:xfrm>
            <a:prstGeom prst="rect">
              <a:avLst/>
            </a:prstGeom>
            <a:solidFill>
              <a:srgbClr val="FF9900"/>
            </a:solidFill>
            <a:ln w="9525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8011" name="Line 46"/>
            <p:cNvSpPr/>
            <p:nvPr/>
          </p:nvSpPr>
          <p:spPr>
            <a:xfrm>
              <a:off x="3388" y="2020"/>
              <a:ext cx="1756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12" name="Line 47"/>
            <p:cNvSpPr/>
            <p:nvPr/>
          </p:nvSpPr>
          <p:spPr>
            <a:xfrm>
              <a:off x="3392" y="1036"/>
              <a:ext cx="0" cy="98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13" name="Line 48"/>
            <p:cNvSpPr/>
            <p:nvPr/>
          </p:nvSpPr>
          <p:spPr>
            <a:xfrm>
              <a:off x="4229" y="1036"/>
              <a:ext cx="0" cy="98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14" name="Line 49"/>
            <p:cNvSpPr/>
            <p:nvPr/>
          </p:nvSpPr>
          <p:spPr>
            <a:xfrm>
              <a:off x="4039" y="1036"/>
              <a:ext cx="1105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15" name="Line 50"/>
            <p:cNvSpPr/>
            <p:nvPr/>
          </p:nvSpPr>
          <p:spPr>
            <a:xfrm>
              <a:off x="3388" y="1036"/>
              <a:ext cx="345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16" name="Oval 51"/>
            <p:cNvSpPr/>
            <p:nvPr/>
          </p:nvSpPr>
          <p:spPr>
            <a:xfrm>
              <a:off x="3710" y="1013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8017" name="Oval 52"/>
            <p:cNvSpPr/>
            <p:nvPr/>
          </p:nvSpPr>
          <p:spPr>
            <a:xfrm>
              <a:off x="4004" y="1013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8018" name="Rectangle 53"/>
            <p:cNvSpPr/>
            <p:nvPr/>
          </p:nvSpPr>
          <p:spPr>
            <a:xfrm rot="5400000">
              <a:off x="3240" y="1244"/>
              <a:ext cx="302" cy="117"/>
            </a:xfrm>
            <a:prstGeom prst="rect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28019" name="Group 54"/>
            <p:cNvGrpSpPr/>
            <p:nvPr/>
          </p:nvGrpSpPr>
          <p:grpSpPr>
            <a:xfrm rot="10800000">
              <a:off x="3090" y="1438"/>
              <a:ext cx="456" cy="666"/>
              <a:chOff x="1720" y="2921"/>
              <a:chExt cx="456" cy="666"/>
            </a:xfrm>
          </p:grpSpPr>
          <p:grpSp>
            <p:nvGrpSpPr>
              <p:cNvPr id="128041" name="Group 55"/>
              <p:cNvGrpSpPr/>
              <p:nvPr/>
            </p:nvGrpSpPr>
            <p:grpSpPr>
              <a:xfrm>
                <a:off x="1720" y="3101"/>
                <a:ext cx="316" cy="363"/>
                <a:chOff x="1785" y="2590"/>
                <a:chExt cx="316" cy="363"/>
              </a:xfrm>
            </p:grpSpPr>
            <p:sp>
              <p:nvSpPr>
                <p:cNvPr id="128044" name="Oval 56"/>
                <p:cNvSpPr/>
                <p:nvPr/>
              </p:nvSpPr>
              <p:spPr>
                <a:xfrm rot="5400000">
                  <a:off x="1803" y="2602"/>
                  <a:ext cx="280" cy="316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28045" name="Line 57"/>
                <p:cNvSpPr/>
                <p:nvPr/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28042" name="Text Box 58"/>
              <p:cNvSpPr txBox="1"/>
              <p:nvPr/>
            </p:nvSpPr>
            <p:spPr>
              <a:xfrm>
                <a:off x="1888" y="2921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28043" name="Text Box 59"/>
              <p:cNvSpPr txBox="1"/>
              <p:nvPr/>
            </p:nvSpPr>
            <p:spPr>
              <a:xfrm>
                <a:off x="1878" y="3355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28020" name="Rectangle 60"/>
            <p:cNvSpPr/>
            <p:nvPr/>
          </p:nvSpPr>
          <p:spPr>
            <a:xfrm>
              <a:off x="4554" y="977"/>
              <a:ext cx="302" cy="117"/>
            </a:xfrm>
            <a:prstGeom prst="rect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8021" name="Text Box 61"/>
            <p:cNvSpPr txBox="1"/>
            <p:nvPr/>
          </p:nvSpPr>
          <p:spPr>
            <a:xfrm>
              <a:off x="3453" y="1152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6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28022" name="Text Box 62"/>
            <p:cNvSpPr txBox="1"/>
            <p:nvPr/>
          </p:nvSpPr>
          <p:spPr>
            <a:xfrm>
              <a:off x="3501" y="1603"/>
              <a:ext cx="50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12V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28023" name="Text Box 63"/>
            <p:cNvSpPr txBox="1"/>
            <p:nvPr/>
          </p:nvSpPr>
          <p:spPr>
            <a:xfrm>
              <a:off x="2954" y="1531"/>
              <a:ext cx="42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s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28024" name="Text Box 64"/>
            <p:cNvSpPr txBox="1"/>
            <p:nvPr/>
          </p:nvSpPr>
          <p:spPr>
            <a:xfrm>
              <a:off x="3534" y="736"/>
              <a:ext cx="42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28025" name="Rectangle 65"/>
            <p:cNvSpPr/>
            <p:nvPr/>
          </p:nvSpPr>
          <p:spPr>
            <a:xfrm>
              <a:off x="4416" y="1444"/>
              <a:ext cx="27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b="1" i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8026" name="Rectangle 66"/>
            <p:cNvSpPr/>
            <p:nvPr/>
          </p:nvSpPr>
          <p:spPr>
            <a:xfrm>
              <a:off x="4430" y="1672"/>
              <a:ext cx="19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8027" name="Rectangle 67"/>
            <p:cNvSpPr/>
            <p:nvPr/>
          </p:nvSpPr>
          <p:spPr>
            <a:xfrm>
              <a:off x="4434" y="1204"/>
              <a:ext cx="16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8028" name="Text Box 68"/>
            <p:cNvSpPr txBox="1"/>
            <p:nvPr/>
          </p:nvSpPr>
          <p:spPr>
            <a:xfrm>
              <a:off x="4512" y="698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2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28029" name="Line 69"/>
            <p:cNvSpPr/>
            <p:nvPr/>
          </p:nvSpPr>
          <p:spPr>
            <a:xfrm>
              <a:off x="4049" y="1034"/>
              <a:ext cx="158" cy="0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30" name="Rectangle 70"/>
            <p:cNvSpPr/>
            <p:nvPr/>
          </p:nvSpPr>
          <p:spPr>
            <a:xfrm>
              <a:off x="3921" y="688"/>
              <a:ext cx="42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1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8031" name="Text Box 71"/>
            <p:cNvSpPr txBox="1"/>
            <p:nvPr/>
          </p:nvSpPr>
          <p:spPr>
            <a:xfrm>
              <a:off x="3891" y="2092"/>
              <a:ext cx="99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(b)  0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+</a:t>
              </a:r>
              <a:r>
                <a:rPr lang="zh-CN" altLang="en-US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图</a:t>
              </a:r>
              <a:endParaRPr lang="zh-CN" altLang="en-US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28032" name="Line 72"/>
            <p:cNvSpPr/>
            <p:nvPr/>
          </p:nvSpPr>
          <p:spPr>
            <a:xfrm flipV="1">
              <a:off x="3741" y="1034"/>
              <a:ext cx="304" cy="2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33" name="Line 73"/>
            <p:cNvSpPr/>
            <p:nvPr/>
          </p:nvSpPr>
          <p:spPr>
            <a:xfrm flipH="1">
              <a:off x="5144" y="1034"/>
              <a:ext cx="6" cy="986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8034" name="Group 74"/>
            <p:cNvGrpSpPr/>
            <p:nvPr/>
          </p:nvGrpSpPr>
          <p:grpSpPr>
            <a:xfrm>
              <a:off x="4992" y="1209"/>
              <a:ext cx="446" cy="666"/>
              <a:chOff x="668" y="2861"/>
              <a:chExt cx="446" cy="666"/>
            </a:xfrm>
          </p:grpSpPr>
          <p:grpSp>
            <p:nvGrpSpPr>
              <p:cNvPr id="128036" name="Group 75"/>
              <p:cNvGrpSpPr/>
              <p:nvPr/>
            </p:nvGrpSpPr>
            <p:grpSpPr>
              <a:xfrm>
                <a:off x="668" y="3041"/>
                <a:ext cx="316" cy="363"/>
                <a:chOff x="1785" y="2590"/>
                <a:chExt cx="316" cy="363"/>
              </a:xfrm>
            </p:grpSpPr>
            <p:sp>
              <p:nvSpPr>
                <p:cNvPr id="128039" name="Oval 76"/>
                <p:cNvSpPr/>
                <p:nvPr/>
              </p:nvSpPr>
              <p:spPr>
                <a:xfrm rot="5400000">
                  <a:off x="1803" y="2602"/>
                  <a:ext cx="280" cy="316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28040" name="Line 77"/>
                <p:cNvSpPr/>
                <p:nvPr/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28037" name="Text Box 78"/>
              <p:cNvSpPr txBox="1"/>
              <p:nvPr/>
            </p:nvSpPr>
            <p:spPr>
              <a:xfrm>
                <a:off x="824" y="2861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28038" name="Text Box 79"/>
              <p:cNvSpPr txBox="1"/>
              <p:nvPr/>
            </p:nvSpPr>
            <p:spPr>
              <a:xfrm>
                <a:off x="826" y="3295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28035" name="Text Box 80"/>
            <p:cNvSpPr txBox="1"/>
            <p:nvPr/>
          </p:nvSpPr>
          <p:spPr>
            <a:xfrm>
              <a:off x="5294" y="1428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2V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</p:grpSp>
      <p:sp>
        <p:nvSpPr>
          <p:cNvPr id="183377" name="Text Box 81"/>
          <p:cNvSpPr txBox="1"/>
          <p:nvPr/>
        </p:nvSpPr>
        <p:spPr>
          <a:xfrm>
            <a:off x="2525713" y="4382770"/>
            <a:ext cx="48148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解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： （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）求初始值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及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3378" name="Text Box 82"/>
          <p:cNvSpPr txBox="1"/>
          <p:nvPr/>
        </p:nvSpPr>
        <p:spPr>
          <a:xfrm>
            <a:off x="3935413" y="4935220"/>
            <a:ext cx="50355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)=2V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，作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图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(b)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有：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3379" name="Rectangle 83"/>
          <p:cNvSpPr/>
          <p:nvPr/>
        </p:nvSpPr>
        <p:spPr>
          <a:xfrm>
            <a:off x="3975100" y="5487670"/>
            <a:ext cx="26733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6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)-2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)=12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3380" name="Rectangle 84"/>
          <p:cNvSpPr/>
          <p:nvPr/>
        </p:nvSpPr>
        <p:spPr>
          <a:xfrm>
            <a:off x="7388225" y="5468620"/>
            <a:ext cx="21748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rPr>
              <a:t>→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 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 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)=3A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3381" name="Text Box 85"/>
          <p:cNvSpPr txBox="1"/>
          <p:nvPr/>
        </p:nvSpPr>
        <p:spPr>
          <a:xfrm>
            <a:off x="3240088" y="6078220"/>
            <a:ext cx="41544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（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） 求终值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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及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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3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3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3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18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3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3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0" dur="500"/>
                                        <p:tgtEl>
                                          <p:spTgt spid="183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3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3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0" grpId="0"/>
      <p:bldP spid="183377" grpId="0"/>
      <p:bldP spid="183378" grpId="0"/>
      <p:bldP spid="183379" grpId="0"/>
      <p:bldP spid="183380" grpId="0"/>
      <p:bldP spid="183381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24" name="Group 4"/>
          <p:cNvGrpSpPr/>
          <p:nvPr/>
        </p:nvGrpSpPr>
        <p:grpSpPr>
          <a:xfrm>
            <a:off x="1873250" y="624840"/>
            <a:ext cx="4227513" cy="2603500"/>
            <a:chOff x="220" y="136"/>
            <a:chExt cx="2663" cy="1640"/>
          </a:xfrm>
        </p:grpSpPr>
        <p:sp>
          <p:nvSpPr>
            <p:cNvPr id="129072" name="Rectangle 5"/>
            <p:cNvSpPr/>
            <p:nvPr/>
          </p:nvSpPr>
          <p:spPr>
            <a:xfrm rot="2700000">
              <a:off x="1397" y="919"/>
              <a:ext cx="195" cy="232"/>
            </a:xfrm>
            <a:prstGeom prst="rect">
              <a:avLst/>
            </a:prstGeom>
            <a:solidFill>
              <a:srgbClr val="FF9900"/>
            </a:solidFill>
            <a:ln w="9525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9073" name="Line 6"/>
            <p:cNvSpPr/>
            <p:nvPr/>
          </p:nvSpPr>
          <p:spPr>
            <a:xfrm>
              <a:off x="654" y="1472"/>
              <a:ext cx="1756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74" name="Line 7"/>
            <p:cNvSpPr/>
            <p:nvPr/>
          </p:nvSpPr>
          <p:spPr>
            <a:xfrm>
              <a:off x="658" y="488"/>
              <a:ext cx="0" cy="98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75" name="Line 8"/>
            <p:cNvSpPr/>
            <p:nvPr/>
          </p:nvSpPr>
          <p:spPr>
            <a:xfrm>
              <a:off x="1495" y="488"/>
              <a:ext cx="0" cy="98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76" name="Line 9"/>
            <p:cNvSpPr/>
            <p:nvPr/>
          </p:nvSpPr>
          <p:spPr>
            <a:xfrm>
              <a:off x="1305" y="488"/>
              <a:ext cx="1105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77" name="Line 10"/>
            <p:cNvSpPr/>
            <p:nvPr/>
          </p:nvSpPr>
          <p:spPr>
            <a:xfrm>
              <a:off x="654" y="488"/>
              <a:ext cx="345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78" name="Oval 11"/>
            <p:cNvSpPr/>
            <p:nvPr/>
          </p:nvSpPr>
          <p:spPr>
            <a:xfrm>
              <a:off x="976" y="465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9079" name="Oval 12"/>
            <p:cNvSpPr/>
            <p:nvPr/>
          </p:nvSpPr>
          <p:spPr>
            <a:xfrm>
              <a:off x="1270" y="465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9080" name="Rectangle 13"/>
            <p:cNvSpPr/>
            <p:nvPr/>
          </p:nvSpPr>
          <p:spPr>
            <a:xfrm rot="5400000">
              <a:off x="506" y="696"/>
              <a:ext cx="302" cy="117"/>
            </a:xfrm>
            <a:prstGeom prst="rect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29081" name="Group 14"/>
            <p:cNvGrpSpPr/>
            <p:nvPr/>
          </p:nvGrpSpPr>
          <p:grpSpPr>
            <a:xfrm rot="10800000">
              <a:off x="356" y="890"/>
              <a:ext cx="456" cy="666"/>
              <a:chOff x="1720" y="2921"/>
              <a:chExt cx="456" cy="666"/>
            </a:xfrm>
          </p:grpSpPr>
          <p:grpSp>
            <p:nvGrpSpPr>
              <p:cNvPr id="129100" name="Group 15"/>
              <p:cNvGrpSpPr/>
              <p:nvPr/>
            </p:nvGrpSpPr>
            <p:grpSpPr>
              <a:xfrm>
                <a:off x="1720" y="3101"/>
                <a:ext cx="316" cy="363"/>
                <a:chOff x="1785" y="2590"/>
                <a:chExt cx="316" cy="363"/>
              </a:xfrm>
            </p:grpSpPr>
            <p:sp>
              <p:nvSpPr>
                <p:cNvPr id="129103" name="Oval 16"/>
                <p:cNvSpPr/>
                <p:nvPr/>
              </p:nvSpPr>
              <p:spPr>
                <a:xfrm rot="5400000">
                  <a:off x="1803" y="2602"/>
                  <a:ext cx="280" cy="316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29104" name="Line 17"/>
                <p:cNvSpPr/>
                <p:nvPr/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29101" name="Text Box 18"/>
              <p:cNvSpPr txBox="1"/>
              <p:nvPr/>
            </p:nvSpPr>
            <p:spPr>
              <a:xfrm>
                <a:off x="1888" y="2921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29102" name="Text Box 19"/>
              <p:cNvSpPr txBox="1"/>
              <p:nvPr/>
            </p:nvSpPr>
            <p:spPr>
              <a:xfrm>
                <a:off x="1878" y="3355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29082" name="Rectangle 20"/>
            <p:cNvSpPr/>
            <p:nvPr/>
          </p:nvSpPr>
          <p:spPr>
            <a:xfrm>
              <a:off x="1820" y="429"/>
              <a:ext cx="302" cy="117"/>
            </a:xfrm>
            <a:prstGeom prst="rect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9083" name="Text Box 21"/>
            <p:cNvSpPr txBox="1"/>
            <p:nvPr/>
          </p:nvSpPr>
          <p:spPr>
            <a:xfrm>
              <a:off x="719" y="604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6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29084" name="Text Box 22"/>
            <p:cNvSpPr txBox="1"/>
            <p:nvPr/>
          </p:nvSpPr>
          <p:spPr>
            <a:xfrm>
              <a:off x="767" y="1055"/>
              <a:ext cx="50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12V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29085" name="Text Box 23"/>
            <p:cNvSpPr txBox="1"/>
            <p:nvPr/>
          </p:nvSpPr>
          <p:spPr>
            <a:xfrm>
              <a:off x="220" y="983"/>
              <a:ext cx="42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s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29086" name="Text Box 24"/>
            <p:cNvSpPr txBox="1"/>
            <p:nvPr/>
          </p:nvSpPr>
          <p:spPr>
            <a:xfrm>
              <a:off x="800" y="188"/>
              <a:ext cx="42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29087" name="Rectangle 25"/>
            <p:cNvSpPr/>
            <p:nvPr/>
          </p:nvSpPr>
          <p:spPr>
            <a:xfrm>
              <a:off x="1682" y="896"/>
              <a:ext cx="27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b="1" i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9088" name="Rectangle 26"/>
            <p:cNvSpPr/>
            <p:nvPr/>
          </p:nvSpPr>
          <p:spPr>
            <a:xfrm>
              <a:off x="1696" y="1124"/>
              <a:ext cx="19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9089" name="Rectangle 27"/>
            <p:cNvSpPr/>
            <p:nvPr/>
          </p:nvSpPr>
          <p:spPr>
            <a:xfrm>
              <a:off x="1700" y="656"/>
              <a:ext cx="16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9090" name="Text Box 28"/>
            <p:cNvSpPr txBox="1"/>
            <p:nvPr/>
          </p:nvSpPr>
          <p:spPr>
            <a:xfrm>
              <a:off x="1778" y="150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2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29091" name="Line 29"/>
            <p:cNvSpPr/>
            <p:nvPr/>
          </p:nvSpPr>
          <p:spPr>
            <a:xfrm>
              <a:off x="1315" y="486"/>
              <a:ext cx="158" cy="0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92" name="Rectangle 30"/>
            <p:cNvSpPr/>
            <p:nvPr/>
          </p:nvSpPr>
          <p:spPr>
            <a:xfrm>
              <a:off x="1198" y="136"/>
              <a:ext cx="401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1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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9093" name="Text Box 31"/>
            <p:cNvSpPr txBox="1"/>
            <p:nvPr/>
          </p:nvSpPr>
          <p:spPr>
            <a:xfrm>
              <a:off x="917" y="1544"/>
              <a:ext cx="154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(c)  t=</a:t>
              </a: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</a:t>
              </a:r>
              <a:r>
                <a:rPr lang="zh-CN" altLang="en-US" b="1" dirty="0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等效</a:t>
              </a:r>
              <a:r>
                <a:rPr lang="zh-CN" altLang="en-US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图</a:t>
              </a:r>
              <a:endParaRPr lang="zh-CN" altLang="en-US" b="1" dirty="0"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9094" name="Line 32"/>
            <p:cNvSpPr/>
            <p:nvPr/>
          </p:nvSpPr>
          <p:spPr>
            <a:xfrm flipV="1">
              <a:off x="1007" y="486"/>
              <a:ext cx="304" cy="2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95" name="Oval 33"/>
            <p:cNvSpPr/>
            <p:nvPr/>
          </p:nvSpPr>
          <p:spPr>
            <a:xfrm>
              <a:off x="2355" y="465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9096" name="Oval 34"/>
            <p:cNvSpPr/>
            <p:nvPr/>
          </p:nvSpPr>
          <p:spPr>
            <a:xfrm>
              <a:off x="2379" y="1449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9097" name="Rectangle 35"/>
            <p:cNvSpPr/>
            <p:nvPr/>
          </p:nvSpPr>
          <p:spPr>
            <a:xfrm>
              <a:off x="2338" y="800"/>
              <a:ext cx="54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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9098" name="Rectangle 36"/>
            <p:cNvSpPr/>
            <p:nvPr/>
          </p:nvSpPr>
          <p:spPr>
            <a:xfrm>
              <a:off x="2237" y="424"/>
              <a:ext cx="54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9099" name="Rectangle 37"/>
            <p:cNvSpPr/>
            <p:nvPr/>
          </p:nvSpPr>
          <p:spPr>
            <a:xfrm>
              <a:off x="2237" y="1235"/>
              <a:ext cx="54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184358" name="Rectangle 38"/>
          <p:cNvSpPr/>
          <p:nvPr/>
        </p:nvSpPr>
        <p:spPr>
          <a:xfrm>
            <a:off x="6138863" y="994728"/>
            <a:ext cx="26733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6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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)-2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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)=12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4359" name="Rectangle 39"/>
          <p:cNvSpPr/>
          <p:nvPr/>
        </p:nvSpPr>
        <p:spPr>
          <a:xfrm>
            <a:off x="8656638" y="970915"/>
            <a:ext cx="1782762" cy="368300"/>
          </a:xfrm>
          <a:prstGeom prst="rect">
            <a:avLst/>
          </a:prstGeom>
          <a:noFill/>
          <a:ln w="9525">
            <a:noFill/>
          </a:ln>
        </p:spPr>
        <p:txBody>
          <a:bodyPr lIns="0" r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rPr>
              <a:t>→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 (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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)=3A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4360" name="Rectangle 40"/>
          <p:cNvSpPr/>
          <p:nvPr/>
        </p:nvSpPr>
        <p:spPr>
          <a:xfrm>
            <a:off x="6392863" y="1688465"/>
            <a:ext cx="3325812" cy="368300"/>
          </a:xfrm>
          <a:prstGeom prst="rect">
            <a:avLst/>
          </a:prstGeom>
          <a:noFill/>
          <a:ln w="9525">
            <a:noFill/>
          </a:ln>
        </p:spPr>
        <p:txBody>
          <a:bodyPr lIns="0" r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 (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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-2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 (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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-6V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184361" name="Group 41"/>
          <p:cNvGrpSpPr/>
          <p:nvPr/>
        </p:nvGrpSpPr>
        <p:grpSpPr>
          <a:xfrm>
            <a:off x="2470150" y="3326765"/>
            <a:ext cx="3424238" cy="2597150"/>
            <a:chOff x="2717" y="1453"/>
            <a:chExt cx="2157" cy="1636"/>
          </a:xfrm>
        </p:grpSpPr>
        <p:sp>
          <p:nvSpPr>
            <p:cNvPr id="129051" name="Rectangle 42"/>
            <p:cNvSpPr/>
            <p:nvPr/>
          </p:nvSpPr>
          <p:spPr>
            <a:xfrm rot="2700000">
              <a:off x="3515" y="2232"/>
              <a:ext cx="195" cy="232"/>
            </a:xfrm>
            <a:prstGeom prst="rect">
              <a:avLst/>
            </a:prstGeom>
            <a:solidFill>
              <a:srgbClr val="FF9900"/>
            </a:solidFill>
            <a:ln w="9525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9052" name="Line 43"/>
            <p:cNvSpPr/>
            <p:nvPr/>
          </p:nvSpPr>
          <p:spPr>
            <a:xfrm>
              <a:off x="2772" y="2785"/>
              <a:ext cx="1756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53" name="Line 44"/>
            <p:cNvSpPr/>
            <p:nvPr/>
          </p:nvSpPr>
          <p:spPr>
            <a:xfrm>
              <a:off x="2776" y="1801"/>
              <a:ext cx="0" cy="98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54" name="Line 45"/>
            <p:cNvSpPr/>
            <p:nvPr/>
          </p:nvSpPr>
          <p:spPr>
            <a:xfrm>
              <a:off x="3613" y="1801"/>
              <a:ext cx="0" cy="98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55" name="Line 46"/>
            <p:cNvSpPr/>
            <p:nvPr/>
          </p:nvSpPr>
          <p:spPr>
            <a:xfrm>
              <a:off x="3423" y="1801"/>
              <a:ext cx="1105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56" name="Line 47"/>
            <p:cNvSpPr/>
            <p:nvPr/>
          </p:nvSpPr>
          <p:spPr>
            <a:xfrm>
              <a:off x="2772" y="1801"/>
              <a:ext cx="345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57" name="Oval 48"/>
            <p:cNvSpPr/>
            <p:nvPr/>
          </p:nvSpPr>
          <p:spPr>
            <a:xfrm>
              <a:off x="3094" y="1778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9058" name="Oval 49"/>
            <p:cNvSpPr/>
            <p:nvPr/>
          </p:nvSpPr>
          <p:spPr>
            <a:xfrm>
              <a:off x="3388" y="1778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9059" name="Rectangle 50"/>
            <p:cNvSpPr/>
            <p:nvPr/>
          </p:nvSpPr>
          <p:spPr>
            <a:xfrm rot="5400000">
              <a:off x="2624" y="2021"/>
              <a:ext cx="302" cy="117"/>
            </a:xfrm>
            <a:prstGeom prst="rect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9060" name="Rectangle 51"/>
            <p:cNvSpPr/>
            <p:nvPr/>
          </p:nvSpPr>
          <p:spPr>
            <a:xfrm>
              <a:off x="3938" y="1742"/>
              <a:ext cx="302" cy="117"/>
            </a:xfrm>
            <a:prstGeom prst="rect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9061" name="Text Box 52"/>
            <p:cNvSpPr txBox="1"/>
            <p:nvPr/>
          </p:nvSpPr>
          <p:spPr>
            <a:xfrm>
              <a:off x="2837" y="1917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6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29062" name="Rectangle 53"/>
            <p:cNvSpPr/>
            <p:nvPr/>
          </p:nvSpPr>
          <p:spPr>
            <a:xfrm>
              <a:off x="3800" y="2209"/>
              <a:ext cx="27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b="1" i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9063" name="Rectangle 54"/>
            <p:cNvSpPr/>
            <p:nvPr/>
          </p:nvSpPr>
          <p:spPr>
            <a:xfrm>
              <a:off x="3814" y="2437"/>
              <a:ext cx="19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9064" name="Rectangle 55"/>
            <p:cNvSpPr/>
            <p:nvPr/>
          </p:nvSpPr>
          <p:spPr>
            <a:xfrm>
              <a:off x="3818" y="1969"/>
              <a:ext cx="16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9065" name="Text Box 56"/>
            <p:cNvSpPr txBox="1"/>
            <p:nvPr/>
          </p:nvSpPr>
          <p:spPr>
            <a:xfrm>
              <a:off x="3896" y="1463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2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29066" name="Line 57"/>
            <p:cNvSpPr/>
            <p:nvPr/>
          </p:nvSpPr>
          <p:spPr>
            <a:xfrm>
              <a:off x="3433" y="1799"/>
              <a:ext cx="158" cy="0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67" name="Rectangle 58"/>
            <p:cNvSpPr/>
            <p:nvPr/>
          </p:nvSpPr>
          <p:spPr>
            <a:xfrm>
              <a:off x="3416" y="1453"/>
              <a:ext cx="20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latin typeface="Times New Roman" panose="02020503050405090304" pitchFamily="18" charset="0"/>
                </a:rPr>
                <a:t>1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29068" name="Text Box 59"/>
            <p:cNvSpPr txBox="1"/>
            <p:nvPr/>
          </p:nvSpPr>
          <p:spPr>
            <a:xfrm>
              <a:off x="2975" y="2857"/>
              <a:ext cx="1899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(d)  </a:t>
              </a:r>
              <a:r>
                <a:rPr lang="zh-CN" altLang="en-US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求 时</a:t>
              </a:r>
              <a:r>
                <a:rPr lang="zh-CN" altLang="en-US" b="1" dirty="0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等效</a:t>
              </a:r>
              <a:r>
                <a:rPr lang="zh-CN" altLang="en-US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图</a:t>
              </a:r>
              <a:endParaRPr lang="zh-CN" altLang="en-US" b="1" dirty="0"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9069" name="Line 60"/>
            <p:cNvSpPr/>
            <p:nvPr/>
          </p:nvSpPr>
          <p:spPr>
            <a:xfrm flipV="1">
              <a:off x="3125" y="1799"/>
              <a:ext cx="304" cy="2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70" name="Oval 61"/>
            <p:cNvSpPr/>
            <p:nvPr/>
          </p:nvSpPr>
          <p:spPr>
            <a:xfrm>
              <a:off x="4473" y="1778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29071" name="Oval 62"/>
            <p:cNvSpPr/>
            <p:nvPr/>
          </p:nvSpPr>
          <p:spPr>
            <a:xfrm>
              <a:off x="4497" y="2762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84383" name="Group 63"/>
          <p:cNvGrpSpPr/>
          <p:nvPr/>
        </p:nvGrpSpPr>
        <p:grpSpPr>
          <a:xfrm>
            <a:off x="5086350" y="3796665"/>
            <a:ext cx="1154113" cy="1608138"/>
            <a:chOff x="2244" y="2134"/>
            <a:chExt cx="727" cy="1013"/>
          </a:xfrm>
        </p:grpSpPr>
        <p:grpSp>
          <p:nvGrpSpPr>
            <p:cNvPr id="129041" name="Group 64"/>
            <p:cNvGrpSpPr/>
            <p:nvPr/>
          </p:nvGrpSpPr>
          <p:grpSpPr>
            <a:xfrm>
              <a:off x="2244" y="2352"/>
              <a:ext cx="446" cy="666"/>
              <a:chOff x="668" y="2861"/>
              <a:chExt cx="446" cy="666"/>
            </a:xfrm>
          </p:grpSpPr>
          <p:grpSp>
            <p:nvGrpSpPr>
              <p:cNvPr id="129046" name="Group 65"/>
              <p:cNvGrpSpPr/>
              <p:nvPr/>
            </p:nvGrpSpPr>
            <p:grpSpPr>
              <a:xfrm>
                <a:off x="668" y="3041"/>
                <a:ext cx="316" cy="363"/>
                <a:chOff x="1785" y="2590"/>
                <a:chExt cx="316" cy="363"/>
              </a:xfrm>
            </p:grpSpPr>
            <p:sp>
              <p:nvSpPr>
                <p:cNvPr id="129049" name="Oval 66"/>
                <p:cNvSpPr/>
                <p:nvPr/>
              </p:nvSpPr>
              <p:spPr>
                <a:xfrm rot="5400000">
                  <a:off x="1803" y="2602"/>
                  <a:ext cx="280" cy="316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29050" name="Line 67"/>
                <p:cNvSpPr/>
                <p:nvPr/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29047" name="Text Box 68"/>
              <p:cNvSpPr txBox="1"/>
              <p:nvPr/>
            </p:nvSpPr>
            <p:spPr>
              <a:xfrm>
                <a:off x="824" y="2861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29048" name="Text Box 69"/>
              <p:cNvSpPr txBox="1"/>
              <p:nvPr/>
            </p:nvSpPr>
            <p:spPr>
              <a:xfrm>
                <a:off x="826" y="3295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29042" name="Rectangle 70"/>
            <p:cNvSpPr/>
            <p:nvPr/>
          </p:nvSpPr>
          <p:spPr>
            <a:xfrm>
              <a:off x="2426" y="2570"/>
              <a:ext cx="54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9043" name="Line 71"/>
            <p:cNvSpPr/>
            <p:nvPr/>
          </p:nvSpPr>
          <p:spPr>
            <a:xfrm>
              <a:off x="2397" y="2208"/>
              <a:ext cx="0" cy="939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44" name="Line 72"/>
            <p:cNvSpPr/>
            <p:nvPr/>
          </p:nvSpPr>
          <p:spPr>
            <a:xfrm flipV="1">
              <a:off x="2397" y="2278"/>
              <a:ext cx="0" cy="168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045" name="Text Box 73"/>
            <p:cNvSpPr txBox="1"/>
            <p:nvPr/>
          </p:nvSpPr>
          <p:spPr>
            <a:xfrm>
              <a:off x="2350" y="2134"/>
              <a:ext cx="42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184394" name="Rectangle 74"/>
          <p:cNvSpPr/>
          <p:nvPr/>
        </p:nvSpPr>
        <p:spPr>
          <a:xfrm>
            <a:off x="5791200" y="2709228"/>
            <a:ext cx="4800600" cy="368300"/>
          </a:xfrm>
          <a:prstGeom prst="rect">
            <a:avLst/>
          </a:prstGeom>
          <a:noFill/>
          <a:ln w="9525">
            <a:noFill/>
          </a:ln>
        </p:spPr>
        <p:txBody>
          <a:bodyPr lIns="0" r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（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3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）求时间常数</a:t>
            </a:r>
            <a:r>
              <a:rPr lang="zh-CN" altLang="en-US" b="1" dirty="0">
                <a:latin typeface="Times New Roman" panose="02020503050405090304" pitchFamily="18" charset="0"/>
                <a:sym typeface="Symbol" panose="05050102010706020507" pitchFamily="18" charset="2"/>
              </a:rPr>
              <a:t> 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=R</a:t>
            </a:r>
            <a:r>
              <a:rPr lang="en-US" altLang="zh-CN" b="1" baseline="-25000" dirty="0">
                <a:latin typeface="Times New Roman" panose="02020503050405090304" pitchFamily="18" charset="0"/>
                <a:sym typeface="Symbol" panose="05050102010706020507" pitchFamily="18" charset="2"/>
              </a:rPr>
              <a:t>0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C</a:t>
            </a:r>
            <a:endParaRPr lang="en-US" altLang="zh-CN" b="1" dirty="0"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184395" name="Rectangle 75"/>
          <p:cNvSpPr/>
          <p:nvPr/>
        </p:nvSpPr>
        <p:spPr>
          <a:xfrm>
            <a:off x="6964204" y="3252153"/>
            <a:ext cx="260223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>
                <a:latin typeface="Times New Roman" panose="02020503050405090304" pitchFamily="18" charset="0"/>
                <a:sym typeface="Symbol" panose="05050102010706020507" pitchFamily="18" charset="2"/>
              </a:rPr>
              <a:t>设用外加电源法（图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d</a:t>
            </a:r>
            <a:r>
              <a:rPr lang="zh-CN" altLang="en-US" b="1" dirty="0">
                <a:latin typeface="Times New Roman" panose="02020503050405090304" pitchFamily="18" charset="0"/>
                <a:sym typeface="Symbol" panose="05050102010706020507" pitchFamily="18" charset="2"/>
              </a:rPr>
              <a:t>）</a:t>
            </a:r>
            <a:endParaRPr lang="zh-CN" altLang="en-US" b="1" dirty="0"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184396" name="Rectangle 76"/>
          <p:cNvSpPr/>
          <p:nvPr/>
        </p:nvSpPr>
        <p:spPr>
          <a:xfrm>
            <a:off x="6517005" y="3856990"/>
            <a:ext cx="115824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U</a:t>
            </a:r>
            <a:r>
              <a:rPr lang="en-US" altLang="zh-CN" b="1" baseline="-25000" dirty="0">
                <a:latin typeface="Times New Roman" panose="02020503050405090304" pitchFamily="18" charset="0"/>
                <a:sym typeface="Symbol" panose="05050102010706020507" pitchFamily="18" charset="2"/>
              </a:rPr>
              <a:t>0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=2I</a:t>
            </a:r>
            <a:r>
              <a:rPr lang="en-US" altLang="zh-CN" b="1" baseline="-25000" dirty="0">
                <a:latin typeface="Times New Roman" panose="02020503050405090304" pitchFamily="18" charset="0"/>
                <a:sym typeface="Symbol" panose="05050102010706020507" pitchFamily="18" charset="2"/>
              </a:rPr>
              <a:t>0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-2</a:t>
            </a:r>
            <a:r>
              <a:rPr lang="en-US" altLang="zh-CN" b="1" i="1" dirty="0">
                <a:latin typeface="Times New Roman" panose="02020503050405090304" pitchFamily="18" charset="0"/>
                <a:sym typeface="Symbol" panose="05050102010706020507" pitchFamily="18" charset="2"/>
              </a:rPr>
              <a:t>i</a:t>
            </a:r>
            <a:r>
              <a:rPr lang="en-US" altLang="zh-CN" b="1" baseline="-25000" dirty="0">
                <a:latin typeface="Times New Roman" panose="02020503050405090304" pitchFamily="18" charset="0"/>
                <a:sym typeface="Symbol" panose="05050102010706020507" pitchFamily="18" charset="2"/>
              </a:rPr>
              <a:t>1</a:t>
            </a:r>
            <a:endParaRPr lang="en-US" altLang="zh-CN" b="1" dirty="0"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184397" name="Rectangle 77"/>
          <p:cNvSpPr/>
          <p:nvPr/>
        </p:nvSpPr>
        <p:spPr>
          <a:xfrm>
            <a:off x="6361113" y="4722178"/>
            <a:ext cx="2303462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6</a:t>
            </a:r>
            <a:r>
              <a:rPr lang="en-US" altLang="zh-CN" b="1" i="1" dirty="0">
                <a:latin typeface="Times New Roman" panose="02020503050405090304" pitchFamily="18" charset="0"/>
                <a:sym typeface="Symbol" panose="05050102010706020507" pitchFamily="18" charset="2"/>
              </a:rPr>
              <a:t>i</a:t>
            </a:r>
            <a:r>
              <a:rPr lang="en-US" altLang="zh-CN" b="1" baseline="-25000" dirty="0">
                <a:latin typeface="Times New Roman" panose="02020503050405090304" pitchFamily="18" charset="0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=2</a:t>
            </a:r>
            <a:r>
              <a:rPr lang="en-US" altLang="zh-CN" b="1" i="1" dirty="0">
                <a:latin typeface="Times New Roman" panose="02020503050405090304" pitchFamily="18" charset="0"/>
                <a:sym typeface="Symbol" panose="05050102010706020507" pitchFamily="18" charset="2"/>
              </a:rPr>
              <a:t>i</a:t>
            </a:r>
            <a:r>
              <a:rPr lang="en-US" altLang="zh-CN" b="1" baseline="-25000" dirty="0">
                <a:latin typeface="Times New Roman" panose="02020503050405090304" pitchFamily="18" charset="0"/>
                <a:sym typeface="Symbol" panose="05050102010706020507" pitchFamily="18" charset="2"/>
              </a:rPr>
              <a:t>1    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→</a:t>
            </a:r>
            <a:r>
              <a:rPr lang="en-US" altLang="zh-CN" b="1" i="1" dirty="0">
                <a:latin typeface="Times New Roman" panose="02020503050405090304" pitchFamily="18" charset="0"/>
                <a:sym typeface="Symbol" panose="05050102010706020507" pitchFamily="18" charset="2"/>
              </a:rPr>
              <a:t>i</a:t>
            </a:r>
            <a:r>
              <a:rPr lang="en-US" altLang="zh-CN" b="1" baseline="-25000" dirty="0">
                <a:latin typeface="Times New Roman" panose="02020503050405090304" pitchFamily="18" charset="0"/>
                <a:sym typeface="Symbol" panose="05050102010706020507" pitchFamily="18" charset="2"/>
              </a:rPr>
              <a:t>1 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=0</a:t>
            </a:r>
            <a:endParaRPr lang="en-US" altLang="zh-CN" b="1" baseline="-25000" dirty="0"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184398" name="AutoShape 78"/>
          <p:cNvSpPr/>
          <p:nvPr/>
        </p:nvSpPr>
        <p:spPr>
          <a:xfrm>
            <a:off x="8384378" y="4271098"/>
            <a:ext cx="438158" cy="417972"/>
          </a:xfrm>
          <a:prstGeom prst="rightBrace">
            <a:avLst>
              <a:gd name="adj1" fmla="val 42733"/>
              <a:gd name="adj2" fmla="val 50000"/>
            </a:avLst>
          </a:prstGeom>
          <a:noFill/>
          <a:ln w="9525" cap="sq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184399" name="AutoShape 79"/>
          <p:cNvSpPr/>
          <p:nvPr/>
        </p:nvSpPr>
        <p:spPr>
          <a:xfrm>
            <a:off x="8836463" y="4222513"/>
            <a:ext cx="364250" cy="515143"/>
          </a:xfrm>
          <a:prstGeom prst="rightArrow">
            <a:avLst>
              <a:gd name="adj1" fmla="val 50000"/>
              <a:gd name="adj2" fmla="val 37026"/>
            </a:avLst>
          </a:prstGeom>
          <a:solidFill>
            <a:srgbClr val="FFFFFF"/>
          </a:solidFill>
          <a:ln w="9525" cap="sq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184400" name="Rectangle 80"/>
          <p:cNvSpPr/>
          <p:nvPr/>
        </p:nvSpPr>
        <p:spPr>
          <a:xfrm>
            <a:off x="9372759" y="4241165"/>
            <a:ext cx="82994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U</a:t>
            </a:r>
            <a:r>
              <a:rPr lang="en-US" altLang="zh-CN" b="1" baseline="-25000" dirty="0">
                <a:latin typeface="Times New Roman" panose="02020503050405090304" pitchFamily="18" charset="0"/>
                <a:sym typeface="Symbol" panose="05050102010706020507" pitchFamily="18" charset="2"/>
              </a:rPr>
              <a:t>0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=2I</a:t>
            </a:r>
            <a:r>
              <a:rPr lang="en-US" altLang="zh-CN" b="1" baseline="-25000" dirty="0">
                <a:latin typeface="Times New Roman" panose="02020503050405090304" pitchFamily="18" charset="0"/>
                <a:sym typeface="Symbol" panose="05050102010706020507" pitchFamily="18" charset="2"/>
              </a:rPr>
              <a:t>0</a:t>
            </a:r>
            <a:endParaRPr lang="en-US" altLang="zh-CN" b="1" dirty="0"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184401" name="Text Box 81"/>
          <p:cNvSpPr txBox="1"/>
          <p:nvPr/>
        </p:nvSpPr>
        <p:spPr>
          <a:xfrm>
            <a:off x="6118225" y="5441315"/>
            <a:ext cx="406241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故： 等效内阻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R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0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=U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0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/I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0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=2 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</a:t>
            </a:r>
            <a:endParaRPr lang="en-US" altLang="zh-CN" b="1" dirty="0"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184402" name="Text Box 82"/>
          <p:cNvSpPr txBox="1"/>
          <p:nvPr/>
        </p:nvSpPr>
        <p:spPr>
          <a:xfrm>
            <a:off x="3830638" y="6200140"/>
            <a:ext cx="4062412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时间常数</a:t>
            </a:r>
            <a:r>
              <a:rPr lang="zh-CN" altLang="en-US" b="1" dirty="0">
                <a:latin typeface="Times New Roman" panose="02020503050405090304" pitchFamily="18" charset="0"/>
                <a:sym typeface="Symbol" panose="05050102010706020507" pitchFamily="18" charset="2"/>
              </a:rPr>
              <a:t> 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=R</a:t>
            </a:r>
            <a:r>
              <a:rPr lang="en-US" altLang="zh-CN" b="1" baseline="-25000" dirty="0">
                <a:latin typeface="Times New Roman" panose="02020503050405090304" pitchFamily="18" charset="0"/>
                <a:sym typeface="Symbol" panose="05050102010706020507" pitchFamily="18" charset="2"/>
              </a:rPr>
              <a:t>0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C=2×1=2(s)</a:t>
            </a:r>
            <a:endParaRPr lang="en-US" altLang="zh-CN" b="1" dirty="0"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18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8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18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4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4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8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4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4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4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4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4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2" dur="500"/>
                                        <p:tgtEl>
                                          <p:spTgt spid="18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6" dur="500"/>
                                        <p:tgtEl>
                                          <p:spTgt spid="18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8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4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4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4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4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4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4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4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4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8" grpId="0"/>
      <p:bldP spid="184359" grpId="0"/>
      <p:bldP spid="184360" grpId="0"/>
      <p:bldP spid="184394" grpId="0"/>
      <p:bldP spid="184395" grpId="0"/>
      <p:bldP spid="184396" grpId="0"/>
      <p:bldP spid="184397" grpId="0"/>
      <p:bldP spid="184400" grpId="0"/>
      <p:bldP spid="184401" grpId="0"/>
      <p:bldP spid="18440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/>
          <p:nvPr/>
        </p:nvSpPr>
        <p:spPr>
          <a:xfrm>
            <a:off x="2671763" y="702310"/>
            <a:ext cx="7027862" cy="368300"/>
          </a:xfrm>
          <a:prstGeom prst="rect">
            <a:avLst/>
          </a:prstGeom>
          <a:noFill/>
          <a:ln w="9525">
            <a:noFill/>
          </a:ln>
        </p:spPr>
        <p:txBody>
          <a:bodyPr lIns="0" r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（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4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）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 (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t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-6+[2-(-6)]e</a:t>
            </a:r>
            <a:r>
              <a:rPr lang="en-US" altLang="zh-CN" b="1" baseline="30000" dirty="0">
                <a:solidFill>
                  <a:schemeClr val="tx2"/>
                </a:solidFill>
                <a:latin typeface="Times New Roman" panose="02020503050405090304" pitchFamily="18" charset="0"/>
              </a:rPr>
              <a:t>-t/2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= -6+8e</a:t>
            </a:r>
            <a:r>
              <a:rPr lang="en-US" altLang="zh-CN" b="1" baseline="30000" dirty="0">
                <a:solidFill>
                  <a:schemeClr val="tx2"/>
                </a:solidFill>
                <a:latin typeface="Times New Roman" panose="02020503050405090304" pitchFamily="18" charset="0"/>
              </a:rPr>
              <a:t>-t/2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  (V)    t≧0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5349" name="Rectangle 5"/>
          <p:cNvSpPr/>
          <p:nvPr/>
        </p:nvSpPr>
        <p:spPr>
          <a:xfrm>
            <a:off x="3433763" y="1254760"/>
            <a:ext cx="5646737" cy="368300"/>
          </a:xfrm>
          <a:prstGeom prst="rect">
            <a:avLst/>
          </a:prstGeom>
          <a:noFill/>
          <a:ln w="9525">
            <a:noFill/>
          </a:ln>
        </p:spPr>
        <p:txBody>
          <a:bodyPr lIns="0" r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 (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t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3+(3-3)e</a:t>
            </a:r>
            <a:r>
              <a:rPr lang="en-US" altLang="zh-CN" b="1" baseline="30000" dirty="0">
                <a:solidFill>
                  <a:schemeClr val="tx2"/>
                </a:solidFill>
                <a:latin typeface="Times New Roman" panose="02020503050405090304" pitchFamily="18" charset="0"/>
              </a:rPr>
              <a:t>-t/2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= 3  (A)                      t≧0      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5350" name="Text Box 6"/>
          <p:cNvSpPr txBox="1"/>
          <p:nvPr/>
        </p:nvSpPr>
        <p:spPr>
          <a:xfrm>
            <a:off x="2400300" y="1842135"/>
            <a:ext cx="75819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i="1" dirty="0">
                <a:solidFill>
                  <a:srgbClr val="FF00FF"/>
                </a:solidFill>
                <a:latin typeface="Times New Roman" panose="02020503050405090304" pitchFamily="18" charset="0"/>
              </a:rPr>
              <a:t>例：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如图电路，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K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K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原处于断开状态，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t=0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时刻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K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闭合，（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）求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K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闭合后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的变化规律。（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）若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K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闭合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秒后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K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也闭合，求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、</a:t>
            </a:r>
            <a:r>
              <a:rPr lang="zh-CN" altLang="en-US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及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的变化规律。</a:t>
            </a:r>
            <a:endParaRPr lang="zh-CN" altLang="en-US" b="1" i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185351" name="Group 7"/>
          <p:cNvGrpSpPr/>
          <p:nvPr/>
        </p:nvGrpSpPr>
        <p:grpSpPr>
          <a:xfrm>
            <a:off x="1703388" y="3102610"/>
            <a:ext cx="4994275" cy="2254250"/>
            <a:chOff x="244" y="2176"/>
            <a:chExt cx="3146" cy="1420"/>
          </a:xfrm>
        </p:grpSpPr>
        <p:sp>
          <p:nvSpPr>
            <p:cNvPr id="130057" name="Line 8"/>
            <p:cNvSpPr/>
            <p:nvPr/>
          </p:nvSpPr>
          <p:spPr>
            <a:xfrm>
              <a:off x="2926" y="2530"/>
              <a:ext cx="0" cy="106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058" name="Line 9"/>
            <p:cNvSpPr/>
            <p:nvPr/>
          </p:nvSpPr>
          <p:spPr>
            <a:xfrm>
              <a:off x="1171" y="2530"/>
              <a:ext cx="1753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059" name="Line 10"/>
            <p:cNvSpPr/>
            <p:nvPr/>
          </p:nvSpPr>
          <p:spPr>
            <a:xfrm>
              <a:off x="648" y="3572"/>
              <a:ext cx="2290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060" name="Line 11"/>
            <p:cNvSpPr/>
            <p:nvPr/>
          </p:nvSpPr>
          <p:spPr>
            <a:xfrm>
              <a:off x="649" y="2532"/>
              <a:ext cx="0" cy="106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061" name="Line 12"/>
            <p:cNvSpPr/>
            <p:nvPr/>
          </p:nvSpPr>
          <p:spPr>
            <a:xfrm>
              <a:off x="2278" y="2520"/>
              <a:ext cx="4" cy="391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062" name="Rectangle 13"/>
            <p:cNvSpPr/>
            <p:nvPr/>
          </p:nvSpPr>
          <p:spPr>
            <a:xfrm rot="5400000">
              <a:off x="2783" y="2759"/>
              <a:ext cx="302" cy="117"/>
            </a:xfrm>
            <a:prstGeom prst="rect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30063" name="Group 14"/>
            <p:cNvGrpSpPr/>
            <p:nvPr/>
          </p:nvGrpSpPr>
          <p:grpSpPr>
            <a:xfrm>
              <a:off x="2805" y="3053"/>
              <a:ext cx="194" cy="456"/>
              <a:chOff x="4347" y="2084"/>
              <a:chExt cx="320" cy="456"/>
            </a:xfrm>
          </p:grpSpPr>
          <p:sp>
            <p:nvSpPr>
              <p:cNvPr id="130105" name="Oval 15"/>
              <p:cNvSpPr/>
              <p:nvPr/>
            </p:nvSpPr>
            <p:spPr>
              <a:xfrm rot="10800000">
                <a:off x="4417" y="2419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0106" name="Oval 16"/>
              <p:cNvSpPr/>
              <p:nvPr/>
            </p:nvSpPr>
            <p:spPr>
              <a:xfrm rot="10800000">
                <a:off x="4418" y="2310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0107" name="Oval 17"/>
              <p:cNvSpPr/>
              <p:nvPr/>
            </p:nvSpPr>
            <p:spPr>
              <a:xfrm rot="10800000">
                <a:off x="4418" y="2201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0108" name="Oval 18"/>
              <p:cNvSpPr/>
              <p:nvPr/>
            </p:nvSpPr>
            <p:spPr>
              <a:xfrm rot="10800000">
                <a:off x="4418" y="2088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0109" name="Rectangle 19" descr="蓝色砂纸"/>
              <p:cNvSpPr/>
              <p:nvPr/>
            </p:nvSpPr>
            <p:spPr>
              <a:xfrm rot="10800000">
                <a:off x="4347" y="2084"/>
                <a:ext cx="218" cy="456"/>
              </a:xfrm>
              <a:prstGeom prst="rect">
                <a:avLst/>
              </a:prstGeom>
              <a:blipFill rotWithShape="0">
                <a:blip r:embed="rId1"/>
              </a:blipFill>
              <a:ln w="9525">
                <a:noFill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30064" name="Rectangle 20"/>
            <p:cNvSpPr/>
            <p:nvPr/>
          </p:nvSpPr>
          <p:spPr>
            <a:xfrm>
              <a:off x="1276" y="2461"/>
              <a:ext cx="302" cy="117"/>
            </a:xfrm>
            <a:prstGeom prst="rect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30065" name="Group 21"/>
            <p:cNvGrpSpPr/>
            <p:nvPr/>
          </p:nvGrpSpPr>
          <p:grpSpPr>
            <a:xfrm rot="5400000">
              <a:off x="1785" y="2281"/>
              <a:ext cx="194" cy="456"/>
              <a:chOff x="4347" y="2084"/>
              <a:chExt cx="320" cy="456"/>
            </a:xfrm>
          </p:grpSpPr>
          <p:sp>
            <p:nvSpPr>
              <p:cNvPr id="130100" name="Oval 22"/>
              <p:cNvSpPr/>
              <p:nvPr/>
            </p:nvSpPr>
            <p:spPr>
              <a:xfrm rot="10800000">
                <a:off x="4417" y="2419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0101" name="Oval 23"/>
              <p:cNvSpPr/>
              <p:nvPr/>
            </p:nvSpPr>
            <p:spPr>
              <a:xfrm rot="10800000">
                <a:off x="4418" y="2310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0102" name="Oval 24"/>
              <p:cNvSpPr/>
              <p:nvPr/>
            </p:nvSpPr>
            <p:spPr>
              <a:xfrm rot="10800000">
                <a:off x="4418" y="2201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0103" name="Oval 25"/>
              <p:cNvSpPr/>
              <p:nvPr/>
            </p:nvSpPr>
            <p:spPr>
              <a:xfrm rot="10800000">
                <a:off x="4418" y="2088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0104" name="Rectangle 26" descr="蓝色砂纸"/>
              <p:cNvSpPr/>
              <p:nvPr/>
            </p:nvSpPr>
            <p:spPr>
              <a:xfrm rot="10800000">
                <a:off x="4347" y="2084"/>
                <a:ext cx="218" cy="456"/>
              </a:xfrm>
              <a:prstGeom prst="rect">
                <a:avLst/>
              </a:prstGeom>
              <a:blipFill rotWithShape="0">
                <a:blip r:embed="rId1"/>
              </a:blipFill>
              <a:ln w="9525">
                <a:noFill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grpSp>
          <p:nvGrpSpPr>
            <p:cNvPr id="130066" name="Group 27"/>
            <p:cNvGrpSpPr/>
            <p:nvPr/>
          </p:nvGrpSpPr>
          <p:grpSpPr>
            <a:xfrm rot="10800000">
              <a:off x="353" y="2738"/>
              <a:ext cx="456" cy="666"/>
              <a:chOff x="1720" y="2921"/>
              <a:chExt cx="456" cy="666"/>
            </a:xfrm>
          </p:grpSpPr>
          <p:grpSp>
            <p:nvGrpSpPr>
              <p:cNvPr id="130095" name="Group 28"/>
              <p:cNvGrpSpPr/>
              <p:nvPr/>
            </p:nvGrpSpPr>
            <p:grpSpPr>
              <a:xfrm>
                <a:off x="1720" y="3101"/>
                <a:ext cx="316" cy="363"/>
                <a:chOff x="1785" y="2590"/>
                <a:chExt cx="316" cy="363"/>
              </a:xfrm>
            </p:grpSpPr>
            <p:sp>
              <p:nvSpPr>
                <p:cNvPr id="130098" name="Oval 29"/>
                <p:cNvSpPr/>
                <p:nvPr/>
              </p:nvSpPr>
              <p:spPr>
                <a:xfrm rot="5400000">
                  <a:off x="1803" y="2602"/>
                  <a:ext cx="280" cy="316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30099" name="Line 30"/>
                <p:cNvSpPr/>
                <p:nvPr/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30096" name="Text Box 31"/>
              <p:cNvSpPr txBox="1"/>
              <p:nvPr/>
            </p:nvSpPr>
            <p:spPr>
              <a:xfrm>
                <a:off x="1888" y="2921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0097" name="Text Box 32"/>
              <p:cNvSpPr txBox="1"/>
              <p:nvPr/>
            </p:nvSpPr>
            <p:spPr>
              <a:xfrm>
                <a:off x="1878" y="3355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30067" name="Line 33"/>
            <p:cNvSpPr/>
            <p:nvPr/>
          </p:nvSpPr>
          <p:spPr>
            <a:xfrm>
              <a:off x="648" y="2532"/>
              <a:ext cx="178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068" name="Line 34"/>
            <p:cNvSpPr/>
            <p:nvPr/>
          </p:nvSpPr>
          <p:spPr>
            <a:xfrm>
              <a:off x="2291" y="3230"/>
              <a:ext cx="4" cy="342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069" name="Oval 35"/>
            <p:cNvSpPr/>
            <p:nvPr/>
          </p:nvSpPr>
          <p:spPr>
            <a:xfrm>
              <a:off x="808" y="2509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30070" name="Oval 36"/>
            <p:cNvSpPr/>
            <p:nvPr/>
          </p:nvSpPr>
          <p:spPr>
            <a:xfrm>
              <a:off x="1148" y="2508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30071" name="Oval 37"/>
            <p:cNvSpPr/>
            <p:nvPr/>
          </p:nvSpPr>
          <p:spPr>
            <a:xfrm>
              <a:off x="2256" y="2911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30072" name="Oval 38"/>
            <p:cNvSpPr/>
            <p:nvPr/>
          </p:nvSpPr>
          <p:spPr>
            <a:xfrm>
              <a:off x="2268" y="3195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30073" name="Text Box 39"/>
            <p:cNvSpPr txBox="1"/>
            <p:nvPr/>
          </p:nvSpPr>
          <p:spPr>
            <a:xfrm>
              <a:off x="778" y="2894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6V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0074" name="Text Box 40"/>
            <p:cNvSpPr txBox="1"/>
            <p:nvPr/>
          </p:nvSpPr>
          <p:spPr>
            <a:xfrm>
              <a:off x="244" y="2881"/>
              <a:ext cx="515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30075" name="Line 41"/>
            <p:cNvSpPr/>
            <p:nvPr/>
          </p:nvSpPr>
          <p:spPr>
            <a:xfrm flipV="1">
              <a:off x="826" y="2411"/>
              <a:ext cx="322" cy="121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076" name="Text Box 42"/>
            <p:cNvSpPr txBox="1"/>
            <p:nvPr/>
          </p:nvSpPr>
          <p:spPr>
            <a:xfrm>
              <a:off x="576" y="2236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0077" name="Freeform 43"/>
            <p:cNvSpPr/>
            <p:nvPr/>
          </p:nvSpPr>
          <p:spPr>
            <a:xfrm>
              <a:off x="936" y="2378"/>
              <a:ext cx="144" cy="15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2" y="10"/>
                </a:cxn>
                <a:cxn ang="0">
                  <a:pos x="132" y="70"/>
                </a:cxn>
                <a:cxn ang="0">
                  <a:pos x="144" y="154"/>
                </a:cxn>
              </a:cxnLst>
              <a:rect l="0" t="0" r="0" b="0"/>
              <a:pathLst>
                <a:path w="144" h="154">
                  <a:moveTo>
                    <a:pt x="0" y="10"/>
                  </a:moveTo>
                  <a:cubicBezTo>
                    <a:pt x="25" y="5"/>
                    <a:pt x="50" y="0"/>
                    <a:pt x="72" y="10"/>
                  </a:cubicBezTo>
                  <a:cubicBezTo>
                    <a:pt x="94" y="20"/>
                    <a:pt x="120" y="46"/>
                    <a:pt x="132" y="70"/>
                  </a:cubicBezTo>
                  <a:cubicBezTo>
                    <a:pt x="144" y="94"/>
                    <a:pt x="144" y="124"/>
                    <a:pt x="144" y="154"/>
                  </a:cubicBezTo>
                </a:path>
              </a:pathLst>
            </a:custGeom>
            <a:noFill/>
            <a:ln w="9525" cap="sq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078" name="Text Box 44"/>
            <p:cNvSpPr txBox="1"/>
            <p:nvPr/>
          </p:nvSpPr>
          <p:spPr>
            <a:xfrm>
              <a:off x="1248" y="2176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0079" name="Text Box 45"/>
            <p:cNvSpPr txBox="1"/>
            <p:nvPr/>
          </p:nvSpPr>
          <p:spPr>
            <a:xfrm>
              <a:off x="1240" y="2566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2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0080" name="Text Box 46"/>
            <p:cNvSpPr txBox="1"/>
            <p:nvPr/>
          </p:nvSpPr>
          <p:spPr>
            <a:xfrm>
              <a:off x="1680" y="2248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L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0081" name="Text Box 47"/>
            <p:cNvSpPr txBox="1"/>
            <p:nvPr/>
          </p:nvSpPr>
          <p:spPr>
            <a:xfrm>
              <a:off x="1656" y="2608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1H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0082" name="Line 48"/>
            <p:cNvSpPr/>
            <p:nvPr/>
          </p:nvSpPr>
          <p:spPr>
            <a:xfrm>
              <a:off x="2104" y="2969"/>
              <a:ext cx="187" cy="226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083" name="Text Box 49"/>
            <p:cNvSpPr txBox="1"/>
            <p:nvPr/>
          </p:nvSpPr>
          <p:spPr>
            <a:xfrm>
              <a:off x="1824" y="3160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0084" name="Text Box 50"/>
            <p:cNvSpPr txBox="1"/>
            <p:nvPr/>
          </p:nvSpPr>
          <p:spPr>
            <a:xfrm>
              <a:off x="2566" y="2647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0085" name="Text Box 51"/>
            <p:cNvSpPr txBox="1"/>
            <p:nvPr/>
          </p:nvSpPr>
          <p:spPr>
            <a:xfrm>
              <a:off x="2618" y="3097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L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0086" name="Text Box 52"/>
            <p:cNvSpPr txBox="1"/>
            <p:nvPr/>
          </p:nvSpPr>
          <p:spPr>
            <a:xfrm>
              <a:off x="2993" y="2656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0087" name="Text Box 53"/>
            <p:cNvSpPr txBox="1"/>
            <p:nvPr/>
          </p:nvSpPr>
          <p:spPr>
            <a:xfrm>
              <a:off x="3006" y="3111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2H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0088" name="Freeform 54"/>
            <p:cNvSpPr/>
            <p:nvPr/>
          </p:nvSpPr>
          <p:spPr>
            <a:xfrm>
              <a:off x="2134" y="3012"/>
              <a:ext cx="194" cy="204"/>
            </a:xfrm>
            <a:custGeom>
              <a:avLst/>
              <a:gdLst/>
              <a:ahLst/>
              <a:cxnLst>
                <a:cxn ang="0">
                  <a:pos x="2" y="204"/>
                </a:cxn>
                <a:cxn ang="0">
                  <a:pos x="16" y="102"/>
                </a:cxn>
                <a:cxn ang="0">
                  <a:pos x="98" y="34"/>
                </a:cxn>
                <a:cxn ang="0">
                  <a:pos x="194" y="0"/>
                </a:cxn>
              </a:cxnLst>
              <a:rect l="0" t="0" r="0" b="0"/>
              <a:pathLst>
                <a:path w="170" h="144">
                  <a:moveTo>
                    <a:pt x="2" y="144"/>
                  </a:moveTo>
                  <a:cubicBezTo>
                    <a:pt x="1" y="118"/>
                    <a:pt x="0" y="92"/>
                    <a:pt x="14" y="72"/>
                  </a:cubicBezTo>
                  <a:cubicBezTo>
                    <a:pt x="28" y="52"/>
                    <a:pt x="60" y="36"/>
                    <a:pt x="86" y="24"/>
                  </a:cubicBezTo>
                  <a:cubicBezTo>
                    <a:pt x="112" y="12"/>
                    <a:pt x="152" y="4"/>
                    <a:pt x="170" y="0"/>
                  </a:cubicBezTo>
                </a:path>
              </a:pathLst>
            </a:custGeom>
            <a:noFill/>
            <a:ln w="9525" cap="sq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089" name="Line 55"/>
            <p:cNvSpPr/>
            <p:nvPr/>
          </p:nvSpPr>
          <p:spPr>
            <a:xfrm rot="5400000">
              <a:off x="2220" y="2823"/>
              <a:ext cx="120" cy="0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090" name="Line 56"/>
            <p:cNvSpPr/>
            <p:nvPr/>
          </p:nvSpPr>
          <p:spPr>
            <a:xfrm>
              <a:off x="2110" y="2532"/>
              <a:ext cx="120" cy="0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091" name="Line 57"/>
            <p:cNvSpPr/>
            <p:nvPr/>
          </p:nvSpPr>
          <p:spPr>
            <a:xfrm>
              <a:off x="2618" y="2532"/>
              <a:ext cx="120" cy="0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092" name="Rectangle 58"/>
            <p:cNvSpPr/>
            <p:nvPr/>
          </p:nvSpPr>
          <p:spPr>
            <a:xfrm>
              <a:off x="1991" y="2207"/>
              <a:ext cx="20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b="1" baseline="-25000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30093" name="Rectangle 59"/>
            <p:cNvSpPr/>
            <p:nvPr/>
          </p:nvSpPr>
          <p:spPr>
            <a:xfrm>
              <a:off x="2637" y="2207"/>
              <a:ext cx="20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2</a:t>
              </a:r>
              <a:endParaRPr lang="en-US" altLang="zh-CN" b="1" baseline="-25000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30094" name="Rectangle 60"/>
            <p:cNvSpPr/>
            <p:nvPr/>
          </p:nvSpPr>
          <p:spPr>
            <a:xfrm>
              <a:off x="2348" y="2681"/>
              <a:ext cx="15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b="1" baseline="-25000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185405" name="Text Box 61"/>
          <p:cNvSpPr txBox="1"/>
          <p:nvPr/>
        </p:nvSpPr>
        <p:spPr>
          <a:xfrm>
            <a:off x="6886575" y="3350260"/>
            <a:ext cx="3686175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i="1" dirty="0">
                <a:solidFill>
                  <a:srgbClr val="FF00FF"/>
                </a:solidFill>
                <a:latin typeface="Times New Roman" panose="02020503050405090304" pitchFamily="18" charset="0"/>
              </a:rPr>
              <a:t>分析：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第一次换路后，是一阶电路。第二次换路后为二阶电路，但此二阶电路可看作两个独立的一阶电路，可借助一阶电路的三要素法求解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。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5406" name="Rectangle 62" descr="蓝色砂纸"/>
          <p:cNvSpPr/>
          <p:nvPr/>
        </p:nvSpPr>
        <p:spPr>
          <a:xfrm>
            <a:off x="1774825" y="4120991"/>
            <a:ext cx="3022600" cy="368300"/>
          </a:xfrm>
          <a:prstGeom prst="rect">
            <a:avLst/>
          </a:prstGeom>
          <a:blipFill rotWithShape="0">
            <a:blip r:embed="rId1"/>
          </a:blip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185408" name="Rectangle 64" descr="蓝色砂纸"/>
          <p:cNvSpPr/>
          <p:nvPr/>
        </p:nvSpPr>
        <p:spPr>
          <a:xfrm>
            <a:off x="5316538" y="4149566"/>
            <a:ext cx="1568450" cy="368300"/>
          </a:xfrm>
          <a:prstGeom prst="rect">
            <a:avLst/>
          </a:prstGeom>
          <a:blipFill rotWithShape="0">
            <a:blip r:embed="rId1"/>
          </a:blipFill>
          <a:ln w="9525">
            <a:noFill/>
          </a:ln>
        </p:spPr>
        <p:txBody>
          <a:bodyPr anchor="ctr" anchorCtr="0">
            <a:spAutoFit/>
          </a:bodyPr>
          <a:lstStyle/>
          <a:p>
            <a:pPr algn="ctr">
              <a:spcBef>
                <a:spcPct val="50000"/>
              </a:spcBef>
            </a:pPr>
            <a:endParaRPr lang="zh-CN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8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85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85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54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5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54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5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8" grpId="0"/>
      <p:bldP spid="185349" grpId="0"/>
      <p:bldP spid="185350" grpId="0"/>
      <p:bldP spid="185405" grpId="0"/>
      <p:bldP spid="185408" grpId="0" bldLvl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074" name="Group 4"/>
          <p:cNvGrpSpPr/>
          <p:nvPr/>
        </p:nvGrpSpPr>
        <p:grpSpPr>
          <a:xfrm>
            <a:off x="5454650" y="653733"/>
            <a:ext cx="4994275" cy="2254250"/>
            <a:chOff x="244" y="2176"/>
            <a:chExt cx="3146" cy="1420"/>
          </a:xfrm>
        </p:grpSpPr>
        <p:sp>
          <p:nvSpPr>
            <p:cNvPr id="131086" name="Line 5"/>
            <p:cNvSpPr/>
            <p:nvPr/>
          </p:nvSpPr>
          <p:spPr>
            <a:xfrm>
              <a:off x="2926" y="2530"/>
              <a:ext cx="0" cy="106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87" name="Line 6"/>
            <p:cNvSpPr/>
            <p:nvPr/>
          </p:nvSpPr>
          <p:spPr>
            <a:xfrm>
              <a:off x="1171" y="2530"/>
              <a:ext cx="1753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88" name="Line 7"/>
            <p:cNvSpPr/>
            <p:nvPr/>
          </p:nvSpPr>
          <p:spPr>
            <a:xfrm>
              <a:off x="648" y="3572"/>
              <a:ext cx="2290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89" name="Line 8"/>
            <p:cNvSpPr/>
            <p:nvPr/>
          </p:nvSpPr>
          <p:spPr>
            <a:xfrm>
              <a:off x="649" y="2532"/>
              <a:ext cx="0" cy="106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90" name="Line 9"/>
            <p:cNvSpPr/>
            <p:nvPr/>
          </p:nvSpPr>
          <p:spPr>
            <a:xfrm>
              <a:off x="2278" y="2520"/>
              <a:ext cx="4" cy="391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91" name="Rectangle 10"/>
            <p:cNvSpPr/>
            <p:nvPr/>
          </p:nvSpPr>
          <p:spPr>
            <a:xfrm rot="5400000">
              <a:off x="2783" y="2759"/>
              <a:ext cx="302" cy="117"/>
            </a:xfrm>
            <a:prstGeom prst="rect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31092" name="Group 11"/>
            <p:cNvGrpSpPr/>
            <p:nvPr/>
          </p:nvGrpSpPr>
          <p:grpSpPr>
            <a:xfrm>
              <a:off x="2805" y="3053"/>
              <a:ext cx="194" cy="456"/>
              <a:chOff x="4347" y="2084"/>
              <a:chExt cx="320" cy="456"/>
            </a:xfrm>
          </p:grpSpPr>
          <p:sp>
            <p:nvSpPr>
              <p:cNvPr id="131134" name="Oval 12"/>
              <p:cNvSpPr/>
              <p:nvPr/>
            </p:nvSpPr>
            <p:spPr>
              <a:xfrm rot="10800000">
                <a:off x="4417" y="2419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1135" name="Oval 13"/>
              <p:cNvSpPr/>
              <p:nvPr/>
            </p:nvSpPr>
            <p:spPr>
              <a:xfrm rot="10800000">
                <a:off x="4418" y="2310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1136" name="Oval 14"/>
              <p:cNvSpPr/>
              <p:nvPr/>
            </p:nvSpPr>
            <p:spPr>
              <a:xfrm rot="10800000">
                <a:off x="4418" y="2201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1137" name="Oval 15"/>
              <p:cNvSpPr/>
              <p:nvPr/>
            </p:nvSpPr>
            <p:spPr>
              <a:xfrm rot="10800000">
                <a:off x="4418" y="2088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1138" name="Rectangle 16" descr="蓝色砂纸"/>
              <p:cNvSpPr/>
              <p:nvPr/>
            </p:nvSpPr>
            <p:spPr>
              <a:xfrm rot="10800000">
                <a:off x="4347" y="2084"/>
                <a:ext cx="218" cy="456"/>
              </a:xfrm>
              <a:prstGeom prst="rect">
                <a:avLst/>
              </a:prstGeom>
              <a:blipFill rotWithShape="0">
                <a:blip r:embed="rId1"/>
              </a:blipFill>
              <a:ln w="9525">
                <a:noFill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31093" name="Rectangle 17"/>
            <p:cNvSpPr/>
            <p:nvPr/>
          </p:nvSpPr>
          <p:spPr>
            <a:xfrm>
              <a:off x="1276" y="2461"/>
              <a:ext cx="302" cy="117"/>
            </a:xfrm>
            <a:prstGeom prst="rect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31094" name="Group 18"/>
            <p:cNvGrpSpPr/>
            <p:nvPr/>
          </p:nvGrpSpPr>
          <p:grpSpPr>
            <a:xfrm rot="5400000">
              <a:off x="1785" y="2281"/>
              <a:ext cx="194" cy="456"/>
              <a:chOff x="4347" y="2084"/>
              <a:chExt cx="320" cy="456"/>
            </a:xfrm>
          </p:grpSpPr>
          <p:sp>
            <p:nvSpPr>
              <p:cNvPr id="131129" name="Oval 19"/>
              <p:cNvSpPr/>
              <p:nvPr/>
            </p:nvSpPr>
            <p:spPr>
              <a:xfrm rot="10800000">
                <a:off x="4417" y="2419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1130" name="Oval 20"/>
              <p:cNvSpPr/>
              <p:nvPr/>
            </p:nvSpPr>
            <p:spPr>
              <a:xfrm rot="10800000">
                <a:off x="4418" y="2310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1131" name="Oval 21"/>
              <p:cNvSpPr/>
              <p:nvPr/>
            </p:nvSpPr>
            <p:spPr>
              <a:xfrm rot="10800000">
                <a:off x="4418" y="2201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1132" name="Oval 22"/>
              <p:cNvSpPr/>
              <p:nvPr/>
            </p:nvSpPr>
            <p:spPr>
              <a:xfrm rot="10800000">
                <a:off x="4418" y="2088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1133" name="Rectangle 23" descr="蓝色砂纸"/>
              <p:cNvSpPr/>
              <p:nvPr/>
            </p:nvSpPr>
            <p:spPr>
              <a:xfrm rot="10800000">
                <a:off x="4347" y="2084"/>
                <a:ext cx="218" cy="456"/>
              </a:xfrm>
              <a:prstGeom prst="rect">
                <a:avLst/>
              </a:prstGeom>
              <a:blipFill rotWithShape="0">
                <a:blip r:embed="rId1"/>
              </a:blipFill>
              <a:ln w="9525">
                <a:noFill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grpSp>
          <p:nvGrpSpPr>
            <p:cNvPr id="131095" name="Group 24"/>
            <p:cNvGrpSpPr/>
            <p:nvPr/>
          </p:nvGrpSpPr>
          <p:grpSpPr>
            <a:xfrm rot="10800000">
              <a:off x="353" y="2738"/>
              <a:ext cx="456" cy="666"/>
              <a:chOff x="1720" y="2921"/>
              <a:chExt cx="456" cy="666"/>
            </a:xfrm>
          </p:grpSpPr>
          <p:grpSp>
            <p:nvGrpSpPr>
              <p:cNvPr id="131124" name="Group 25"/>
              <p:cNvGrpSpPr/>
              <p:nvPr/>
            </p:nvGrpSpPr>
            <p:grpSpPr>
              <a:xfrm>
                <a:off x="1720" y="3101"/>
                <a:ext cx="316" cy="363"/>
                <a:chOff x="1785" y="2590"/>
                <a:chExt cx="316" cy="363"/>
              </a:xfrm>
            </p:grpSpPr>
            <p:sp>
              <p:nvSpPr>
                <p:cNvPr id="131127" name="Oval 26"/>
                <p:cNvSpPr/>
                <p:nvPr/>
              </p:nvSpPr>
              <p:spPr>
                <a:xfrm rot="5400000">
                  <a:off x="1803" y="2602"/>
                  <a:ext cx="280" cy="316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31128" name="Line 27"/>
                <p:cNvSpPr/>
                <p:nvPr/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31125" name="Text Box 28"/>
              <p:cNvSpPr txBox="1"/>
              <p:nvPr/>
            </p:nvSpPr>
            <p:spPr>
              <a:xfrm>
                <a:off x="1888" y="2921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1126" name="Text Box 29"/>
              <p:cNvSpPr txBox="1"/>
              <p:nvPr/>
            </p:nvSpPr>
            <p:spPr>
              <a:xfrm>
                <a:off x="1878" y="3355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31096" name="Line 30"/>
            <p:cNvSpPr/>
            <p:nvPr/>
          </p:nvSpPr>
          <p:spPr>
            <a:xfrm>
              <a:off x="648" y="2532"/>
              <a:ext cx="178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97" name="Line 31"/>
            <p:cNvSpPr/>
            <p:nvPr/>
          </p:nvSpPr>
          <p:spPr>
            <a:xfrm>
              <a:off x="2291" y="3230"/>
              <a:ext cx="4" cy="342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98" name="Oval 32"/>
            <p:cNvSpPr/>
            <p:nvPr/>
          </p:nvSpPr>
          <p:spPr>
            <a:xfrm>
              <a:off x="808" y="2509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31099" name="Oval 33"/>
            <p:cNvSpPr/>
            <p:nvPr/>
          </p:nvSpPr>
          <p:spPr>
            <a:xfrm>
              <a:off x="1148" y="2508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31100" name="Oval 34"/>
            <p:cNvSpPr/>
            <p:nvPr/>
          </p:nvSpPr>
          <p:spPr>
            <a:xfrm>
              <a:off x="2256" y="2911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31101" name="Oval 35"/>
            <p:cNvSpPr/>
            <p:nvPr/>
          </p:nvSpPr>
          <p:spPr>
            <a:xfrm>
              <a:off x="2268" y="3195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31102" name="Text Box 36"/>
            <p:cNvSpPr txBox="1"/>
            <p:nvPr/>
          </p:nvSpPr>
          <p:spPr>
            <a:xfrm>
              <a:off x="778" y="2894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6V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1103" name="Text Box 37"/>
            <p:cNvSpPr txBox="1"/>
            <p:nvPr/>
          </p:nvSpPr>
          <p:spPr>
            <a:xfrm>
              <a:off x="244" y="2881"/>
              <a:ext cx="515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31104" name="Line 38"/>
            <p:cNvSpPr/>
            <p:nvPr/>
          </p:nvSpPr>
          <p:spPr>
            <a:xfrm flipV="1">
              <a:off x="826" y="2411"/>
              <a:ext cx="322" cy="121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05" name="Text Box 39"/>
            <p:cNvSpPr txBox="1"/>
            <p:nvPr/>
          </p:nvSpPr>
          <p:spPr>
            <a:xfrm>
              <a:off x="576" y="2236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1106" name="Freeform 40"/>
            <p:cNvSpPr/>
            <p:nvPr/>
          </p:nvSpPr>
          <p:spPr>
            <a:xfrm>
              <a:off x="936" y="2378"/>
              <a:ext cx="144" cy="15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2" y="10"/>
                </a:cxn>
                <a:cxn ang="0">
                  <a:pos x="132" y="70"/>
                </a:cxn>
                <a:cxn ang="0">
                  <a:pos x="144" y="154"/>
                </a:cxn>
              </a:cxnLst>
              <a:rect l="0" t="0" r="0" b="0"/>
              <a:pathLst>
                <a:path w="144" h="154">
                  <a:moveTo>
                    <a:pt x="0" y="10"/>
                  </a:moveTo>
                  <a:cubicBezTo>
                    <a:pt x="25" y="5"/>
                    <a:pt x="50" y="0"/>
                    <a:pt x="72" y="10"/>
                  </a:cubicBezTo>
                  <a:cubicBezTo>
                    <a:pt x="94" y="20"/>
                    <a:pt x="120" y="46"/>
                    <a:pt x="132" y="70"/>
                  </a:cubicBezTo>
                  <a:cubicBezTo>
                    <a:pt x="144" y="94"/>
                    <a:pt x="144" y="124"/>
                    <a:pt x="144" y="154"/>
                  </a:cubicBezTo>
                </a:path>
              </a:pathLst>
            </a:custGeom>
            <a:noFill/>
            <a:ln w="9525" cap="sq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07" name="Text Box 41"/>
            <p:cNvSpPr txBox="1"/>
            <p:nvPr/>
          </p:nvSpPr>
          <p:spPr>
            <a:xfrm>
              <a:off x="1248" y="2176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1108" name="Text Box 42"/>
            <p:cNvSpPr txBox="1"/>
            <p:nvPr/>
          </p:nvSpPr>
          <p:spPr>
            <a:xfrm>
              <a:off x="1240" y="2566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2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1109" name="Text Box 43"/>
            <p:cNvSpPr txBox="1"/>
            <p:nvPr/>
          </p:nvSpPr>
          <p:spPr>
            <a:xfrm>
              <a:off x="1680" y="2248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L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1110" name="Text Box 44"/>
            <p:cNvSpPr txBox="1"/>
            <p:nvPr/>
          </p:nvSpPr>
          <p:spPr>
            <a:xfrm>
              <a:off x="1656" y="2608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1H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1111" name="Line 45"/>
            <p:cNvSpPr/>
            <p:nvPr/>
          </p:nvSpPr>
          <p:spPr>
            <a:xfrm>
              <a:off x="2104" y="2969"/>
              <a:ext cx="187" cy="226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12" name="Text Box 46"/>
            <p:cNvSpPr txBox="1"/>
            <p:nvPr/>
          </p:nvSpPr>
          <p:spPr>
            <a:xfrm>
              <a:off x="1824" y="3160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1113" name="Text Box 47"/>
            <p:cNvSpPr txBox="1"/>
            <p:nvPr/>
          </p:nvSpPr>
          <p:spPr>
            <a:xfrm>
              <a:off x="2566" y="2647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1114" name="Text Box 48"/>
            <p:cNvSpPr txBox="1"/>
            <p:nvPr/>
          </p:nvSpPr>
          <p:spPr>
            <a:xfrm>
              <a:off x="2618" y="3097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L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1115" name="Text Box 49"/>
            <p:cNvSpPr txBox="1"/>
            <p:nvPr/>
          </p:nvSpPr>
          <p:spPr>
            <a:xfrm>
              <a:off x="2993" y="2656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1116" name="Text Box 50"/>
            <p:cNvSpPr txBox="1"/>
            <p:nvPr/>
          </p:nvSpPr>
          <p:spPr>
            <a:xfrm>
              <a:off x="3006" y="3111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2H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1117" name="Freeform 51"/>
            <p:cNvSpPr/>
            <p:nvPr/>
          </p:nvSpPr>
          <p:spPr>
            <a:xfrm>
              <a:off x="2134" y="3012"/>
              <a:ext cx="194" cy="204"/>
            </a:xfrm>
            <a:custGeom>
              <a:avLst/>
              <a:gdLst/>
              <a:ahLst/>
              <a:cxnLst>
                <a:cxn ang="0">
                  <a:pos x="2" y="204"/>
                </a:cxn>
                <a:cxn ang="0">
                  <a:pos x="16" y="102"/>
                </a:cxn>
                <a:cxn ang="0">
                  <a:pos x="98" y="34"/>
                </a:cxn>
                <a:cxn ang="0">
                  <a:pos x="194" y="0"/>
                </a:cxn>
              </a:cxnLst>
              <a:rect l="0" t="0" r="0" b="0"/>
              <a:pathLst>
                <a:path w="170" h="144">
                  <a:moveTo>
                    <a:pt x="2" y="144"/>
                  </a:moveTo>
                  <a:cubicBezTo>
                    <a:pt x="1" y="118"/>
                    <a:pt x="0" y="92"/>
                    <a:pt x="14" y="72"/>
                  </a:cubicBezTo>
                  <a:cubicBezTo>
                    <a:pt x="28" y="52"/>
                    <a:pt x="60" y="36"/>
                    <a:pt x="86" y="24"/>
                  </a:cubicBezTo>
                  <a:cubicBezTo>
                    <a:pt x="112" y="12"/>
                    <a:pt x="152" y="4"/>
                    <a:pt x="170" y="0"/>
                  </a:cubicBezTo>
                </a:path>
              </a:pathLst>
            </a:custGeom>
            <a:noFill/>
            <a:ln w="9525" cap="sq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18" name="Line 52"/>
            <p:cNvSpPr/>
            <p:nvPr/>
          </p:nvSpPr>
          <p:spPr>
            <a:xfrm rot="5400000">
              <a:off x="2220" y="2823"/>
              <a:ext cx="120" cy="0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19" name="Line 53"/>
            <p:cNvSpPr/>
            <p:nvPr/>
          </p:nvSpPr>
          <p:spPr>
            <a:xfrm>
              <a:off x="2110" y="2532"/>
              <a:ext cx="120" cy="0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20" name="Line 54"/>
            <p:cNvSpPr/>
            <p:nvPr/>
          </p:nvSpPr>
          <p:spPr>
            <a:xfrm>
              <a:off x="2618" y="2532"/>
              <a:ext cx="120" cy="0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121" name="Rectangle 55"/>
            <p:cNvSpPr/>
            <p:nvPr/>
          </p:nvSpPr>
          <p:spPr>
            <a:xfrm>
              <a:off x="1991" y="2207"/>
              <a:ext cx="20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b="1" baseline="-25000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31122" name="Rectangle 56"/>
            <p:cNvSpPr/>
            <p:nvPr/>
          </p:nvSpPr>
          <p:spPr>
            <a:xfrm>
              <a:off x="2637" y="2207"/>
              <a:ext cx="20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2</a:t>
              </a:r>
              <a:endParaRPr lang="en-US" altLang="zh-CN" b="1" baseline="-25000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31123" name="Rectangle 57"/>
            <p:cNvSpPr/>
            <p:nvPr/>
          </p:nvSpPr>
          <p:spPr>
            <a:xfrm>
              <a:off x="2348" y="2681"/>
              <a:ext cx="15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b="1" baseline="-25000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186426" name="Text Box 58"/>
          <p:cNvSpPr txBox="1"/>
          <p:nvPr/>
        </p:nvSpPr>
        <p:spPr>
          <a:xfrm>
            <a:off x="2349500" y="1455420"/>
            <a:ext cx="2863850" cy="783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（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）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K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于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t=0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时刻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          闭合，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K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断开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6427" name="Rectangle 59"/>
          <p:cNvSpPr/>
          <p:nvPr/>
        </p:nvSpPr>
        <p:spPr>
          <a:xfrm>
            <a:off x="2085975" y="998220"/>
            <a:ext cx="64135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</a:rPr>
              <a:t>解：</a:t>
            </a:r>
            <a:endParaRPr lang="zh-CN" altLang="en-US" b="1" dirty="0">
              <a:solidFill>
                <a:srgbClr val="FF00FF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6428" name="Text Box 60"/>
          <p:cNvSpPr txBox="1"/>
          <p:nvPr/>
        </p:nvSpPr>
        <p:spPr>
          <a:xfrm>
            <a:off x="3162300" y="2539683"/>
            <a:ext cx="2320925" cy="368300"/>
          </a:xfrm>
          <a:prstGeom prst="rect">
            <a:avLst/>
          </a:prstGeom>
          <a:solidFill>
            <a:srgbClr val="FFFFD1"/>
          </a:solidFill>
          <a:ln w="9525">
            <a:noFill/>
          </a:ln>
          <a:effectLst>
            <a:prstShdw prst="shdw17" dist="17961" dir="13499999">
              <a:srgbClr val="99997D"/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 dirty="0">
                <a:solidFill>
                  <a:srgbClr val="FF00FF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rgbClr val="FF00FF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rgbClr val="FF00FF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</a:rPr>
              <a:t>)=</a:t>
            </a:r>
            <a:r>
              <a:rPr lang="en-US" altLang="zh-CN" b="1" i="1" dirty="0">
                <a:solidFill>
                  <a:srgbClr val="FF00FF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rgbClr val="FF00FF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rgbClr val="FF00FF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</a:rPr>
              <a:t>)=0</a:t>
            </a:r>
            <a:endParaRPr lang="en-US" altLang="zh-CN" b="1" dirty="0">
              <a:solidFill>
                <a:srgbClr val="FF00FF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6429" name="Text Box 61"/>
          <p:cNvSpPr txBox="1"/>
          <p:nvPr/>
        </p:nvSpPr>
        <p:spPr>
          <a:xfrm>
            <a:off x="3144838" y="3130233"/>
            <a:ext cx="5622925" cy="368300"/>
          </a:xfrm>
          <a:prstGeom prst="rect">
            <a:avLst/>
          </a:prstGeom>
          <a:solidFill>
            <a:srgbClr val="FFFFD1"/>
          </a:solidFill>
          <a:ln w="9525">
            <a:noFill/>
          </a:ln>
          <a:effectLst>
            <a:prstShdw prst="shdw17" dist="17961" dir="13499999">
              <a:srgbClr val="99997D"/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 dirty="0">
                <a:solidFill>
                  <a:srgbClr val="FF00FF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rgbClr val="FF00FF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</a:rPr>
              <a:t>(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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</a:rPr>
              <a:t>)=U</a:t>
            </a:r>
            <a:r>
              <a:rPr lang="en-US" altLang="zh-CN" b="1" baseline="-25000" dirty="0">
                <a:solidFill>
                  <a:srgbClr val="FF00FF"/>
                </a:solidFill>
                <a:latin typeface="Times New Roman" panose="02020503050405090304" pitchFamily="18" charset="0"/>
              </a:rPr>
              <a:t>s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</a:rPr>
              <a:t>/(R</a:t>
            </a:r>
            <a:r>
              <a:rPr lang="en-US" altLang="zh-CN" b="1" baseline="-25000" dirty="0">
                <a:solidFill>
                  <a:srgbClr val="FF00FF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</a:rPr>
              <a:t>+R</a:t>
            </a:r>
            <a:r>
              <a:rPr lang="en-US" altLang="zh-CN" b="1" baseline="-25000" dirty="0">
                <a:solidFill>
                  <a:srgbClr val="FF00FF"/>
                </a:solidFill>
                <a:latin typeface="Times New Roman" panose="02020503050405090304" pitchFamily="18" charset="0"/>
              </a:rPr>
              <a:t>2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</a:rPr>
              <a:t>)=6/(2+1)=2A  (</a:t>
            </a:r>
            <a:r>
              <a: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</a:rPr>
              <a:t>稳态值）</a:t>
            </a:r>
            <a:endParaRPr lang="zh-CN" altLang="en-US" b="1" dirty="0">
              <a:solidFill>
                <a:srgbClr val="FF00FF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6430" name="Text Box 62"/>
          <p:cNvSpPr txBox="1"/>
          <p:nvPr/>
        </p:nvSpPr>
        <p:spPr>
          <a:xfrm>
            <a:off x="3143250" y="3739833"/>
            <a:ext cx="6953250" cy="368300"/>
          </a:xfrm>
          <a:prstGeom prst="rect">
            <a:avLst/>
          </a:prstGeom>
          <a:solidFill>
            <a:srgbClr val="FFFFD1"/>
          </a:solidFill>
          <a:ln w="9525">
            <a:noFill/>
          </a:ln>
          <a:effectLst>
            <a:prstShdw prst="shdw17" dist="17961" dir="13499999">
              <a:srgbClr val="99997D"/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 =</a:t>
            </a:r>
            <a:r>
              <a: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（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L</a:t>
            </a:r>
            <a:r>
              <a:rPr lang="en-US" altLang="zh-CN" b="1" baseline="-25000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1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+L</a:t>
            </a:r>
            <a:r>
              <a:rPr lang="en-US" altLang="zh-CN" b="1" baseline="-25000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2</a:t>
            </a:r>
            <a:r>
              <a: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）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/</a:t>
            </a:r>
            <a:r>
              <a: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（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R</a:t>
            </a:r>
            <a:r>
              <a:rPr lang="en-US" altLang="zh-CN" b="1" baseline="-25000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1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+R</a:t>
            </a:r>
            <a:r>
              <a:rPr lang="en-US" altLang="zh-CN" b="1" baseline="-25000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2</a:t>
            </a:r>
            <a:r>
              <a: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）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=</a:t>
            </a:r>
            <a:r>
              <a: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（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1+2</a:t>
            </a:r>
            <a:r>
              <a: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）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/</a:t>
            </a:r>
            <a:r>
              <a: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（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2+1</a:t>
            </a:r>
            <a:r>
              <a: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）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=1(s)</a:t>
            </a:r>
            <a:endParaRPr lang="en-US" altLang="zh-CN" b="1" dirty="0">
              <a:solidFill>
                <a:srgbClr val="FF00FF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86431" name="Object 63"/>
          <p:cNvGraphicFramePr>
            <a:graphicFrameLocks noChangeAspect="1"/>
          </p:cNvGraphicFramePr>
          <p:nvPr/>
        </p:nvGraphicFramePr>
        <p:xfrm>
          <a:off x="3144838" y="4346258"/>
          <a:ext cx="4989512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26" name="" r:id="rId2" imgW="2120900" imgH="228600" progId="Equation.DSMT4">
                  <p:embed/>
                </p:oleObj>
              </mc:Choice>
              <mc:Fallback>
                <p:oleObj name="" r:id="rId2" imgW="2120900" imgH="228600" progId="Equation.DSMT4">
                  <p:embed/>
                  <p:pic>
                    <p:nvPicPr>
                      <p:cNvPr id="0" name="Object 6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44838" y="4346258"/>
                        <a:ext cx="4989512" cy="485775"/>
                      </a:xfrm>
                      <a:prstGeom prst="rect">
                        <a:avLst/>
                      </a:prstGeom>
                      <a:solidFill>
                        <a:srgbClr val="FFFFD1"/>
                      </a:solidFill>
                      <a:ln w="38100">
                        <a:noFill/>
                        <a:miter/>
                      </a:ln>
                      <a:effectLst>
                        <a:prstShdw prst="shdw17" dist="17961" dir="13499999">
                          <a:srgbClr val="99997D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432" name="Text Box 64"/>
          <p:cNvSpPr txBox="1"/>
          <p:nvPr/>
        </p:nvSpPr>
        <p:spPr>
          <a:xfrm>
            <a:off x="8150225" y="4374833"/>
            <a:ext cx="20796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（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0≦t ≦1s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）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6433" name="Text Box 65"/>
          <p:cNvSpPr txBox="1"/>
          <p:nvPr/>
        </p:nvSpPr>
        <p:spPr>
          <a:xfrm>
            <a:off x="2266950" y="4995545"/>
            <a:ext cx="39512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（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） 当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t=1s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时，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K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也闭合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6434" name="Text Box 66"/>
          <p:cNvSpPr txBox="1"/>
          <p:nvPr/>
        </p:nvSpPr>
        <p:spPr>
          <a:xfrm>
            <a:off x="3105150" y="5452745"/>
            <a:ext cx="44672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(1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(1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)=2(1-e</a:t>
            </a:r>
            <a:r>
              <a:rPr lang="en-US" altLang="zh-CN" b="1" baseline="30000" dirty="0">
                <a:solidFill>
                  <a:schemeClr val="tx2"/>
                </a:solidFill>
                <a:latin typeface="Times New Roman" panose="02020503050405090304" pitchFamily="18" charset="0"/>
              </a:rPr>
              <a:t>-1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)=1.264 (A)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6435" name="Text Box 67"/>
          <p:cNvSpPr txBox="1"/>
          <p:nvPr/>
        </p:nvSpPr>
        <p:spPr>
          <a:xfrm>
            <a:off x="7423150" y="5376545"/>
            <a:ext cx="311943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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s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/R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=6/2=3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(A)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6436" name="Text Box 68"/>
          <p:cNvSpPr txBox="1"/>
          <p:nvPr/>
        </p:nvSpPr>
        <p:spPr>
          <a:xfrm>
            <a:off x="3086100" y="6005195"/>
            <a:ext cx="36766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时间常数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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=L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/R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=1/2 (s)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6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6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6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6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6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6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6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86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86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6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86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6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6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6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6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6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6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6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6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6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6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18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426" grpId="0"/>
      <p:bldP spid="186427" grpId="0"/>
      <p:bldP spid="186428" grpId="0" bldLvl="0" animBg="1"/>
      <p:bldP spid="186429" grpId="0" bldLvl="0" animBg="1"/>
      <p:bldP spid="186430" grpId="0" bldLvl="0" animBg="1"/>
      <p:bldP spid="186432" grpId="0"/>
      <p:bldP spid="186433" grpId="0"/>
      <p:bldP spid="186434" grpId="0"/>
      <p:bldP spid="186435" grpId="0"/>
      <p:bldP spid="18643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396" name="Object 4"/>
          <p:cNvGraphicFramePr>
            <a:graphicFrameLocks noChangeAspect="1"/>
          </p:cNvGraphicFramePr>
          <p:nvPr/>
        </p:nvGraphicFramePr>
        <p:xfrm>
          <a:off x="3975100" y="2549525"/>
          <a:ext cx="5176838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0" name="" r:id="rId1" imgW="1879600" imgH="368300" progId="Equation.DSMT4">
                  <p:embed/>
                </p:oleObj>
              </mc:Choice>
              <mc:Fallback>
                <p:oleObj name="" r:id="rId1" imgW="1879600" imgH="368300" progId="Equation.DSMT4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75100" y="2549525"/>
                        <a:ext cx="5176838" cy="817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7" name="Object 5"/>
          <p:cNvGraphicFramePr>
            <a:graphicFrameLocks noChangeAspect="1"/>
          </p:cNvGraphicFramePr>
          <p:nvPr/>
        </p:nvGraphicFramePr>
        <p:xfrm>
          <a:off x="4686300" y="3421063"/>
          <a:ext cx="4579938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1" name="" r:id="rId3" imgW="1777365" imgH="482600" progId="Equation.DSMT4">
                  <p:embed/>
                </p:oleObj>
              </mc:Choice>
              <mc:Fallback>
                <p:oleObj name="" r:id="rId3" imgW="1777365" imgH="482600" progId="Equation.DSMT4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86300" y="3421063"/>
                        <a:ext cx="4579938" cy="1055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2100" name="Group 6"/>
          <p:cNvGrpSpPr/>
          <p:nvPr/>
        </p:nvGrpSpPr>
        <p:grpSpPr>
          <a:xfrm>
            <a:off x="3587750" y="420688"/>
            <a:ext cx="4994275" cy="2254250"/>
            <a:chOff x="244" y="2176"/>
            <a:chExt cx="3146" cy="1420"/>
          </a:xfrm>
        </p:grpSpPr>
        <p:sp>
          <p:nvSpPr>
            <p:cNvPr id="132106" name="Line 7"/>
            <p:cNvSpPr/>
            <p:nvPr/>
          </p:nvSpPr>
          <p:spPr>
            <a:xfrm>
              <a:off x="2926" y="2530"/>
              <a:ext cx="0" cy="106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07" name="Line 8"/>
            <p:cNvSpPr/>
            <p:nvPr/>
          </p:nvSpPr>
          <p:spPr>
            <a:xfrm>
              <a:off x="1171" y="2530"/>
              <a:ext cx="1753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08" name="Line 9"/>
            <p:cNvSpPr/>
            <p:nvPr/>
          </p:nvSpPr>
          <p:spPr>
            <a:xfrm>
              <a:off x="648" y="3572"/>
              <a:ext cx="2290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09" name="Line 10"/>
            <p:cNvSpPr/>
            <p:nvPr/>
          </p:nvSpPr>
          <p:spPr>
            <a:xfrm>
              <a:off x="649" y="2532"/>
              <a:ext cx="0" cy="106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0" name="Line 11"/>
            <p:cNvSpPr/>
            <p:nvPr/>
          </p:nvSpPr>
          <p:spPr>
            <a:xfrm>
              <a:off x="2278" y="2520"/>
              <a:ext cx="4" cy="391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1" name="Rectangle 12"/>
            <p:cNvSpPr/>
            <p:nvPr/>
          </p:nvSpPr>
          <p:spPr>
            <a:xfrm rot="5400000">
              <a:off x="2783" y="2759"/>
              <a:ext cx="302" cy="117"/>
            </a:xfrm>
            <a:prstGeom prst="rect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32112" name="Group 13"/>
            <p:cNvGrpSpPr/>
            <p:nvPr/>
          </p:nvGrpSpPr>
          <p:grpSpPr>
            <a:xfrm>
              <a:off x="2805" y="3053"/>
              <a:ext cx="194" cy="456"/>
              <a:chOff x="4347" y="2084"/>
              <a:chExt cx="320" cy="456"/>
            </a:xfrm>
          </p:grpSpPr>
          <p:sp>
            <p:nvSpPr>
              <p:cNvPr id="132154" name="Oval 14"/>
              <p:cNvSpPr/>
              <p:nvPr/>
            </p:nvSpPr>
            <p:spPr>
              <a:xfrm rot="10800000">
                <a:off x="4417" y="2419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2155" name="Oval 15"/>
              <p:cNvSpPr/>
              <p:nvPr/>
            </p:nvSpPr>
            <p:spPr>
              <a:xfrm rot="10800000">
                <a:off x="4418" y="2310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2156" name="Oval 16"/>
              <p:cNvSpPr/>
              <p:nvPr/>
            </p:nvSpPr>
            <p:spPr>
              <a:xfrm rot="10800000">
                <a:off x="4418" y="2201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2157" name="Oval 17"/>
              <p:cNvSpPr/>
              <p:nvPr/>
            </p:nvSpPr>
            <p:spPr>
              <a:xfrm rot="10800000">
                <a:off x="4418" y="2088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2158" name="Rectangle 18" descr="蓝色砂纸"/>
              <p:cNvSpPr/>
              <p:nvPr/>
            </p:nvSpPr>
            <p:spPr>
              <a:xfrm rot="10800000">
                <a:off x="4347" y="2084"/>
                <a:ext cx="218" cy="456"/>
              </a:xfrm>
              <a:prstGeom prst="rect">
                <a:avLst/>
              </a:prstGeom>
              <a:blipFill rotWithShape="0">
                <a:blip r:embed="rId5"/>
              </a:blipFill>
              <a:ln w="9525">
                <a:noFill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32113" name="Rectangle 19"/>
            <p:cNvSpPr/>
            <p:nvPr/>
          </p:nvSpPr>
          <p:spPr>
            <a:xfrm>
              <a:off x="1276" y="2461"/>
              <a:ext cx="302" cy="117"/>
            </a:xfrm>
            <a:prstGeom prst="rect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32114" name="Group 20"/>
            <p:cNvGrpSpPr/>
            <p:nvPr/>
          </p:nvGrpSpPr>
          <p:grpSpPr>
            <a:xfrm rot="5400000">
              <a:off x="1785" y="2281"/>
              <a:ext cx="194" cy="456"/>
              <a:chOff x="4347" y="2084"/>
              <a:chExt cx="320" cy="456"/>
            </a:xfrm>
          </p:grpSpPr>
          <p:sp>
            <p:nvSpPr>
              <p:cNvPr id="132149" name="Oval 21"/>
              <p:cNvSpPr/>
              <p:nvPr/>
            </p:nvSpPr>
            <p:spPr>
              <a:xfrm rot="10800000">
                <a:off x="4417" y="2419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2150" name="Oval 22"/>
              <p:cNvSpPr/>
              <p:nvPr/>
            </p:nvSpPr>
            <p:spPr>
              <a:xfrm rot="10800000">
                <a:off x="4418" y="2310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2151" name="Oval 23"/>
              <p:cNvSpPr/>
              <p:nvPr/>
            </p:nvSpPr>
            <p:spPr>
              <a:xfrm rot="10800000">
                <a:off x="4418" y="2201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2152" name="Oval 24"/>
              <p:cNvSpPr/>
              <p:nvPr/>
            </p:nvSpPr>
            <p:spPr>
              <a:xfrm rot="10800000">
                <a:off x="4418" y="2088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2153" name="Rectangle 25" descr="蓝色砂纸"/>
              <p:cNvSpPr/>
              <p:nvPr/>
            </p:nvSpPr>
            <p:spPr>
              <a:xfrm rot="10800000">
                <a:off x="4347" y="2084"/>
                <a:ext cx="218" cy="456"/>
              </a:xfrm>
              <a:prstGeom prst="rect">
                <a:avLst/>
              </a:prstGeom>
              <a:blipFill rotWithShape="0">
                <a:blip r:embed="rId5"/>
              </a:blipFill>
              <a:ln w="9525">
                <a:noFill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grpSp>
          <p:nvGrpSpPr>
            <p:cNvPr id="132115" name="Group 26"/>
            <p:cNvGrpSpPr/>
            <p:nvPr/>
          </p:nvGrpSpPr>
          <p:grpSpPr>
            <a:xfrm rot="10800000">
              <a:off x="353" y="2738"/>
              <a:ext cx="456" cy="666"/>
              <a:chOff x="1720" y="2921"/>
              <a:chExt cx="456" cy="666"/>
            </a:xfrm>
          </p:grpSpPr>
          <p:grpSp>
            <p:nvGrpSpPr>
              <p:cNvPr id="132144" name="Group 27"/>
              <p:cNvGrpSpPr/>
              <p:nvPr/>
            </p:nvGrpSpPr>
            <p:grpSpPr>
              <a:xfrm>
                <a:off x="1720" y="3101"/>
                <a:ext cx="316" cy="363"/>
                <a:chOff x="1785" y="2590"/>
                <a:chExt cx="316" cy="363"/>
              </a:xfrm>
            </p:grpSpPr>
            <p:sp>
              <p:nvSpPr>
                <p:cNvPr id="132147" name="Oval 28"/>
                <p:cNvSpPr/>
                <p:nvPr/>
              </p:nvSpPr>
              <p:spPr>
                <a:xfrm rot="5400000">
                  <a:off x="1803" y="2602"/>
                  <a:ext cx="280" cy="316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32148" name="Line 29"/>
                <p:cNvSpPr/>
                <p:nvPr/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32145" name="Text Box 30"/>
              <p:cNvSpPr txBox="1"/>
              <p:nvPr/>
            </p:nvSpPr>
            <p:spPr>
              <a:xfrm>
                <a:off x="1888" y="2921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2146" name="Text Box 31"/>
              <p:cNvSpPr txBox="1"/>
              <p:nvPr/>
            </p:nvSpPr>
            <p:spPr>
              <a:xfrm>
                <a:off x="1878" y="3355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32116" name="Line 32"/>
            <p:cNvSpPr/>
            <p:nvPr/>
          </p:nvSpPr>
          <p:spPr>
            <a:xfrm>
              <a:off x="648" y="2532"/>
              <a:ext cx="178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7" name="Line 33"/>
            <p:cNvSpPr/>
            <p:nvPr/>
          </p:nvSpPr>
          <p:spPr>
            <a:xfrm>
              <a:off x="2291" y="3230"/>
              <a:ext cx="4" cy="342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18" name="Oval 34"/>
            <p:cNvSpPr/>
            <p:nvPr/>
          </p:nvSpPr>
          <p:spPr>
            <a:xfrm>
              <a:off x="808" y="2509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32119" name="Oval 35"/>
            <p:cNvSpPr/>
            <p:nvPr/>
          </p:nvSpPr>
          <p:spPr>
            <a:xfrm>
              <a:off x="1148" y="2508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32120" name="Oval 36"/>
            <p:cNvSpPr/>
            <p:nvPr/>
          </p:nvSpPr>
          <p:spPr>
            <a:xfrm>
              <a:off x="2256" y="2911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32121" name="Oval 37"/>
            <p:cNvSpPr/>
            <p:nvPr/>
          </p:nvSpPr>
          <p:spPr>
            <a:xfrm>
              <a:off x="2268" y="3195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32122" name="Text Box 38"/>
            <p:cNvSpPr txBox="1"/>
            <p:nvPr/>
          </p:nvSpPr>
          <p:spPr>
            <a:xfrm>
              <a:off x="778" y="2894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6V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2123" name="Text Box 39"/>
            <p:cNvSpPr txBox="1"/>
            <p:nvPr/>
          </p:nvSpPr>
          <p:spPr>
            <a:xfrm>
              <a:off x="244" y="2881"/>
              <a:ext cx="515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32124" name="Line 40"/>
            <p:cNvSpPr/>
            <p:nvPr/>
          </p:nvSpPr>
          <p:spPr>
            <a:xfrm flipV="1">
              <a:off x="826" y="2411"/>
              <a:ext cx="322" cy="121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25" name="Text Box 41"/>
            <p:cNvSpPr txBox="1"/>
            <p:nvPr/>
          </p:nvSpPr>
          <p:spPr>
            <a:xfrm>
              <a:off x="576" y="2236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2126" name="Freeform 42"/>
            <p:cNvSpPr/>
            <p:nvPr/>
          </p:nvSpPr>
          <p:spPr>
            <a:xfrm>
              <a:off x="936" y="2378"/>
              <a:ext cx="144" cy="15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2" y="10"/>
                </a:cxn>
                <a:cxn ang="0">
                  <a:pos x="132" y="70"/>
                </a:cxn>
                <a:cxn ang="0">
                  <a:pos x="144" y="154"/>
                </a:cxn>
              </a:cxnLst>
              <a:rect l="0" t="0" r="0" b="0"/>
              <a:pathLst>
                <a:path w="144" h="154">
                  <a:moveTo>
                    <a:pt x="0" y="10"/>
                  </a:moveTo>
                  <a:cubicBezTo>
                    <a:pt x="25" y="5"/>
                    <a:pt x="50" y="0"/>
                    <a:pt x="72" y="10"/>
                  </a:cubicBezTo>
                  <a:cubicBezTo>
                    <a:pt x="94" y="20"/>
                    <a:pt x="120" y="46"/>
                    <a:pt x="132" y="70"/>
                  </a:cubicBezTo>
                  <a:cubicBezTo>
                    <a:pt x="144" y="94"/>
                    <a:pt x="144" y="124"/>
                    <a:pt x="144" y="154"/>
                  </a:cubicBezTo>
                </a:path>
              </a:pathLst>
            </a:custGeom>
            <a:noFill/>
            <a:ln w="9525" cap="sq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27" name="Text Box 43"/>
            <p:cNvSpPr txBox="1"/>
            <p:nvPr/>
          </p:nvSpPr>
          <p:spPr>
            <a:xfrm>
              <a:off x="1248" y="2176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2128" name="Text Box 44"/>
            <p:cNvSpPr txBox="1"/>
            <p:nvPr/>
          </p:nvSpPr>
          <p:spPr>
            <a:xfrm>
              <a:off x="1240" y="2566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2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2129" name="Text Box 45"/>
            <p:cNvSpPr txBox="1"/>
            <p:nvPr/>
          </p:nvSpPr>
          <p:spPr>
            <a:xfrm>
              <a:off x="1680" y="2248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L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2130" name="Text Box 46"/>
            <p:cNvSpPr txBox="1"/>
            <p:nvPr/>
          </p:nvSpPr>
          <p:spPr>
            <a:xfrm>
              <a:off x="1656" y="2608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1H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2131" name="Line 47"/>
            <p:cNvSpPr/>
            <p:nvPr/>
          </p:nvSpPr>
          <p:spPr>
            <a:xfrm>
              <a:off x="2104" y="2969"/>
              <a:ext cx="187" cy="226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2" name="Text Box 48"/>
            <p:cNvSpPr txBox="1"/>
            <p:nvPr/>
          </p:nvSpPr>
          <p:spPr>
            <a:xfrm>
              <a:off x="1824" y="3160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2133" name="Text Box 49"/>
            <p:cNvSpPr txBox="1"/>
            <p:nvPr/>
          </p:nvSpPr>
          <p:spPr>
            <a:xfrm>
              <a:off x="2566" y="2647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2134" name="Text Box 50"/>
            <p:cNvSpPr txBox="1"/>
            <p:nvPr/>
          </p:nvSpPr>
          <p:spPr>
            <a:xfrm>
              <a:off x="2618" y="3097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L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2135" name="Text Box 51"/>
            <p:cNvSpPr txBox="1"/>
            <p:nvPr/>
          </p:nvSpPr>
          <p:spPr>
            <a:xfrm>
              <a:off x="2993" y="2656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2136" name="Text Box 52"/>
            <p:cNvSpPr txBox="1"/>
            <p:nvPr/>
          </p:nvSpPr>
          <p:spPr>
            <a:xfrm>
              <a:off x="3006" y="3111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2H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2137" name="Freeform 53"/>
            <p:cNvSpPr/>
            <p:nvPr/>
          </p:nvSpPr>
          <p:spPr>
            <a:xfrm>
              <a:off x="2134" y="3012"/>
              <a:ext cx="194" cy="204"/>
            </a:xfrm>
            <a:custGeom>
              <a:avLst/>
              <a:gdLst/>
              <a:ahLst/>
              <a:cxnLst>
                <a:cxn ang="0">
                  <a:pos x="2" y="204"/>
                </a:cxn>
                <a:cxn ang="0">
                  <a:pos x="16" y="102"/>
                </a:cxn>
                <a:cxn ang="0">
                  <a:pos x="98" y="34"/>
                </a:cxn>
                <a:cxn ang="0">
                  <a:pos x="194" y="0"/>
                </a:cxn>
              </a:cxnLst>
              <a:rect l="0" t="0" r="0" b="0"/>
              <a:pathLst>
                <a:path w="170" h="144">
                  <a:moveTo>
                    <a:pt x="2" y="144"/>
                  </a:moveTo>
                  <a:cubicBezTo>
                    <a:pt x="1" y="118"/>
                    <a:pt x="0" y="92"/>
                    <a:pt x="14" y="72"/>
                  </a:cubicBezTo>
                  <a:cubicBezTo>
                    <a:pt x="28" y="52"/>
                    <a:pt x="60" y="36"/>
                    <a:pt x="86" y="24"/>
                  </a:cubicBezTo>
                  <a:cubicBezTo>
                    <a:pt x="112" y="12"/>
                    <a:pt x="152" y="4"/>
                    <a:pt x="170" y="0"/>
                  </a:cubicBezTo>
                </a:path>
              </a:pathLst>
            </a:custGeom>
            <a:noFill/>
            <a:ln w="9525" cap="sq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8" name="Line 54"/>
            <p:cNvSpPr/>
            <p:nvPr/>
          </p:nvSpPr>
          <p:spPr>
            <a:xfrm rot="5400000">
              <a:off x="2220" y="2823"/>
              <a:ext cx="120" cy="0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9" name="Line 55"/>
            <p:cNvSpPr/>
            <p:nvPr/>
          </p:nvSpPr>
          <p:spPr>
            <a:xfrm>
              <a:off x="2110" y="2532"/>
              <a:ext cx="120" cy="0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40" name="Line 56"/>
            <p:cNvSpPr/>
            <p:nvPr/>
          </p:nvSpPr>
          <p:spPr>
            <a:xfrm>
              <a:off x="2618" y="2532"/>
              <a:ext cx="120" cy="0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41" name="Rectangle 57"/>
            <p:cNvSpPr/>
            <p:nvPr/>
          </p:nvSpPr>
          <p:spPr>
            <a:xfrm>
              <a:off x="1991" y="2207"/>
              <a:ext cx="20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b="1" baseline="-25000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32142" name="Rectangle 58"/>
            <p:cNvSpPr/>
            <p:nvPr/>
          </p:nvSpPr>
          <p:spPr>
            <a:xfrm>
              <a:off x="2637" y="2207"/>
              <a:ext cx="20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2</a:t>
              </a:r>
              <a:endParaRPr lang="en-US" altLang="zh-CN" b="1" baseline="-25000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32143" name="Rectangle 59"/>
            <p:cNvSpPr/>
            <p:nvPr/>
          </p:nvSpPr>
          <p:spPr>
            <a:xfrm>
              <a:off x="2348" y="2681"/>
              <a:ext cx="15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b="1" baseline="-25000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187452" name="Text Box 60"/>
          <p:cNvSpPr txBox="1"/>
          <p:nvPr/>
        </p:nvSpPr>
        <p:spPr>
          <a:xfrm>
            <a:off x="3467100" y="4457700"/>
            <a:ext cx="39592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(1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(1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(1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=1.264 (A)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7453" name="Text Box 61"/>
          <p:cNvSpPr txBox="1"/>
          <p:nvPr/>
        </p:nvSpPr>
        <p:spPr>
          <a:xfrm>
            <a:off x="8112125" y="4419600"/>
            <a:ext cx="197326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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)=0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(A)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7454" name="Text Box 62"/>
          <p:cNvSpPr txBox="1"/>
          <p:nvPr/>
        </p:nvSpPr>
        <p:spPr>
          <a:xfrm>
            <a:off x="3486150" y="5010150"/>
            <a:ext cx="40544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时间常数 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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=L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/R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=2/1 =2(s)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187455" name="Object 63"/>
          <p:cNvGraphicFramePr>
            <a:graphicFrameLocks noChangeAspect="1"/>
          </p:cNvGraphicFramePr>
          <p:nvPr/>
        </p:nvGraphicFramePr>
        <p:xfrm>
          <a:off x="3430588" y="5360988"/>
          <a:ext cx="5216525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2" name="" r:id="rId6" imgW="2019300" imgH="685800" progId="Equation.DSMT4">
                  <p:embed/>
                </p:oleObj>
              </mc:Choice>
              <mc:Fallback>
                <p:oleObj name="" r:id="rId6" imgW="2019300" imgH="685800" progId="Equation.DSMT4">
                  <p:embed/>
                  <p:pic>
                    <p:nvPicPr>
                      <p:cNvPr id="0" name="Object 6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30588" y="5360988"/>
                        <a:ext cx="5216525" cy="1520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456" name="AutoShape 64"/>
          <p:cNvSpPr>
            <a:spLocks noChangeArrowheads="1"/>
          </p:cNvSpPr>
          <p:nvPr/>
        </p:nvSpPr>
        <p:spPr bwMode="auto">
          <a:xfrm>
            <a:off x="1885950" y="2244725"/>
            <a:ext cx="1117600" cy="868363"/>
          </a:xfrm>
          <a:prstGeom prst="wedgeRectCallout">
            <a:avLst>
              <a:gd name="adj1" fmla="val 131106"/>
              <a:gd name="adj2" fmla="val 50912"/>
            </a:avLst>
          </a:prstGeom>
          <a:solidFill>
            <a:schemeClr val="bg1"/>
          </a:solidFill>
          <a:ln>
            <a:noFill/>
          </a:ln>
          <a:effectLst>
            <a:prstShdw prst="shdw18" dist="17961" dir="13500000">
              <a:schemeClr val="bg1">
                <a:gamma/>
                <a:shade val="60000"/>
                <a:invGamma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66F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+mn-cs"/>
              </a:rPr>
              <a:t>三要素法推广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7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7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7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7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7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7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7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7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7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7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7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7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87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7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52" grpId="0"/>
      <p:bldP spid="187453" grpId="0"/>
      <p:bldP spid="187454" grpId="0"/>
      <p:bldP spid="187456" grpId="0" bldLvl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20" name="Text Box 4"/>
          <p:cNvSpPr txBox="1"/>
          <p:nvPr/>
        </p:nvSpPr>
        <p:spPr>
          <a:xfrm>
            <a:off x="3252788" y="685800"/>
            <a:ext cx="2286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t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t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)-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t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88421" name="Object 5"/>
          <p:cNvGraphicFramePr>
            <a:graphicFrameLocks noChangeAspect="1"/>
          </p:cNvGraphicFramePr>
          <p:nvPr/>
        </p:nvGraphicFramePr>
        <p:xfrm>
          <a:off x="3686175" y="1184275"/>
          <a:ext cx="557530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4" name="" r:id="rId1" imgW="2159000" imgH="330200" progId="Equation.DSMT4">
                  <p:embed/>
                </p:oleObj>
              </mc:Choice>
              <mc:Fallback>
                <p:oleObj name="" r:id="rId1" imgW="2159000" imgH="330200" progId="Equation.DSMT4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86175" y="1184275"/>
                        <a:ext cx="5575300" cy="731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8422" name="Group 6"/>
          <p:cNvGrpSpPr/>
          <p:nvPr/>
        </p:nvGrpSpPr>
        <p:grpSpPr>
          <a:xfrm>
            <a:off x="4035425" y="1916113"/>
            <a:ext cx="2506663" cy="490537"/>
            <a:chOff x="1582" y="1207"/>
            <a:chExt cx="1579" cy="309"/>
          </a:xfrm>
        </p:grpSpPr>
        <p:sp>
          <p:nvSpPr>
            <p:cNvPr id="133129" name="Line 7"/>
            <p:cNvSpPr/>
            <p:nvPr/>
          </p:nvSpPr>
          <p:spPr>
            <a:xfrm>
              <a:off x="1582" y="1207"/>
              <a:ext cx="1579" cy="0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30" name="Rectangle 8"/>
            <p:cNvSpPr/>
            <p:nvPr/>
          </p:nvSpPr>
          <p:spPr>
            <a:xfrm>
              <a:off x="2124" y="1284"/>
              <a:ext cx="34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00FF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00FF"/>
                  </a:solidFill>
                  <a:latin typeface="Times New Roman" panose="02020503050405090304" pitchFamily="18" charset="0"/>
                </a:rPr>
                <a:t>1</a:t>
              </a:r>
              <a:r>
                <a:rPr lang="en-US" altLang="zh-CN" b="1" dirty="0">
                  <a:solidFill>
                    <a:srgbClr val="FF00FF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b="1" dirty="0">
                  <a:solidFill>
                    <a:srgbClr val="FF00FF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t</a:t>
              </a:r>
              <a:r>
                <a:rPr lang="en-US" altLang="zh-CN" b="1" dirty="0">
                  <a:solidFill>
                    <a:srgbClr val="FF00FF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88425" name="Group 9"/>
          <p:cNvGrpSpPr/>
          <p:nvPr/>
        </p:nvGrpSpPr>
        <p:grpSpPr>
          <a:xfrm>
            <a:off x="6907213" y="1916113"/>
            <a:ext cx="1473200" cy="490537"/>
            <a:chOff x="3391" y="1207"/>
            <a:chExt cx="928" cy="309"/>
          </a:xfrm>
        </p:grpSpPr>
        <p:sp>
          <p:nvSpPr>
            <p:cNvPr id="133127" name="Line 10"/>
            <p:cNvSpPr/>
            <p:nvPr/>
          </p:nvSpPr>
          <p:spPr>
            <a:xfrm>
              <a:off x="3391" y="1207"/>
              <a:ext cx="928" cy="0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28" name="Rectangle 11"/>
            <p:cNvSpPr/>
            <p:nvPr/>
          </p:nvSpPr>
          <p:spPr>
            <a:xfrm>
              <a:off x="3576" y="1284"/>
              <a:ext cx="34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00FF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00FF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b="1" dirty="0">
                  <a:solidFill>
                    <a:srgbClr val="FF00FF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b="1" dirty="0">
                  <a:solidFill>
                    <a:srgbClr val="FF00FF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t</a:t>
              </a:r>
              <a:r>
                <a:rPr lang="en-US" altLang="zh-CN" b="1" dirty="0">
                  <a:solidFill>
                    <a:srgbClr val="FF00FF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188428" name="Text Box 12"/>
          <p:cNvSpPr txBox="1"/>
          <p:nvPr/>
        </p:nvSpPr>
        <p:spPr>
          <a:xfrm>
            <a:off x="3067050" y="2724150"/>
            <a:ext cx="672465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i="1" dirty="0">
                <a:solidFill>
                  <a:srgbClr val="FF00FF"/>
                </a:solidFill>
                <a:latin typeface="Times New Roman" panose="02020503050405090304" pitchFamily="18" charset="0"/>
              </a:rPr>
              <a:t>注：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 本例中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t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、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t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分别只有一个固有频率，但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t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有两个固有频率（此二阶电路可看作两个独立的一阶电路）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8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88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88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188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20" grpId="0"/>
      <p:bldP spid="18842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4" name="Text Box 4"/>
          <p:cNvSpPr txBox="1"/>
          <p:nvPr/>
        </p:nvSpPr>
        <p:spPr>
          <a:xfrm>
            <a:off x="4884738" y="3368675"/>
            <a:ext cx="5492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i</a:t>
            </a:r>
            <a:r>
              <a:rPr lang="en-US" altLang="zh-CN" b="1" baseline="-25000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1</a:t>
            </a:r>
            <a:endParaRPr lang="en-US" altLang="zh-CN" b="1" dirty="0">
              <a:solidFill>
                <a:srgbClr val="FF00FF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9445" name="Text Box 5"/>
          <p:cNvSpPr txBox="1"/>
          <p:nvPr/>
        </p:nvSpPr>
        <p:spPr>
          <a:xfrm>
            <a:off x="7575550" y="3349625"/>
            <a:ext cx="5492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i</a:t>
            </a:r>
            <a:r>
              <a:rPr lang="en-US" altLang="zh-CN" b="1" baseline="-25000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2</a:t>
            </a:r>
            <a:endParaRPr lang="en-US" altLang="zh-CN" b="1" dirty="0">
              <a:solidFill>
                <a:srgbClr val="FF00FF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189446" name="Group 6"/>
          <p:cNvGrpSpPr/>
          <p:nvPr/>
        </p:nvGrpSpPr>
        <p:grpSpPr>
          <a:xfrm>
            <a:off x="4159250" y="1120775"/>
            <a:ext cx="3892550" cy="2768600"/>
            <a:chOff x="288" y="670"/>
            <a:chExt cx="2452" cy="1744"/>
          </a:xfrm>
        </p:grpSpPr>
        <p:sp>
          <p:nvSpPr>
            <p:cNvPr id="134155" name="Line 7"/>
            <p:cNvSpPr/>
            <p:nvPr/>
          </p:nvSpPr>
          <p:spPr>
            <a:xfrm>
              <a:off x="683" y="994"/>
              <a:ext cx="2031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56" name="Oval 8"/>
            <p:cNvSpPr/>
            <p:nvPr/>
          </p:nvSpPr>
          <p:spPr>
            <a:xfrm>
              <a:off x="1763" y="1394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34157" name="Group 9"/>
            <p:cNvGrpSpPr/>
            <p:nvPr/>
          </p:nvGrpSpPr>
          <p:grpSpPr>
            <a:xfrm rot="10800000">
              <a:off x="384" y="1206"/>
              <a:ext cx="456" cy="666"/>
              <a:chOff x="1720" y="2921"/>
              <a:chExt cx="456" cy="666"/>
            </a:xfrm>
          </p:grpSpPr>
          <p:grpSp>
            <p:nvGrpSpPr>
              <p:cNvPr id="134193" name="Group 10"/>
              <p:cNvGrpSpPr/>
              <p:nvPr/>
            </p:nvGrpSpPr>
            <p:grpSpPr>
              <a:xfrm>
                <a:off x="1720" y="3101"/>
                <a:ext cx="316" cy="363"/>
                <a:chOff x="1785" y="2590"/>
                <a:chExt cx="316" cy="363"/>
              </a:xfrm>
            </p:grpSpPr>
            <p:sp>
              <p:nvSpPr>
                <p:cNvPr id="134196" name="Oval 11"/>
                <p:cNvSpPr/>
                <p:nvPr/>
              </p:nvSpPr>
              <p:spPr>
                <a:xfrm rot="5400000">
                  <a:off x="1803" y="2602"/>
                  <a:ext cx="280" cy="316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34197" name="Line 12"/>
                <p:cNvSpPr/>
                <p:nvPr/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34194" name="Text Box 13"/>
              <p:cNvSpPr txBox="1"/>
              <p:nvPr/>
            </p:nvSpPr>
            <p:spPr>
              <a:xfrm>
                <a:off x="1888" y="2921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4195" name="Text Box 14"/>
              <p:cNvSpPr txBox="1"/>
              <p:nvPr/>
            </p:nvSpPr>
            <p:spPr>
              <a:xfrm>
                <a:off x="1878" y="3355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34158" name="Rectangle 15"/>
            <p:cNvSpPr/>
            <p:nvPr/>
          </p:nvSpPr>
          <p:spPr>
            <a:xfrm>
              <a:off x="1117" y="937"/>
              <a:ext cx="302" cy="117"/>
            </a:xfrm>
            <a:prstGeom prst="rect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34159" name="Rectangle 16"/>
            <p:cNvSpPr/>
            <p:nvPr/>
          </p:nvSpPr>
          <p:spPr>
            <a:xfrm>
              <a:off x="2105" y="937"/>
              <a:ext cx="302" cy="117"/>
            </a:xfrm>
            <a:prstGeom prst="rect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34160" name="Group 17"/>
            <p:cNvGrpSpPr/>
            <p:nvPr/>
          </p:nvGrpSpPr>
          <p:grpSpPr>
            <a:xfrm>
              <a:off x="2143" y="1931"/>
              <a:ext cx="129" cy="300"/>
              <a:chOff x="2924" y="2436"/>
              <a:chExt cx="129" cy="300"/>
            </a:xfrm>
          </p:grpSpPr>
          <p:sp>
            <p:nvSpPr>
              <p:cNvPr id="134191" name="Line 18"/>
              <p:cNvSpPr/>
              <p:nvPr/>
            </p:nvSpPr>
            <p:spPr>
              <a:xfrm>
                <a:off x="2924" y="2436"/>
                <a:ext cx="0" cy="300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92" name="Line 19"/>
              <p:cNvSpPr/>
              <p:nvPr/>
            </p:nvSpPr>
            <p:spPr>
              <a:xfrm>
                <a:off x="3053" y="2436"/>
                <a:ext cx="0" cy="300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4161" name="Line 20"/>
            <p:cNvSpPr/>
            <p:nvPr/>
          </p:nvSpPr>
          <p:spPr>
            <a:xfrm>
              <a:off x="683" y="994"/>
              <a:ext cx="2" cy="1093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62" name="Line 21"/>
            <p:cNvSpPr/>
            <p:nvPr/>
          </p:nvSpPr>
          <p:spPr>
            <a:xfrm>
              <a:off x="683" y="2087"/>
              <a:ext cx="1453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63" name="Line 22"/>
            <p:cNvSpPr/>
            <p:nvPr/>
          </p:nvSpPr>
          <p:spPr>
            <a:xfrm>
              <a:off x="2271" y="2087"/>
              <a:ext cx="445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64" name="Line 23"/>
            <p:cNvSpPr/>
            <p:nvPr/>
          </p:nvSpPr>
          <p:spPr>
            <a:xfrm>
              <a:off x="2700" y="994"/>
              <a:ext cx="2" cy="1093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4165" name="Group 24"/>
            <p:cNvGrpSpPr/>
            <p:nvPr/>
          </p:nvGrpSpPr>
          <p:grpSpPr>
            <a:xfrm rot="5400000">
              <a:off x="1232" y="1849"/>
              <a:ext cx="194" cy="456"/>
              <a:chOff x="4347" y="2084"/>
              <a:chExt cx="320" cy="456"/>
            </a:xfrm>
          </p:grpSpPr>
          <p:sp>
            <p:nvSpPr>
              <p:cNvPr id="134186" name="Oval 25"/>
              <p:cNvSpPr/>
              <p:nvPr/>
            </p:nvSpPr>
            <p:spPr>
              <a:xfrm rot="10800000">
                <a:off x="4417" y="2419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4187" name="Oval 26"/>
              <p:cNvSpPr/>
              <p:nvPr/>
            </p:nvSpPr>
            <p:spPr>
              <a:xfrm rot="10800000">
                <a:off x="4418" y="2310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4188" name="Oval 27"/>
              <p:cNvSpPr/>
              <p:nvPr/>
            </p:nvSpPr>
            <p:spPr>
              <a:xfrm rot="10800000">
                <a:off x="4418" y="2201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4189" name="Oval 28"/>
              <p:cNvSpPr/>
              <p:nvPr/>
            </p:nvSpPr>
            <p:spPr>
              <a:xfrm rot="10800000">
                <a:off x="4418" y="2088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4190" name="Rectangle 29" descr="蓝色砂纸"/>
              <p:cNvSpPr/>
              <p:nvPr/>
            </p:nvSpPr>
            <p:spPr>
              <a:xfrm rot="10800000">
                <a:off x="4347" y="2084"/>
                <a:ext cx="218" cy="456"/>
              </a:xfrm>
              <a:prstGeom prst="rect">
                <a:avLst/>
              </a:prstGeom>
              <a:blipFill rotWithShape="0">
                <a:blip r:embed="rId1"/>
              </a:blipFill>
              <a:ln w="9525">
                <a:noFill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34166" name="Line 30"/>
            <p:cNvSpPr/>
            <p:nvPr/>
          </p:nvSpPr>
          <p:spPr>
            <a:xfrm>
              <a:off x="1786" y="1690"/>
              <a:ext cx="0" cy="409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67" name="Line 31"/>
            <p:cNvSpPr/>
            <p:nvPr/>
          </p:nvSpPr>
          <p:spPr>
            <a:xfrm>
              <a:off x="1786" y="994"/>
              <a:ext cx="0" cy="409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68" name="Oval 32"/>
            <p:cNvSpPr/>
            <p:nvPr/>
          </p:nvSpPr>
          <p:spPr>
            <a:xfrm>
              <a:off x="1763" y="1657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34169" name="Line 33"/>
            <p:cNvSpPr/>
            <p:nvPr/>
          </p:nvSpPr>
          <p:spPr>
            <a:xfrm flipV="1">
              <a:off x="1786" y="1403"/>
              <a:ext cx="178" cy="261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70" name="Freeform 34"/>
            <p:cNvSpPr/>
            <p:nvPr/>
          </p:nvSpPr>
          <p:spPr>
            <a:xfrm>
              <a:off x="1836" y="1452"/>
              <a:ext cx="114" cy="192"/>
            </a:xfrm>
            <a:custGeom>
              <a:avLst/>
              <a:gdLst/>
              <a:ahLst/>
              <a:cxnLst>
                <a:cxn ang="0">
                  <a:pos x="108" y="192"/>
                </a:cxn>
                <a:cxn ang="0">
                  <a:pos x="96" y="72"/>
                </a:cxn>
                <a:cxn ang="0">
                  <a:pos x="0" y="0"/>
                </a:cxn>
              </a:cxnLst>
              <a:rect l="0" t="0" r="0" b="0"/>
              <a:pathLst>
                <a:path w="114" h="192">
                  <a:moveTo>
                    <a:pt x="108" y="192"/>
                  </a:moveTo>
                  <a:cubicBezTo>
                    <a:pt x="111" y="148"/>
                    <a:pt x="114" y="104"/>
                    <a:pt x="96" y="72"/>
                  </a:cubicBezTo>
                  <a:cubicBezTo>
                    <a:pt x="78" y="40"/>
                    <a:pt x="22" y="12"/>
                    <a:pt x="0" y="0"/>
                  </a:cubicBezTo>
                </a:path>
              </a:pathLst>
            </a:custGeom>
            <a:noFill/>
            <a:ln w="9525" cap="sq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71" name="Text Box 35"/>
            <p:cNvSpPr txBox="1"/>
            <p:nvPr/>
          </p:nvSpPr>
          <p:spPr>
            <a:xfrm>
              <a:off x="288" y="1322"/>
              <a:ext cx="3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34172" name="Text Box 36"/>
            <p:cNvSpPr txBox="1"/>
            <p:nvPr/>
          </p:nvSpPr>
          <p:spPr>
            <a:xfrm>
              <a:off x="803" y="1390"/>
              <a:ext cx="50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10V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4173" name="Text Box 37"/>
            <p:cNvSpPr txBox="1"/>
            <p:nvPr/>
          </p:nvSpPr>
          <p:spPr>
            <a:xfrm>
              <a:off x="1012" y="670"/>
              <a:ext cx="56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100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4174" name="Text Box 38"/>
            <p:cNvSpPr txBox="1"/>
            <p:nvPr/>
          </p:nvSpPr>
          <p:spPr>
            <a:xfrm>
              <a:off x="1984" y="670"/>
              <a:ext cx="56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100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4175" name="Text Box 39"/>
            <p:cNvSpPr txBox="1"/>
            <p:nvPr/>
          </p:nvSpPr>
          <p:spPr>
            <a:xfrm>
              <a:off x="1120" y="1054"/>
              <a:ext cx="39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4176" name="Text Box 40"/>
            <p:cNvSpPr txBox="1"/>
            <p:nvPr/>
          </p:nvSpPr>
          <p:spPr>
            <a:xfrm>
              <a:off x="2116" y="1030"/>
              <a:ext cx="39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4177" name="Text Box 41"/>
            <p:cNvSpPr txBox="1"/>
            <p:nvPr/>
          </p:nvSpPr>
          <p:spPr>
            <a:xfrm>
              <a:off x="1264" y="1846"/>
              <a:ext cx="39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L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4178" name="Text Box 42"/>
            <p:cNvSpPr txBox="1"/>
            <p:nvPr/>
          </p:nvSpPr>
          <p:spPr>
            <a:xfrm>
              <a:off x="2104" y="1666"/>
              <a:ext cx="39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C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4179" name="Text Box 43"/>
            <p:cNvSpPr txBox="1"/>
            <p:nvPr/>
          </p:nvSpPr>
          <p:spPr>
            <a:xfrm>
              <a:off x="1000" y="2170"/>
              <a:ext cx="72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10mH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4180" name="Text Box 44"/>
            <p:cNvSpPr txBox="1"/>
            <p:nvPr/>
          </p:nvSpPr>
          <p:spPr>
            <a:xfrm>
              <a:off x="2020" y="2182"/>
              <a:ext cx="72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1F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4181" name="Text Box 45"/>
            <p:cNvSpPr txBox="1"/>
            <p:nvPr/>
          </p:nvSpPr>
          <p:spPr>
            <a:xfrm>
              <a:off x="1948" y="1282"/>
              <a:ext cx="39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4182" name="Line 46"/>
            <p:cNvSpPr/>
            <p:nvPr/>
          </p:nvSpPr>
          <p:spPr>
            <a:xfrm flipH="1">
              <a:off x="760" y="2087"/>
              <a:ext cx="193" cy="0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83" name="Line 47"/>
            <p:cNvSpPr/>
            <p:nvPr/>
          </p:nvSpPr>
          <p:spPr>
            <a:xfrm>
              <a:off x="1784" y="1762"/>
              <a:ext cx="0" cy="132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84" name="Line 48"/>
            <p:cNvSpPr/>
            <p:nvPr/>
          </p:nvSpPr>
          <p:spPr>
            <a:xfrm>
              <a:off x="2416" y="2087"/>
              <a:ext cx="144" cy="0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85" name="Text Box 49"/>
            <p:cNvSpPr txBox="1"/>
            <p:nvPr/>
          </p:nvSpPr>
          <p:spPr>
            <a:xfrm>
              <a:off x="1820" y="1594"/>
              <a:ext cx="34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189490" name="Text Box 50"/>
          <p:cNvSpPr txBox="1"/>
          <p:nvPr/>
        </p:nvSpPr>
        <p:spPr>
          <a:xfrm>
            <a:off x="3025775" y="609600"/>
            <a:ext cx="72231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如图电路原处于稳态，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t=0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时刻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K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闭合，求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K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闭合后电流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K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=?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9491" name="Rectangle 51"/>
          <p:cNvSpPr/>
          <p:nvPr/>
        </p:nvSpPr>
        <p:spPr>
          <a:xfrm>
            <a:off x="2057400" y="611505"/>
            <a:ext cx="10731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i="1" dirty="0">
                <a:solidFill>
                  <a:srgbClr val="FF00FF"/>
                </a:solidFill>
                <a:latin typeface="Times New Roman" panose="02020503050405090304" pitchFamily="18" charset="0"/>
              </a:rPr>
              <a:t>思考</a:t>
            </a:r>
            <a:r>
              <a:rPr lang="en-US" altLang="zh-CN" b="1" i="1" dirty="0">
                <a:solidFill>
                  <a:srgbClr val="FF00FF"/>
                </a:solidFill>
                <a:latin typeface="Times New Roman" panose="02020503050405090304" pitchFamily="18" charset="0"/>
              </a:rPr>
              <a:t>:</a:t>
            </a:r>
            <a:endParaRPr lang="en-US" altLang="zh-CN" b="1" i="1" dirty="0">
              <a:solidFill>
                <a:srgbClr val="FF00FF"/>
              </a:solidFill>
              <a:latin typeface="Times New Roman" panose="02020503050405090304" pitchFamily="18" charset="0"/>
            </a:endParaRPr>
          </a:p>
        </p:txBody>
      </p:sp>
      <p:sp>
        <p:nvSpPr>
          <p:cNvPr id="189492" name="Text Box 52"/>
          <p:cNvSpPr txBox="1"/>
          <p:nvPr/>
        </p:nvSpPr>
        <p:spPr>
          <a:xfrm>
            <a:off x="2911475" y="3902075"/>
            <a:ext cx="15684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参考答案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: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89493" name="Object 53"/>
          <p:cNvGraphicFramePr>
            <a:graphicFrameLocks noChangeAspect="1"/>
          </p:cNvGraphicFramePr>
          <p:nvPr/>
        </p:nvGraphicFramePr>
        <p:xfrm>
          <a:off x="3463925" y="4964113"/>
          <a:ext cx="4133850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98" name="" r:id="rId2" imgW="1600200" imgH="266700" progId="Equation.DSMT4">
                  <p:embed/>
                </p:oleObj>
              </mc:Choice>
              <mc:Fallback>
                <p:oleObj name="" r:id="rId2" imgW="1600200" imgH="266700" progId="Equation.DSMT4">
                  <p:embed/>
                  <p:pic>
                    <p:nvPicPr>
                      <p:cNvPr id="0" name="Object 5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63925" y="4964113"/>
                        <a:ext cx="4133850" cy="588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94" name="Object 54"/>
          <p:cNvGraphicFramePr>
            <a:graphicFrameLocks noChangeAspect="1"/>
          </p:cNvGraphicFramePr>
          <p:nvPr/>
        </p:nvGraphicFramePr>
        <p:xfrm>
          <a:off x="3465513" y="4400550"/>
          <a:ext cx="48228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99" name="" r:id="rId4" imgW="1866265" imgH="266700" progId="Equation.DSMT4">
                  <p:embed/>
                </p:oleObj>
              </mc:Choice>
              <mc:Fallback>
                <p:oleObj name="" r:id="rId4" imgW="1866265" imgH="266700" progId="Equation.DSMT4">
                  <p:embed/>
                  <p:pic>
                    <p:nvPicPr>
                      <p:cNvPr id="0" name="Object 5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5513" y="4400550"/>
                        <a:ext cx="4822825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95" name="Object 55"/>
          <p:cNvGraphicFramePr>
            <a:graphicFrameLocks noChangeAspect="1"/>
          </p:cNvGraphicFramePr>
          <p:nvPr/>
        </p:nvGraphicFramePr>
        <p:xfrm>
          <a:off x="3471863" y="5603875"/>
          <a:ext cx="508635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0" name="" r:id="rId6" imgW="1968500" imgH="228600" progId="Equation.DSMT4">
                  <p:embed/>
                </p:oleObj>
              </mc:Choice>
              <mc:Fallback>
                <p:oleObj name="" r:id="rId6" imgW="1968500" imgH="228600" progId="Equation.DSMT4">
                  <p:embed/>
                  <p:pic>
                    <p:nvPicPr>
                      <p:cNvPr id="0" name="Object 5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71863" y="5603875"/>
                        <a:ext cx="5086350" cy="506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9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9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9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9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9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9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9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9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89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9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89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4" grpId="0"/>
      <p:bldP spid="189445" grpId="0"/>
      <p:bldP spid="189490" grpId="0"/>
      <p:bldP spid="189491" grpId="0"/>
      <p:bldP spid="18949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/>
          <p:nvPr/>
        </p:nvSpPr>
        <p:spPr>
          <a:xfrm>
            <a:off x="4028123" y="2439353"/>
            <a:ext cx="5492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i</a:t>
            </a:r>
            <a:r>
              <a:rPr lang="en-US" altLang="zh-CN" b="1" baseline="-25000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1</a:t>
            </a:r>
            <a:endParaRPr lang="en-US" altLang="zh-CN" b="1" dirty="0">
              <a:solidFill>
                <a:srgbClr val="FF00FF"/>
              </a:solidFill>
              <a:latin typeface="Times New Roman" panose="02020503050405090304" pitchFamily="18" charset="0"/>
            </a:endParaRPr>
          </a:p>
        </p:txBody>
      </p:sp>
      <p:sp>
        <p:nvSpPr>
          <p:cNvPr id="135171" name="Text Box 3"/>
          <p:cNvSpPr txBox="1"/>
          <p:nvPr/>
        </p:nvSpPr>
        <p:spPr>
          <a:xfrm>
            <a:off x="6718935" y="2420303"/>
            <a:ext cx="5492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i</a:t>
            </a:r>
            <a:r>
              <a:rPr lang="en-US" altLang="zh-CN" b="1" baseline="-25000" dirty="0">
                <a:solidFill>
                  <a:srgbClr val="FF00FF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2</a:t>
            </a:r>
            <a:endParaRPr lang="en-US" altLang="zh-CN" b="1" dirty="0">
              <a:solidFill>
                <a:srgbClr val="FF00FF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135172" name="Group 4"/>
          <p:cNvGrpSpPr/>
          <p:nvPr/>
        </p:nvGrpSpPr>
        <p:grpSpPr>
          <a:xfrm>
            <a:off x="3164523" y="259715"/>
            <a:ext cx="3892550" cy="2768600"/>
            <a:chOff x="288" y="670"/>
            <a:chExt cx="2452" cy="1744"/>
          </a:xfrm>
        </p:grpSpPr>
        <p:sp>
          <p:nvSpPr>
            <p:cNvPr id="135180" name="Line 5"/>
            <p:cNvSpPr/>
            <p:nvPr/>
          </p:nvSpPr>
          <p:spPr>
            <a:xfrm>
              <a:off x="683" y="994"/>
              <a:ext cx="2031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81" name="Oval 6"/>
            <p:cNvSpPr/>
            <p:nvPr/>
          </p:nvSpPr>
          <p:spPr>
            <a:xfrm>
              <a:off x="1763" y="1394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35182" name="Group 7"/>
            <p:cNvGrpSpPr/>
            <p:nvPr/>
          </p:nvGrpSpPr>
          <p:grpSpPr>
            <a:xfrm rot="10800000">
              <a:off x="384" y="1206"/>
              <a:ext cx="456" cy="666"/>
              <a:chOff x="1720" y="2921"/>
              <a:chExt cx="456" cy="666"/>
            </a:xfrm>
          </p:grpSpPr>
          <p:grpSp>
            <p:nvGrpSpPr>
              <p:cNvPr id="135218" name="Group 8"/>
              <p:cNvGrpSpPr/>
              <p:nvPr/>
            </p:nvGrpSpPr>
            <p:grpSpPr>
              <a:xfrm>
                <a:off x="1720" y="3101"/>
                <a:ext cx="316" cy="363"/>
                <a:chOff x="1785" y="2590"/>
                <a:chExt cx="316" cy="363"/>
              </a:xfrm>
            </p:grpSpPr>
            <p:sp>
              <p:nvSpPr>
                <p:cNvPr id="135221" name="Oval 9"/>
                <p:cNvSpPr/>
                <p:nvPr/>
              </p:nvSpPr>
              <p:spPr>
                <a:xfrm rot="5400000">
                  <a:off x="1803" y="2602"/>
                  <a:ext cx="280" cy="316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35222" name="Line 10"/>
                <p:cNvSpPr/>
                <p:nvPr/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35219" name="Text Box 11"/>
              <p:cNvSpPr txBox="1"/>
              <p:nvPr/>
            </p:nvSpPr>
            <p:spPr>
              <a:xfrm>
                <a:off x="1888" y="2921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5220" name="Text Box 12"/>
              <p:cNvSpPr txBox="1"/>
              <p:nvPr/>
            </p:nvSpPr>
            <p:spPr>
              <a:xfrm>
                <a:off x="1878" y="3355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35183" name="Rectangle 13"/>
            <p:cNvSpPr/>
            <p:nvPr/>
          </p:nvSpPr>
          <p:spPr>
            <a:xfrm>
              <a:off x="1117" y="937"/>
              <a:ext cx="302" cy="117"/>
            </a:xfrm>
            <a:prstGeom prst="rect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35184" name="Rectangle 14"/>
            <p:cNvSpPr/>
            <p:nvPr/>
          </p:nvSpPr>
          <p:spPr>
            <a:xfrm>
              <a:off x="2105" y="937"/>
              <a:ext cx="302" cy="117"/>
            </a:xfrm>
            <a:prstGeom prst="rect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35185" name="Group 15"/>
            <p:cNvGrpSpPr/>
            <p:nvPr/>
          </p:nvGrpSpPr>
          <p:grpSpPr>
            <a:xfrm>
              <a:off x="2143" y="1931"/>
              <a:ext cx="129" cy="300"/>
              <a:chOff x="2924" y="2436"/>
              <a:chExt cx="129" cy="300"/>
            </a:xfrm>
          </p:grpSpPr>
          <p:sp>
            <p:nvSpPr>
              <p:cNvPr id="135216" name="Line 16"/>
              <p:cNvSpPr/>
              <p:nvPr/>
            </p:nvSpPr>
            <p:spPr>
              <a:xfrm>
                <a:off x="2924" y="2436"/>
                <a:ext cx="0" cy="300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217" name="Line 17"/>
              <p:cNvSpPr/>
              <p:nvPr/>
            </p:nvSpPr>
            <p:spPr>
              <a:xfrm>
                <a:off x="3053" y="2436"/>
                <a:ext cx="0" cy="300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5186" name="Line 18"/>
            <p:cNvSpPr/>
            <p:nvPr/>
          </p:nvSpPr>
          <p:spPr>
            <a:xfrm>
              <a:off x="683" y="994"/>
              <a:ext cx="2" cy="1093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87" name="Line 19"/>
            <p:cNvSpPr/>
            <p:nvPr/>
          </p:nvSpPr>
          <p:spPr>
            <a:xfrm>
              <a:off x="683" y="2087"/>
              <a:ext cx="1453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88" name="Line 20"/>
            <p:cNvSpPr/>
            <p:nvPr/>
          </p:nvSpPr>
          <p:spPr>
            <a:xfrm>
              <a:off x="2271" y="2087"/>
              <a:ext cx="445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89" name="Line 21"/>
            <p:cNvSpPr/>
            <p:nvPr/>
          </p:nvSpPr>
          <p:spPr>
            <a:xfrm>
              <a:off x="2700" y="994"/>
              <a:ext cx="2" cy="1093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5190" name="Group 22"/>
            <p:cNvGrpSpPr/>
            <p:nvPr/>
          </p:nvGrpSpPr>
          <p:grpSpPr>
            <a:xfrm rot="5400000">
              <a:off x="1232" y="1849"/>
              <a:ext cx="194" cy="456"/>
              <a:chOff x="4347" y="2084"/>
              <a:chExt cx="320" cy="456"/>
            </a:xfrm>
          </p:grpSpPr>
          <p:sp>
            <p:nvSpPr>
              <p:cNvPr id="135211" name="Oval 23"/>
              <p:cNvSpPr/>
              <p:nvPr/>
            </p:nvSpPr>
            <p:spPr>
              <a:xfrm rot="10800000">
                <a:off x="4417" y="2419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5212" name="Oval 24"/>
              <p:cNvSpPr/>
              <p:nvPr/>
            </p:nvSpPr>
            <p:spPr>
              <a:xfrm rot="10800000">
                <a:off x="4418" y="2310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5213" name="Oval 25"/>
              <p:cNvSpPr/>
              <p:nvPr/>
            </p:nvSpPr>
            <p:spPr>
              <a:xfrm rot="10800000">
                <a:off x="4418" y="2201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5214" name="Oval 26"/>
              <p:cNvSpPr/>
              <p:nvPr/>
            </p:nvSpPr>
            <p:spPr>
              <a:xfrm rot="10800000">
                <a:off x="4418" y="2088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5215" name="Rectangle 27" descr="蓝色砂纸"/>
              <p:cNvSpPr/>
              <p:nvPr/>
            </p:nvSpPr>
            <p:spPr>
              <a:xfrm rot="10800000">
                <a:off x="4347" y="2084"/>
                <a:ext cx="218" cy="456"/>
              </a:xfrm>
              <a:prstGeom prst="rect">
                <a:avLst/>
              </a:prstGeom>
              <a:blipFill rotWithShape="0">
                <a:blip r:embed="rId1"/>
              </a:blipFill>
              <a:ln w="9525">
                <a:noFill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35191" name="Line 28"/>
            <p:cNvSpPr/>
            <p:nvPr/>
          </p:nvSpPr>
          <p:spPr>
            <a:xfrm>
              <a:off x="1786" y="1690"/>
              <a:ext cx="0" cy="409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92" name="Line 29"/>
            <p:cNvSpPr/>
            <p:nvPr/>
          </p:nvSpPr>
          <p:spPr>
            <a:xfrm>
              <a:off x="1786" y="994"/>
              <a:ext cx="0" cy="409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93" name="Oval 30"/>
            <p:cNvSpPr/>
            <p:nvPr/>
          </p:nvSpPr>
          <p:spPr>
            <a:xfrm>
              <a:off x="1763" y="1657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35194" name="Line 31"/>
            <p:cNvSpPr/>
            <p:nvPr/>
          </p:nvSpPr>
          <p:spPr>
            <a:xfrm flipV="1">
              <a:off x="1786" y="1403"/>
              <a:ext cx="178" cy="261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95" name="Freeform 32"/>
            <p:cNvSpPr/>
            <p:nvPr/>
          </p:nvSpPr>
          <p:spPr>
            <a:xfrm>
              <a:off x="1836" y="1452"/>
              <a:ext cx="114" cy="192"/>
            </a:xfrm>
            <a:custGeom>
              <a:avLst/>
              <a:gdLst/>
              <a:ahLst/>
              <a:cxnLst>
                <a:cxn ang="0">
                  <a:pos x="108" y="192"/>
                </a:cxn>
                <a:cxn ang="0">
                  <a:pos x="96" y="72"/>
                </a:cxn>
                <a:cxn ang="0">
                  <a:pos x="0" y="0"/>
                </a:cxn>
              </a:cxnLst>
              <a:rect l="0" t="0" r="0" b="0"/>
              <a:pathLst>
                <a:path w="114" h="192">
                  <a:moveTo>
                    <a:pt x="108" y="192"/>
                  </a:moveTo>
                  <a:cubicBezTo>
                    <a:pt x="111" y="148"/>
                    <a:pt x="114" y="104"/>
                    <a:pt x="96" y="72"/>
                  </a:cubicBezTo>
                  <a:cubicBezTo>
                    <a:pt x="78" y="40"/>
                    <a:pt x="22" y="12"/>
                    <a:pt x="0" y="0"/>
                  </a:cubicBezTo>
                </a:path>
              </a:pathLst>
            </a:custGeom>
            <a:noFill/>
            <a:ln w="9525" cap="sq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96" name="Text Box 33"/>
            <p:cNvSpPr txBox="1"/>
            <p:nvPr/>
          </p:nvSpPr>
          <p:spPr>
            <a:xfrm>
              <a:off x="288" y="1322"/>
              <a:ext cx="3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35197" name="Text Box 34"/>
            <p:cNvSpPr txBox="1"/>
            <p:nvPr/>
          </p:nvSpPr>
          <p:spPr>
            <a:xfrm>
              <a:off x="803" y="1390"/>
              <a:ext cx="50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10V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5198" name="Text Box 35"/>
            <p:cNvSpPr txBox="1"/>
            <p:nvPr/>
          </p:nvSpPr>
          <p:spPr>
            <a:xfrm>
              <a:off x="1012" y="670"/>
              <a:ext cx="56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100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5199" name="Text Box 36"/>
            <p:cNvSpPr txBox="1"/>
            <p:nvPr/>
          </p:nvSpPr>
          <p:spPr>
            <a:xfrm>
              <a:off x="1984" y="670"/>
              <a:ext cx="56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100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5200" name="Text Box 37"/>
            <p:cNvSpPr txBox="1"/>
            <p:nvPr/>
          </p:nvSpPr>
          <p:spPr>
            <a:xfrm>
              <a:off x="1120" y="1054"/>
              <a:ext cx="39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5201" name="Text Box 38"/>
            <p:cNvSpPr txBox="1"/>
            <p:nvPr/>
          </p:nvSpPr>
          <p:spPr>
            <a:xfrm>
              <a:off x="2116" y="1030"/>
              <a:ext cx="39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5202" name="Text Box 39"/>
            <p:cNvSpPr txBox="1"/>
            <p:nvPr/>
          </p:nvSpPr>
          <p:spPr>
            <a:xfrm>
              <a:off x="1264" y="1846"/>
              <a:ext cx="39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L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5203" name="Text Box 40"/>
            <p:cNvSpPr txBox="1"/>
            <p:nvPr/>
          </p:nvSpPr>
          <p:spPr>
            <a:xfrm>
              <a:off x="2104" y="1666"/>
              <a:ext cx="39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C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5204" name="Text Box 41"/>
            <p:cNvSpPr txBox="1"/>
            <p:nvPr/>
          </p:nvSpPr>
          <p:spPr>
            <a:xfrm>
              <a:off x="1000" y="2170"/>
              <a:ext cx="72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10mH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5205" name="Text Box 42"/>
            <p:cNvSpPr txBox="1"/>
            <p:nvPr/>
          </p:nvSpPr>
          <p:spPr>
            <a:xfrm>
              <a:off x="2020" y="2182"/>
              <a:ext cx="72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1F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5206" name="Text Box 43"/>
            <p:cNvSpPr txBox="1"/>
            <p:nvPr/>
          </p:nvSpPr>
          <p:spPr>
            <a:xfrm>
              <a:off x="1948" y="1282"/>
              <a:ext cx="39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5207" name="Line 44"/>
            <p:cNvSpPr/>
            <p:nvPr/>
          </p:nvSpPr>
          <p:spPr>
            <a:xfrm flipH="1">
              <a:off x="760" y="2087"/>
              <a:ext cx="193" cy="0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08" name="Line 45"/>
            <p:cNvSpPr/>
            <p:nvPr/>
          </p:nvSpPr>
          <p:spPr>
            <a:xfrm>
              <a:off x="1784" y="1762"/>
              <a:ext cx="0" cy="132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09" name="Line 46"/>
            <p:cNvSpPr/>
            <p:nvPr/>
          </p:nvSpPr>
          <p:spPr>
            <a:xfrm>
              <a:off x="2416" y="2087"/>
              <a:ext cx="144" cy="0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10" name="Text Box 47"/>
            <p:cNvSpPr txBox="1"/>
            <p:nvPr/>
          </p:nvSpPr>
          <p:spPr>
            <a:xfrm>
              <a:off x="1820" y="1594"/>
              <a:ext cx="34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135173" name="Text Box 54"/>
          <p:cNvSpPr txBox="1"/>
          <p:nvPr/>
        </p:nvSpPr>
        <p:spPr>
          <a:xfrm>
            <a:off x="2063750" y="3000375"/>
            <a:ext cx="66960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dirty="0">
                <a:latin typeface="Times New Roman" panose="02020503050405090304" pitchFamily="18" charset="0"/>
              </a:rPr>
              <a:t>解答：</a:t>
            </a:r>
            <a:r>
              <a:rPr lang="en-US" altLang="zh-CN" dirty="0">
                <a:latin typeface="Times New Roman" panose="02020503050405090304" pitchFamily="18" charset="0"/>
              </a:rPr>
              <a:t>1</a:t>
            </a:r>
            <a:r>
              <a:rPr lang="zh-CN" altLang="en-US" dirty="0">
                <a:latin typeface="Times New Roman" panose="02020503050405090304" pitchFamily="18" charset="0"/>
              </a:rPr>
              <a:t>、求解电容电压和电感电流的初时值</a:t>
            </a:r>
            <a:endParaRPr lang="zh-CN" altLang="en-US" dirty="0">
              <a:latin typeface="Times New Roman" panose="02020503050405090304" pitchFamily="18" charset="0"/>
            </a:endParaRPr>
          </a:p>
        </p:txBody>
      </p:sp>
      <p:graphicFrame>
        <p:nvGraphicFramePr>
          <p:cNvPr id="135174" name="Object 55"/>
          <p:cNvGraphicFramePr>
            <a:graphicFrameLocks noChangeAspect="1"/>
          </p:cNvGraphicFramePr>
          <p:nvPr/>
        </p:nvGraphicFramePr>
        <p:xfrm>
          <a:off x="2782888" y="3575050"/>
          <a:ext cx="6408737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2" name="" r:id="rId2" imgW="2654300" imgH="228600" progId="Equation.DSMT4">
                  <p:embed/>
                </p:oleObj>
              </mc:Choice>
              <mc:Fallback>
                <p:oleObj name="" r:id="rId2" imgW="2654300" imgH="228600" progId="Equation.DSMT4">
                  <p:embed/>
                  <p:pic>
                    <p:nvPicPr>
                      <p:cNvPr id="0" name="Object 5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82888" y="3575050"/>
                        <a:ext cx="6408737" cy="554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75" name="Text Box 56"/>
          <p:cNvSpPr txBox="1"/>
          <p:nvPr/>
        </p:nvSpPr>
        <p:spPr>
          <a:xfrm>
            <a:off x="2208213" y="4225925"/>
            <a:ext cx="78486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Times New Roman" panose="02020503050405090304" pitchFamily="18" charset="0"/>
              </a:rPr>
              <a:t>            2</a:t>
            </a:r>
            <a:r>
              <a:rPr lang="zh-CN" altLang="en-US" dirty="0">
                <a:latin typeface="Times New Roman" panose="02020503050405090304" pitchFamily="18" charset="0"/>
              </a:rPr>
              <a:t>、求解</a:t>
            </a:r>
            <a:r>
              <a:rPr lang="en-US" altLang="zh-CN" dirty="0">
                <a:latin typeface="Times New Roman" panose="02020503050405090304" pitchFamily="18" charset="0"/>
              </a:rPr>
              <a:t>K</a:t>
            </a:r>
            <a:r>
              <a:rPr lang="zh-CN" altLang="en-US" dirty="0">
                <a:latin typeface="Times New Roman" panose="02020503050405090304" pitchFamily="18" charset="0"/>
              </a:rPr>
              <a:t>闭合后的电容电压和电感电流的稳态值</a:t>
            </a:r>
            <a:endParaRPr lang="zh-CN" altLang="en-US" dirty="0">
              <a:latin typeface="Times New Roman" panose="02020503050405090304" pitchFamily="18" charset="0"/>
            </a:endParaRPr>
          </a:p>
        </p:txBody>
      </p:sp>
      <p:graphicFrame>
        <p:nvGraphicFramePr>
          <p:cNvPr id="135176" name="Object 57"/>
          <p:cNvGraphicFramePr>
            <a:graphicFrameLocks noChangeAspect="1"/>
          </p:cNvGraphicFramePr>
          <p:nvPr/>
        </p:nvGraphicFramePr>
        <p:xfrm>
          <a:off x="3859213" y="4627563"/>
          <a:ext cx="4691062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3" name="" r:id="rId4" imgW="1943100" imgH="393700" progId="Equation.DSMT4">
                  <p:embed/>
                </p:oleObj>
              </mc:Choice>
              <mc:Fallback>
                <p:oleObj name="" r:id="rId4" imgW="1943100" imgH="393700" progId="Equation.DSMT4">
                  <p:embed/>
                  <p:pic>
                    <p:nvPicPr>
                      <p:cNvPr id="0" name="Object 5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59213" y="4627563"/>
                        <a:ext cx="4691062" cy="954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77" name="Text Box 58"/>
          <p:cNvSpPr txBox="1"/>
          <p:nvPr/>
        </p:nvSpPr>
        <p:spPr>
          <a:xfrm>
            <a:off x="2208213" y="5521325"/>
            <a:ext cx="78486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Times New Roman" panose="02020503050405090304" pitchFamily="18" charset="0"/>
              </a:rPr>
              <a:t>             3</a:t>
            </a:r>
            <a:r>
              <a:rPr lang="zh-CN" altLang="en-US" dirty="0">
                <a:latin typeface="Times New Roman" panose="02020503050405090304" pitchFamily="18" charset="0"/>
              </a:rPr>
              <a:t>、求解电感电流和电容电压的时间常数</a:t>
            </a:r>
            <a:endParaRPr lang="zh-CN" altLang="en-US" dirty="0">
              <a:latin typeface="Times New Roman" panose="02020503050405090304" pitchFamily="18" charset="0"/>
            </a:endParaRPr>
          </a:p>
        </p:txBody>
      </p:sp>
      <p:graphicFrame>
        <p:nvGraphicFramePr>
          <p:cNvPr id="135178" name="Object 59"/>
          <p:cNvGraphicFramePr>
            <a:graphicFrameLocks noChangeAspect="1"/>
          </p:cNvGraphicFramePr>
          <p:nvPr/>
        </p:nvGraphicFramePr>
        <p:xfrm>
          <a:off x="2566988" y="6097588"/>
          <a:ext cx="2952750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4" name="" r:id="rId6" imgW="1524000" imgH="419100" progId="Equation.DSMT4">
                  <p:embed/>
                </p:oleObj>
              </mc:Choice>
              <mc:Fallback>
                <p:oleObj name="" r:id="rId6" imgW="1524000" imgH="419100" progId="Equation.DSMT4">
                  <p:embed/>
                  <p:pic>
                    <p:nvPicPr>
                      <p:cNvPr id="0" name="Object 5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66988" y="6097588"/>
                        <a:ext cx="2952750" cy="814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79" name="Object 60"/>
          <p:cNvGraphicFramePr>
            <a:graphicFrameLocks noChangeAspect="1"/>
          </p:cNvGraphicFramePr>
          <p:nvPr/>
        </p:nvGraphicFramePr>
        <p:xfrm>
          <a:off x="6096000" y="6242050"/>
          <a:ext cx="36226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5" name="" r:id="rId8" imgW="1841500" imgH="241300" progId="Equation.DSMT4">
                  <p:embed/>
                </p:oleObj>
              </mc:Choice>
              <mc:Fallback>
                <p:oleObj name="" r:id="rId8" imgW="1841500" imgH="241300" progId="Equation.DSMT4">
                  <p:embed/>
                  <p:pic>
                    <p:nvPicPr>
                      <p:cNvPr id="0" name="Object 6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0" y="6242050"/>
                        <a:ext cx="3622675" cy="476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11" name="Object 51"/>
          <p:cNvGraphicFramePr>
            <a:graphicFrameLocks noChangeAspect="1"/>
          </p:cNvGraphicFramePr>
          <p:nvPr/>
        </p:nvGraphicFramePr>
        <p:xfrm>
          <a:off x="3071813" y="2676525"/>
          <a:ext cx="5708650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6" name="" r:id="rId1" imgW="2209800" imgH="406400" progId="Equation.DSMT4">
                  <p:embed/>
                </p:oleObj>
              </mc:Choice>
              <mc:Fallback>
                <p:oleObj name="" r:id="rId1" imgW="2209800" imgH="406400" progId="Equation.DSMT4">
                  <p:embed/>
                  <p:pic>
                    <p:nvPicPr>
                      <p:cNvPr id="0" name="Object 5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71813" y="2676525"/>
                        <a:ext cx="5708650" cy="896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2" name="Object 52"/>
          <p:cNvGraphicFramePr>
            <a:graphicFrameLocks noChangeAspect="1"/>
          </p:cNvGraphicFramePr>
          <p:nvPr/>
        </p:nvGraphicFramePr>
        <p:xfrm>
          <a:off x="3648075" y="981075"/>
          <a:ext cx="48879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7" name="" r:id="rId3" imgW="1892300" imgH="266700" progId="Equation.DSMT4">
                  <p:embed/>
                </p:oleObj>
              </mc:Choice>
              <mc:Fallback>
                <p:oleObj name="" r:id="rId3" imgW="1892300" imgH="266700" progId="Equation.DSMT4">
                  <p:embed/>
                  <p:pic>
                    <p:nvPicPr>
                      <p:cNvPr id="0" name="Object 5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8075" y="981075"/>
                        <a:ext cx="4887913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3" name="Object 53"/>
          <p:cNvGraphicFramePr>
            <a:graphicFrameLocks noChangeAspect="1"/>
          </p:cNvGraphicFramePr>
          <p:nvPr/>
        </p:nvGraphicFramePr>
        <p:xfrm>
          <a:off x="3359150" y="4002088"/>
          <a:ext cx="508635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8" name="" r:id="rId5" imgW="1968500" imgH="228600" progId="Equation.DSMT4">
                  <p:embed/>
                </p:oleObj>
              </mc:Choice>
              <mc:Fallback>
                <p:oleObj name="" r:id="rId5" imgW="1968500" imgH="228600" progId="Equation.DSMT4">
                  <p:embed/>
                  <p:pic>
                    <p:nvPicPr>
                      <p:cNvPr id="0" name="Object 5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9150" y="4002088"/>
                        <a:ext cx="5086350" cy="5064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197" name="Text Box 54"/>
          <p:cNvSpPr txBox="1"/>
          <p:nvPr/>
        </p:nvSpPr>
        <p:spPr>
          <a:xfrm>
            <a:off x="1992313" y="476250"/>
            <a:ext cx="78486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Times New Roman" panose="02020503050405090304" pitchFamily="18" charset="0"/>
              </a:rPr>
              <a:t>             4</a:t>
            </a:r>
            <a:r>
              <a:rPr lang="zh-CN" altLang="en-US" dirty="0">
                <a:latin typeface="Times New Roman" panose="02020503050405090304" pitchFamily="18" charset="0"/>
              </a:rPr>
              <a:t>、列写电感电流和电容电压的值</a:t>
            </a:r>
            <a:endParaRPr lang="zh-CN" altLang="en-US" dirty="0">
              <a:latin typeface="Times New Roman" panose="02020503050405090304" pitchFamily="18" charset="0"/>
            </a:endParaRPr>
          </a:p>
        </p:txBody>
      </p:sp>
      <p:graphicFrame>
        <p:nvGraphicFramePr>
          <p:cNvPr id="297015" name="Object 55"/>
          <p:cNvGraphicFramePr>
            <a:graphicFrameLocks noChangeAspect="1"/>
          </p:cNvGraphicFramePr>
          <p:nvPr/>
        </p:nvGraphicFramePr>
        <p:xfrm>
          <a:off x="3648075" y="1843088"/>
          <a:ext cx="406717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9" name="" r:id="rId7" imgW="1574165" imgH="266700" progId="Equation.DSMT4">
                  <p:embed/>
                </p:oleObj>
              </mc:Choice>
              <mc:Fallback>
                <p:oleObj name="" r:id="rId7" imgW="1574165" imgH="266700" progId="Equation.DSMT4">
                  <p:embed/>
                  <p:pic>
                    <p:nvPicPr>
                      <p:cNvPr id="0" name="Object 5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48075" y="1843088"/>
                        <a:ext cx="4067175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7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97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7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97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2" name="Text Box 6"/>
          <p:cNvSpPr txBox="1"/>
          <p:nvPr/>
        </p:nvSpPr>
        <p:spPr>
          <a:xfrm>
            <a:off x="2063750" y="645001"/>
            <a:ext cx="3936365" cy="52197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198000" rIns="198000" anchor="ctr" anchorCtr="0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 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动态电路的分析方法</a:t>
            </a:r>
            <a:endParaRPr lang="zh-CN" altLang="en-US" sz="28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45063" name="Text Box 7"/>
          <p:cNvSpPr txBox="1"/>
          <p:nvPr/>
        </p:nvSpPr>
        <p:spPr>
          <a:xfrm>
            <a:off x="2063750" y="1419543"/>
            <a:ext cx="79216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）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根据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KVl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KCL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和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VCR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建立微分方程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45064" name="Text Box 8"/>
          <p:cNvSpPr txBox="1"/>
          <p:nvPr/>
        </p:nvSpPr>
        <p:spPr>
          <a:xfrm>
            <a:off x="7053581" y="2664143"/>
            <a:ext cx="1558290" cy="36830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复频域分析法</a:t>
            </a:r>
            <a:endParaRPr lang="zh-CN" altLang="en-US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45065" name="Rectangle 9"/>
          <p:cNvSpPr/>
          <p:nvPr/>
        </p:nvSpPr>
        <p:spPr>
          <a:xfrm>
            <a:off x="4132104" y="2664143"/>
            <a:ext cx="1329055" cy="36830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时域分析法</a:t>
            </a:r>
            <a:endParaRPr lang="zh-CN" altLang="en-US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45066" name="Text Box 10"/>
          <p:cNvSpPr txBox="1"/>
          <p:nvPr/>
        </p:nvSpPr>
        <p:spPr>
          <a:xfrm>
            <a:off x="1919288" y="2040255"/>
            <a:ext cx="3673475" cy="368300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）求解微分方程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45067" name="Group 11"/>
          <p:cNvGrpSpPr/>
          <p:nvPr/>
        </p:nvGrpSpPr>
        <p:grpSpPr>
          <a:xfrm>
            <a:off x="3863975" y="3311843"/>
            <a:ext cx="2212975" cy="1971675"/>
            <a:chOff x="884" y="2415"/>
            <a:chExt cx="1394" cy="1242"/>
          </a:xfrm>
        </p:grpSpPr>
        <p:sp>
          <p:nvSpPr>
            <p:cNvPr id="17424" name="Text Box 12"/>
            <p:cNvSpPr txBox="1"/>
            <p:nvPr/>
          </p:nvSpPr>
          <p:spPr>
            <a:xfrm>
              <a:off x="1111" y="2415"/>
              <a:ext cx="55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经典法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7425" name="Text Box 13"/>
            <p:cNvSpPr txBox="1"/>
            <p:nvPr/>
          </p:nvSpPr>
          <p:spPr>
            <a:xfrm>
              <a:off x="1020" y="2732"/>
              <a:ext cx="125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状态变量法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7426" name="Text Box 14"/>
            <p:cNvSpPr txBox="1"/>
            <p:nvPr/>
          </p:nvSpPr>
          <p:spPr>
            <a:xfrm>
              <a:off x="1140" y="3413"/>
              <a:ext cx="55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数值法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7427" name="AutoShape 15"/>
            <p:cNvSpPr/>
            <p:nvPr/>
          </p:nvSpPr>
          <p:spPr>
            <a:xfrm>
              <a:off x="884" y="2478"/>
              <a:ext cx="136" cy="1179"/>
            </a:xfrm>
            <a:prstGeom prst="leftBrace">
              <a:avLst>
                <a:gd name="adj1" fmla="val 72242"/>
                <a:gd name="adj2" fmla="val 5000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7428" name="Text Box 16"/>
            <p:cNvSpPr txBox="1"/>
            <p:nvPr/>
          </p:nvSpPr>
          <p:spPr>
            <a:xfrm>
              <a:off x="1111" y="3022"/>
              <a:ext cx="95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00"/>
                  </a:solidFill>
                  <a:latin typeface="Arial" panose="020B0604020202090204" pitchFamily="34" charset="0"/>
                  <a:ea typeface="仿宋_GB2312" pitchFamily="49" charset="-122"/>
                </a:rPr>
                <a:t>卷积积分</a:t>
              </a:r>
              <a:endPara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</p:grpSp>
      <p:grpSp>
        <p:nvGrpSpPr>
          <p:cNvPr id="45073" name="Group 17"/>
          <p:cNvGrpSpPr/>
          <p:nvPr/>
        </p:nvGrpSpPr>
        <p:grpSpPr>
          <a:xfrm>
            <a:off x="6815138" y="3438843"/>
            <a:ext cx="2352675" cy="1871662"/>
            <a:chOff x="3243" y="2705"/>
            <a:chExt cx="1482" cy="1179"/>
          </a:xfrm>
        </p:grpSpPr>
        <p:sp>
          <p:nvSpPr>
            <p:cNvPr id="17420" name="Text Box 18"/>
            <p:cNvSpPr txBox="1"/>
            <p:nvPr/>
          </p:nvSpPr>
          <p:spPr>
            <a:xfrm>
              <a:off x="3596" y="2778"/>
              <a:ext cx="1129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拉普拉斯变换法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7421" name="Text Box 19"/>
            <p:cNvSpPr txBox="1"/>
            <p:nvPr/>
          </p:nvSpPr>
          <p:spPr>
            <a:xfrm>
              <a:off x="3334" y="3141"/>
              <a:ext cx="125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状态变量法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7422" name="Text Box 20"/>
            <p:cNvSpPr txBox="1"/>
            <p:nvPr/>
          </p:nvSpPr>
          <p:spPr>
            <a:xfrm>
              <a:off x="3456" y="3458"/>
              <a:ext cx="82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198000" rIns="198000" anchor="ctr" anchorCtr="0">
              <a:spAutoFit/>
            </a:bodyPr>
            <a:lstStyle/>
            <a:p>
              <a:pPr algn="ctr"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付氏变换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7423" name="AutoShape 21"/>
            <p:cNvSpPr/>
            <p:nvPr/>
          </p:nvSpPr>
          <p:spPr>
            <a:xfrm>
              <a:off x="3243" y="2705"/>
              <a:ext cx="136" cy="1179"/>
            </a:xfrm>
            <a:prstGeom prst="leftBrace">
              <a:avLst>
                <a:gd name="adj1" fmla="val 72242"/>
                <a:gd name="adj2" fmla="val 5000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45078" name="Rectangle 22"/>
          <p:cNvSpPr/>
          <p:nvPr/>
        </p:nvSpPr>
        <p:spPr>
          <a:xfrm>
            <a:off x="3503613" y="2427605"/>
            <a:ext cx="2376487" cy="1368425"/>
          </a:xfrm>
          <a:prstGeom prst="rect">
            <a:avLst/>
          </a:prstGeom>
          <a:noFill/>
          <a:ln w="3810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45079" name="AutoShape 23"/>
          <p:cNvSpPr/>
          <p:nvPr/>
        </p:nvSpPr>
        <p:spPr>
          <a:xfrm>
            <a:off x="2135188" y="2860993"/>
            <a:ext cx="1152525" cy="1008062"/>
          </a:xfrm>
          <a:prstGeom prst="wedgeEllipseCallout">
            <a:avLst>
              <a:gd name="adj1" fmla="val 107574"/>
              <a:gd name="adj2" fmla="val -1495"/>
            </a:avLst>
          </a:pr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rgbClr val="663300"/>
                </a:solidFill>
                <a:latin typeface="Arial" panose="020B0604020202090204" pitchFamily="34" charset="0"/>
                <a:ea typeface="仿宋_GB2312" pitchFamily="49" charset="-122"/>
              </a:rPr>
              <a:t>本章采用</a:t>
            </a:r>
            <a:endParaRPr lang="zh-CN" altLang="en-US" b="1" dirty="0">
              <a:solidFill>
                <a:srgbClr val="6633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45080" name="Text Box 24"/>
          <p:cNvSpPr txBox="1"/>
          <p:nvPr/>
        </p:nvSpPr>
        <p:spPr>
          <a:xfrm>
            <a:off x="2711450" y="5569268"/>
            <a:ext cx="7056438" cy="368300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工程中高阶微分方程应用计算机辅助分析求解。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0"/>
                                        <p:tgtEl>
                                          <p:spTgt spid="4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5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2" dur="2000"/>
                                        <p:tgtEl>
                                          <p:spTgt spid="45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5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5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5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2" grpId="0" bldLvl="0" animBg="1"/>
      <p:bldP spid="45063" grpId="0"/>
      <p:bldP spid="45064" grpId="0" bldLvl="0" animBg="1"/>
      <p:bldP spid="45065" grpId="0" bldLvl="0" animBg="1"/>
      <p:bldP spid="45066" grpId="0"/>
      <p:bldP spid="45079" grpId="0" bldLvl="0" animBg="1"/>
      <p:bldP spid="45080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/>
          <p:nvPr/>
        </p:nvSpPr>
        <p:spPr>
          <a:xfrm>
            <a:off x="3644900" y="699135"/>
            <a:ext cx="3735070" cy="368300"/>
          </a:xfrm>
          <a:prstGeom prst="rect">
            <a:avLst/>
          </a:prstGeom>
          <a:noFill/>
          <a:ln w="9525">
            <a:noFill/>
          </a:ln>
          <a:effectLst>
            <a:prstShdw prst="shdw17" dist="17961" dir="13499999">
              <a:srgbClr val="3D995C"/>
            </a:prstShdw>
          </a:effec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补充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2   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正弦信号作用下的一阶电路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299011" name="Rectangle 3"/>
          <p:cNvSpPr/>
          <p:nvPr/>
        </p:nvSpPr>
        <p:spPr>
          <a:xfrm>
            <a:off x="2279650" y="1350010"/>
            <a:ext cx="377952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一、 正弦信号作用下的一阶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RC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电路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299012" name="Group 4"/>
          <p:cNvGrpSpPr/>
          <p:nvPr/>
        </p:nvGrpSpPr>
        <p:grpSpPr>
          <a:xfrm>
            <a:off x="2317750" y="1800860"/>
            <a:ext cx="3565525" cy="1762125"/>
            <a:chOff x="500" y="1078"/>
            <a:chExt cx="2246" cy="1110"/>
          </a:xfrm>
        </p:grpSpPr>
        <p:sp>
          <p:nvSpPr>
            <p:cNvPr id="139276" name="Line 5"/>
            <p:cNvSpPr/>
            <p:nvPr/>
          </p:nvSpPr>
          <p:spPr>
            <a:xfrm>
              <a:off x="664" y="2188"/>
              <a:ext cx="153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277" name="Line 6"/>
            <p:cNvSpPr/>
            <p:nvPr/>
          </p:nvSpPr>
          <p:spPr>
            <a:xfrm>
              <a:off x="664" y="1384"/>
              <a:ext cx="874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278" name="Line 7"/>
            <p:cNvSpPr/>
            <p:nvPr/>
          </p:nvSpPr>
          <p:spPr>
            <a:xfrm>
              <a:off x="2002" y="1720"/>
              <a:ext cx="372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279" name="Line 8"/>
            <p:cNvSpPr/>
            <p:nvPr/>
          </p:nvSpPr>
          <p:spPr>
            <a:xfrm>
              <a:off x="2002" y="1852"/>
              <a:ext cx="372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280" name="Line 9"/>
            <p:cNvSpPr/>
            <p:nvPr/>
          </p:nvSpPr>
          <p:spPr>
            <a:xfrm>
              <a:off x="2188" y="1852"/>
              <a:ext cx="0" cy="336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281" name="Line 10"/>
            <p:cNvSpPr/>
            <p:nvPr/>
          </p:nvSpPr>
          <p:spPr>
            <a:xfrm>
              <a:off x="2176" y="1384"/>
              <a:ext cx="0" cy="336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282" name="Line 11"/>
            <p:cNvSpPr/>
            <p:nvPr/>
          </p:nvSpPr>
          <p:spPr>
            <a:xfrm>
              <a:off x="1984" y="1384"/>
              <a:ext cx="204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283" name="Oval 12"/>
            <p:cNvSpPr/>
            <p:nvPr/>
          </p:nvSpPr>
          <p:spPr>
            <a:xfrm>
              <a:off x="1444" y="1264"/>
              <a:ext cx="212" cy="248"/>
            </a:xfrm>
            <a:prstGeom prst="ellipse">
              <a:avLst/>
            </a:prstGeom>
            <a:solidFill>
              <a:srgbClr val="FFFFFF"/>
            </a:solidFill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39284" name="Oval 13"/>
            <p:cNvSpPr/>
            <p:nvPr/>
          </p:nvSpPr>
          <p:spPr>
            <a:xfrm>
              <a:off x="1850" y="1260"/>
              <a:ext cx="212" cy="248"/>
            </a:xfrm>
            <a:prstGeom prst="ellipse">
              <a:avLst/>
            </a:prstGeom>
            <a:solidFill>
              <a:srgbClr val="FFFFFF"/>
            </a:solidFill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39285" name="Rectangle 14"/>
            <p:cNvSpPr/>
            <p:nvPr/>
          </p:nvSpPr>
          <p:spPr>
            <a:xfrm>
              <a:off x="1020" y="1268"/>
              <a:ext cx="195" cy="232"/>
            </a:xfrm>
            <a:prstGeom prst="rect">
              <a:avLst/>
            </a:prstGeom>
            <a:solidFill>
              <a:srgbClr val="009900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39286" name="Line 15"/>
            <p:cNvSpPr/>
            <p:nvPr/>
          </p:nvSpPr>
          <p:spPr>
            <a:xfrm flipV="1">
              <a:off x="1578" y="1078"/>
              <a:ext cx="350" cy="306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287" name="Freeform 16"/>
            <p:cNvSpPr/>
            <p:nvPr/>
          </p:nvSpPr>
          <p:spPr>
            <a:xfrm>
              <a:off x="1624" y="1120"/>
              <a:ext cx="264" cy="216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84" y="12"/>
                </a:cxn>
                <a:cxn ang="0">
                  <a:pos x="192" y="84"/>
                </a:cxn>
                <a:cxn ang="0">
                  <a:pos x="264" y="216"/>
                </a:cxn>
              </a:cxnLst>
              <a:rect l="0" t="0" r="0" b="0"/>
              <a:pathLst>
                <a:path w="264" h="216">
                  <a:moveTo>
                    <a:pt x="0" y="12"/>
                  </a:moveTo>
                  <a:cubicBezTo>
                    <a:pt x="14" y="10"/>
                    <a:pt x="52" y="0"/>
                    <a:pt x="84" y="12"/>
                  </a:cubicBezTo>
                  <a:cubicBezTo>
                    <a:pt x="116" y="24"/>
                    <a:pt x="162" y="50"/>
                    <a:pt x="192" y="84"/>
                  </a:cubicBezTo>
                  <a:cubicBezTo>
                    <a:pt x="222" y="118"/>
                    <a:pt x="249" y="188"/>
                    <a:pt x="264" y="216"/>
                  </a:cubicBezTo>
                </a:path>
              </a:pathLst>
            </a:custGeom>
            <a:noFill/>
            <a:ln w="12700" cap="sq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288" name="Text Box 17"/>
            <p:cNvSpPr txBox="1"/>
            <p:nvPr/>
          </p:nvSpPr>
          <p:spPr>
            <a:xfrm>
              <a:off x="1449" y="1648"/>
              <a:ext cx="57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39289" name="Text Box 18"/>
            <p:cNvSpPr txBox="1"/>
            <p:nvPr/>
          </p:nvSpPr>
          <p:spPr>
            <a:xfrm>
              <a:off x="2374" y="1648"/>
              <a:ext cx="372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39290" name="Text Box 19"/>
            <p:cNvSpPr txBox="1"/>
            <p:nvPr/>
          </p:nvSpPr>
          <p:spPr>
            <a:xfrm>
              <a:off x="1330" y="1102"/>
              <a:ext cx="372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39291" name="Text Box 20"/>
            <p:cNvSpPr txBox="1"/>
            <p:nvPr/>
          </p:nvSpPr>
          <p:spPr>
            <a:xfrm>
              <a:off x="2302" y="1456"/>
              <a:ext cx="19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39292" name="Text Box 21"/>
            <p:cNvSpPr txBox="1"/>
            <p:nvPr/>
          </p:nvSpPr>
          <p:spPr>
            <a:xfrm>
              <a:off x="2329" y="1888"/>
              <a:ext cx="16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39293" name="Line 22"/>
            <p:cNvSpPr/>
            <p:nvPr/>
          </p:nvSpPr>
          <p:spPr>
            <a:xfrm>
              <a:off x="664" y="1384"/>
              <a:ext cx="0" cy="80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9294" name="Group 23"/>
            <p:cNvGrpSpPr/>
            <p:nvPr/>
          </p:nvGrpSpPr>
          <p:grpSpPr>
            <a:xfrm>
              <a:off x="500" y="1467"/>
              <a:ext cx="446" cy="666"/>
              <a:chOff x="668" y="2861"/>
              <a:chExt cx="446" cy="666"/>
            </a:xfrm>
          </p:grpSpPr>
          <p:grpSp>
            <p:nvGrpSpPr>
              <p:cNvPr id="139297" name="Group 24"/>
              <p:cNvGrpSpPr/>
              <p:nvPr/>
            </p:nvGrpSpPr>
            <p:grpSpPr>
              <a:xfrm>
                <a:off x="668" y="3041"/>
                <a:ext cx="316" cy="363"/>
                <a:chOff x="1785" y="2590"/>
                <a:chExt cx="316" cy="363"/>
              </a:xfrm>
            </p:grpSpPr>
            <p:sp>
              <p:nvSpPr>
                <p:cNvPr id="139300" name="Oval 25"/>
                <p:cNvSpPr/>
                <p:nvPr/>
              </p:nvSpPr>
              <p:spPr>
                <a:xfrm rot="5400000">
                  <a:off x="1803" y="2602"/>
                  <a:ext cx="280" cy="316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39301" name="Line 26"/>
                <p:cNvSpPr/>
                <p:nvPr/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39298" name="Text Box 27"/>
              <p:cNvSpPr txBox="1"/>
              <p:nvPr/>
            </p:nvSpPr>
            <p:spPr>
              <a:xfrm>
                <a:off x="824" y="2861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39299" name="Text Box 28"/>
              <p:cNvSpPr txBox="1"/>
              <p:nvPr/>
            </p:nvSpPr>
            <p:spPr>
              <a:xfrm>
                <a:off x="826" y="3295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39295" name="Text Box 29"/>
            <p:cNvSpPr txBox="1"/>
            <p:nvPr/>
          </p:nvSpPr>
          <p:spPr>
            <a:xfrm>
              <a:off x="993" y="1426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39296" name="Text Box 30"/>
            <p:cNvSpPr txBox="1"/>
            <p:nvPr/>
          </p:nvSpPr>
          <p:spPr>
            <a:xfrm>
              <a:off x="793" y="1678"/>
              <a:ext cx="47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s</a:t>
              </a: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(t)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299039" name="Object 31"/>
          <p:cNvGraphicFramePr>
            <a:graphicFrameLocks noChangeAspect="1"/>
          </p:cNvGraphicFramePr>
          <p:nvPr/>
        </p:nvGraphicFramePr>
        <p:xfrm>
          <a:off x="4129088" y="4378960"/>
          <a:ext cx="6192837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18" name="" r:id="rId1" imgW="2171700" imgH="406400" progId="Equation.DSMT4">
                  <p:embed/>
                </p:oleObj>
              </mc:Choice>
              <mc:Fallback>
                <p:oleObj name="" r:id="rId1" imgW="2171700" imgH="406400" progId="Equation.DSMT4">
                  <p:embed/>
                  <p:pic>
                    <p:nvPicPr>
                      <p:cNvPr id="0" name="Object 3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29088" y="4378960"/>
                        <a:ext cx="6192837" cy="922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9040" name="Text Box 32"/>
          <p:cNvSpPr txBox="1"/>
          <p:nvPr/>
        </p:nvSpPr>
        <p:spPr>
          <a:xfrm>
            <a:off x="5883275" y="2143760"/>
            <a:ext cx="4175125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已知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s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(t)=U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m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cos(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t+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  <a:sym typeface="MT Symbol" pitchFamily="82" charset="2"/>
              </a:rPr>
              <a:t>u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   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，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t=0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K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闭合，求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t≧0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(t)=?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299041" name="Text Box 33"/>
          <p:cNvSpPr txBox="1"/>
          <p:nvPr/>
        </p:nvSpPr>
        <p:spPr>
          <a:xfrm>
            <a:off x="2338388" y="3812223"/>
            <a:ext cx="176053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电路方程：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299042" name="Object 34"/>
          <p:cNvGraphicFramePr>
            <a:graphicFrameLocks noChangeAspect="1"/>
          </p:cNvGraphicFramePr>
          <p:nvPr/>
        </p:nvGraphicFramePr>
        <p:xfrm>
          <a:off x="4065588" y="3597910"/>
          <a:ext cx="409257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19" name="" r:id="rId3" imgW="1434465" imgH="406400" progId="Equation.DSMT4">
                  <p:embed/>
                </p:oleObj>
              </mc:Choice>
              <mc:Fallback>
                <p:oleObj name="" r:id="rId3" imgW="1434465" imgH="406400" progId="Equation.DSMT4">
                  <p:embed/>
                  <p:pic>
                    <p:nvPicPr>
                      <p:cNvPr id="0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5588" y="3597910"/>
                        <a:ext cx="4092575" cy="923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9043" name="Text Box 35"/>
          <p:cNvSpPr txBox="1"/>
          <p:nvPr/>
        </p:nvSpPr>
        <p:spPr>
          <a:xfrm>
            <a:off x="2378075" y="4509135"/>
            <a:ext cx="97313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即：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299044" name="Object 36"/>
          <p:cNvGraphicFramePr>
            <a:graphicFrameLocks noChangeAspect="1"/>
          </p:cNvGraphicFramePr>
          <p:nvPr/>
        </p:nvGraphicFramePr>
        <p:xfrm>
          <a:off x="4151313" y="5385435"/>
          <a:ext cx="3076575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0" name="" r:id="rId5" imgW="977265" imgH="342900" progId="Equation.DSMT4">
                  <p:embed/>
                </p:oleObj>
              </mc:Choice>
              <mc:Fallback>
                <p:oleObj name="" r:id="rId5" imgW="977265" imgH="342900" progId="Equation.DSMT4">
                  <p:embed/>
                  <p:pic>
                    <p:nvPicPr>
                      <p:cNvPr id="0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1313" y="5385435"/>
                        <a:ext cx="3076575" cy="814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9045" name="Text Box 37"/>
          <p:cNvSpPr txBox="1"/>
          <p:nvPr/>
        </p:nvSpPr>
        <p:spPr>
          <a:xfrm>
            <a:off x="2397125" y="5652135"/>
            <a:ext cx="18478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齐次通解：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9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9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9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9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299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9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9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9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9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99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9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9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99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9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9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99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0" grpId="0" bldLvl="0" animBg="1"/>
      <p:bldP spid="299011" grpId="0"/>
      <p:bldP spid="299040" grpId="0"/>
      <p:bldP spid="299041" grpId="0"/>
      <p:bldP spid="299043" grpId="0"/>
      <p:bldP spid="299045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34" name="Text Box 30"/>
          <p:cNvSpPr txBox="1"/>
          <p:nvPr/>
        </p:nvSpPr>
        <p:spPr>
          <a:xfrm>
            <a:off x="1703388" y="0"/>
            <a:ext cx="18478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特解：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40291" name="Object 31"/>
          <p:cNvGraphicFramePr>
            <a:graphicFrameLocks noChangeAspect="1"/>
          </p:cNvGraphicFramePr>
          <p:nvPr/>
        </p:nvGraphicFramePr>
        <p:xfrm>
          <a:off x="1884680" y="761365"/>
          <a:ext cx="8964930" cy="1588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2" name="" r:id="rId1" imgW="4140200" imgH="762000" progId="Equation.DSMT4">
                  <p:embed/>
                </p:oleObj>
              </mc:Choice>
              <mc:Fallback>
                <p:oleObj name="" r:id="rId1" imgW="4140200" imgH="762000" progId="Equation.DSMT4">
                  <p:embed/>
                  <p:pic>
                    <p:nvPicPr>
                      <p:cNvPr id="0" name="Object 3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84680" y="761365"/>
                        <a:ext cx="8964930" cy="158877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2" name="Object 32"/>
          <p:cNvGraphicFramePr>
            <a:graphicFrameLocks noChangeAspect="1"/>
          </p:cNvGraphicFramePr>
          <p:nvPr/>
        </p:nvGraphicFramePr>
        <p:xfrm>
          <a:off x="1884363" y="2517775"/>
          <a:ext cx="8964612" cy="423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3" name="" r:id="rId3" imgW="4940300" imgH="2336800" progId="Equation.DSMT4">
                  <p:embed/>
                </p:oleObj>
              </mc:Choice>
              <mc:Fallback>
                <p:oleObj name="" r:id="rId3" imgW="4940300" imgH="2336800" progId="Equation.DSMT4">
                  <p:embed/>
                  <p:pic>
                    <p:nvPicPr>
                      <p:cNvPr id="0" name="Object 3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4363" y="2517775"/>
                        <a:ext cx="8964612" cy="42354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3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3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3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314" name="Object 4"/>
          <p:cNvGraphicFramePr>
            <a:graphicFrameLocks noGrp="1" noChangeAspect="1"/>
          </p:cNvGraphicFramePr>
          <p:nvPr>
            <p:ph sz="quarter" idx="1" hasCustomPrompt="1"/>
          </p:nvPr>
        </p:nvGraphicFramePr>
        <p:xfrm>
          <a:off x="2640013" y="680720"/>
          <a:ext cx="6551612" cy="158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6" name="" r:id="rId1" imgW="3035300" imgH="736600" progId="Equation.DSMT4">
                  <p:embed/>
                </p:oleObj>
              </mc:Choice>
              <mc:Fallback>
                <p:oleObj name="" r:id="rId1" imgW="3035300" imgH="736600" progId="Equation.DSMT4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40013" y="680720"/>
                        <a:ext cx="6551612" cy="15890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5" name="Object 7"/>
          <p:cNvGraphicFramePr>
            <a:graphicFrameLocks noGrp="1" noChangeAspect="1"/>
          </p:cNvGraphicFramePr>
          <p:nvPr>
            <p:ph sz="quarter" idx="2" hasCustomPrompt="1"/>
          </p:nvPr>
        </p:nvGraphicFramePr>
        <p:xfrm>
          <a:off x="2747328" y="2474278"/>
          <a:ext cx="6337300" cy="193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7" name="" r:id="rId3" imgW="3073400" imgH="939800" progId="Equation.DSMT4">
                  <p:embed/>
                </p:oleObj>
              </mc:Choice>
              <mc:Fallback>
                <p:oleObj name="" r:id="rId3" imgW="3073400" imgH="939800" progId="Equation.DSMT4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7328" y="2474278"/>
                        <a:ext cx="6337300" cy="19383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6" name="Object 10"/>
          <p:cNvGraphicFramePr>
            <a:graphicFrameLocks noGrp="1" noChangeAspect="1"/>
          </p:cNvGraphicFramePr>
          <p:nvPr>
            <p:ph sz="quarter" idx="3" hasCustomPrompt="1"/>
          </p:nvPr>
        </p:nvGraphicFramePr>
        <p:xfrm>
          <a:off x="2208213" y="4656773"/>
          <a:ext cx="7993062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8" name="" r:id="rId5" imgW="3848100" imgH="939800" progId="Equation.DSMT4">
                  <p:embed/>
                </p:oleObj>
              </mc:Choice>
              <mc:Fallback>
                <p:oleObj name="" r:id="rId5" imgW="3848100" imgH="939800" progId="Equation.DSMT4">
                  <p:embed/>
                  <p:pic>
                    <p:nvPicPr>
                      <p:cNvPr id="0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08213" y="4656773"/>
                        <a:ext cx="7993062" cy="1952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386" name="Object 4"/>
          <p:cNvGraphicFramePr>
            <a:graphicFrameLocks noGrp="1" noChangeAspect="1"/>
          </p:cNvGraphicFramePr>
          <p:nvPr>
            <p:ph sz="quarter" idx="1" hasCustomPrompt="1"/>
          </p:nvPr>
        </p:nvGraphicFramePr>
        <p:xfrm>
          <a:off x="2063750" y="457518"/>
          <a:ext cx="7488238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0" name="" r:id="rId1" imgW="3848100" imgH="939800" progId="Equation.DSMT4">
                  <p:embed/>
                </p:oleObj>
              </mc:Choice>
              <mc:Fallback>
                <p:oleObj name="" r:id="rId1" imgW="3848100" imgH="939800" progId="Equation.DSMT4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63750" y="457518"/>
                        <a:ext cx="7488238" cy="182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7" name="Object 7"/>
          <p:cNvGraphicFramePr>
            <a:graphicFrameLocks noGrp="1" noChangeAspect="1"/>
          </p:cNvGraphicFramePr>
          <p:nvPr>
            <p:ph sz="quarter" idx="2" hasCustomPrompt="1"/>
          </p:nvPr>
        </p:nvGraphicFramePr>
        <p:xfrm>
          <a:off x="2208213" y="2513330"/>
          <a:ext cx="6264275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1" name="" r:id="rId3" imgW="2781300" imgH="482600" progId="Equation.DSMT4">
                  <p:embed/>
                </p:oleObj>
              </mc:Choice>
              <mc:Fallback>
                <p:oleObj name="" r:id="rId3" imgW="2781300" imgH="482600" progId="Equation.DSMT4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8213" y="2513330"/>
                        <a:ext cx="6264275" cy="1087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8" name="Object 14"/>
          <p:cNvGraphicFramePr>
            <a:graphicFrameLocks noGrp="1" noChangeAspect="1"/>
          </p:cNvGraphicFramePr>
          <p:nvPr>
            <p:ph sz="quarter" idx="3" hasCustomPrompt="1"/>
          </p:nvPr>
        </p:nvGraphicFramePr>
        <p:xfrm>
          <a:off x="2351088" y="3620453"/>
          <a:ext cx="2840037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2" name="" r:id="rId5" imgW="1422400" imgH="812800" progId="Equation.DSMT4">
                  <p:embed/>
                </p:oleObj>
              </mc:Choice>
              <mc:Fallback>
                <p:oleObj name="" r:id="rId5" imgW="1422400" imgH="812800" progId="Equation.DSMT4">
                  <p:embed/>
                  <p:pic>
                    <p:nvPicPr>
                      <p:cNvPr id="0" name="Object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1088" y="3620453"/>
                        <a:ext cx="2840037" cy="1622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9" name="Object 18"/>
          <p:cNvGraphicFramePr>
            <a:graphicFrameLocks noGrp="1" noChangeAspect="1"/>
          </p:cNvGraphicFramePr>
          <p:nvPr>
            <p:ph sz="quarter" idx="4" hasCustomPrompt="1"/>
          </p:nvPr>
        </p:nvGraphicFramePr>
        <p:xfrm>
          <a:off x="7104063" y="3836353"/>
          <a:ext cx="2232025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3" name="" r:id="rId7" imgW="1168400" imgH="698500" progId="Equation.DSMT4">
                  <p:embed/>
                </p:oleObj>
              </mc:Choice>
              <mc:Fallback>
                <p:oleObj name="" r:id="rId7" imgW="1168400" imgH="698500" progId="Equation.DSMT4">
                  <p:embed/>
                  <p:pic>
                    <p:nvPicPr>
                      <p:cNvPr id="0" name="Object 1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04063" y="3836353"/>
                        <a:ext cx="2232025" cy="1333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0" name="Object 21"/>
          <p:cNvGraphicFramePr>
            <a:graphicFrameLocks noChangeAspect="1"/>
          </p:cNvGraphicFramePr>
          <p:nvPr/>
        </p:nvGraphicFramePr>
        <p:xfrm>
          <a:off x="3430588" y="5244148"/>
          <a:ext cx="4681537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4" name="" r:id="rId9" imgW="2451100" imgH="838200" progId="Equation.DSMT4">
                  <p:embed/>
                </p:oleObj>
              </mc:Choice>
              <mc:Fallback>
                <p:oleObj name="" r:id="rId9" imgW="2451100" imgH="838200" progId="Equation.DSMT4">
                  <p:embed/>
                  <p:pic>
                    <p:nvPicPr>
                      <p:cNvPr id="0" name="Object 2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30588" y="5244148"/>
                        <a:ext cx="4681537" cy="1600200"/>
                      </a:xfrm>
                      <a:prstGeom prst="rect">
                        <a:avLst/>
                      </a:prstGeom>
                      <a:solidFill>
                        <a:srgbClr val="66CC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6" name="Text Box 4"/>
          <p:cNvSpPr txBox="1"/>
          <p:nvPr/>
        </p:nvSpPr>
        <p:spPr>
          <a:xfrm>
            <a:off x="2527300" y="361950"/>
            <a:ext cx="27876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特解形式设为：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300037" name="Text Box 5"/>
          <p:cNvSpPr txBox="1"/>
          <p:nvPr/>
        </p:nvSpPr>
        <p:spPr>
          <a:xfrm>
            <a:off x="2824163" y="908050"/>
            <a:ext cx="49926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cp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(t)=Acos(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t+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  <a:sym typeface="MT Symbol" pitchFamily="82" charset="2"/>
              </a:rPr>
              <a:t>u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+Bsin (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t+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  <a:sym typeface="MT Symbol" pitchFamily="82" charset="2"/>
              </a:rPr>
              <a:t>u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300038" name="Text Box 6"/>
          <p:cNvSpPr txBox="1"/>
          <p:nvPr/>
        </p:nvSpPr>
        <p:spPr>
          <a:xfrm>
            <a:off x="2509838" y="1479550"/>
            <a:ext cx="564673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将特解代入方程并比较系数定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A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和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B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：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300039" name="Text Box 7"/>
          <p:cNvSpPr txBox="1"/>
          <p:nvPr/>
        </p:nvSpPr>
        <p:spPr>
          <a:xfrm>
            <a:off x="2628900" y="2032000"/>
            <a:ext cx="6302375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-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RCA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 sin (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t+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  <a:sym typeface="MT Symbol" pitchFamily="82" charset="2"/>
              </a:rPr>
              <a:t>u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+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RCB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 cos(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t+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  <a:sym typeface="MT Symbol" pitchFamily="82" charset="2"/>
              </a:rPr>
              <a:t>u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+ Acos(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t+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  <a:sym typeface="MT Symbol" pitchFamily="82" charset="2"/>
              </a:rPr>
              <a:t>u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+Bsin (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t+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  <a:sym typeface="MT Symbol" pitchFamily="82" charset="2"/>
              </a:rPr>
              <a:t>u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m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 cos(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t+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  <a:sym typeface="MT Symbol" pitchFamily="82" charset="2"/>
              </a:rPr>
              <a:t>u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300040" name="Group 8"/>
          <p:cNvGrpSpPr/>
          <p:nvPr/>
        </p:nvGrpSpPr>
        <p:grpSpPr>
          <a:xfrm>
            <a:off x="2938463" y="2476500"/>
            <a:ext cx="5218112" cy="438150"/>
            <a:chOff x="891" y="1560"/>
            <a:chExt cx="3287" cy="276"/>
          </a:xfrm>
        </p:grpSpPr>
        <p:sp>
          <p:nvSpPr>
            <p:cNvPr id="145431" name="Line 9"/>
            <p:cNvSpPr/>
            <p:nvPr/>
          </p:nvSpPr>
          <p:spPr>
            <a:xfrm>
              <a:off x="891" y="1560"/>
              <a:ext cx="1377" cy="0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2" name="Line 10"/>
            <p:cNvSpPr/>
            <p:nvPr/>
          </p:nvSpPr>
          <p:spPr>
            <a:xfrm>
              <a:off x="2047" y="1836"/>
              <a:ext cx="857" cy="0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3" name="Line 11"/>
            <p:cNvSpPr/>
            <p:nvPr/>
          </p:nvSpPr>
          <p:spPr>
            <a:xfrm>
              <a:off x="897" y="1824"/>
              <a:ext cx="831" cy="0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4" name="Line 12"/>
            <p:cNvSpPr/>
            <p:nvPr/>
          </p:nvSpPr>
          <p:spPr>
            <a:xfrm>
              <a:off x="3347" y="1824"/>
              <a:ext cx="831" cy="0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35" name="Line 13"/>
            <p:cNvSpPr/>
            <p:nvPr/>
          </p:nvSpPr>
          <p:spPr>
            <a:xfrm>
              <a:off x="2723" y="1560"/>
              <a:ext cx="1241" cy="0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0046" name="Group 14"/>
          <p:cNvGrpSpPr/>
          <p:nvPr/>
        </p:nvGrpSpPr>
        <p:grpSpPr>
          <a:xfrm>
            <a:off x="2605088" y="3009900"/>
            <a:ext cx="3336925" cy="1035050"/>
            <a:chOff x="681" y="1896"/>
            <a:chExt cx="2102" cy="652"/>
          </a:xfrm>
        </p:grpSpPr>
        <p:sp>
          <p:nvSpPr>
            <p:cNvPr id="145426" name="Text Box 15"/>
            <p:cNvSpPr txBox="1"/>
            <p:nvPr/>
          </p:nvSpPr>
          <p:spPr>
            <a:xfrm>
              <a:off x="681" y="1896"/>
              <a:ext cx="60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故：</a:t>
              </a:r>
              <a:endPara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145427" name="Group 16"/>
            <p:cNvGrpSpPr/>
            <p:nvPr/>
          </p:nvGrpSpPr>
          <p:grpSpPr>
            <a:xfrm>
              <a:off x="1084" y="1920"/>
              <a:ext cx="1699" cy="628"/>
              <a:chOff x="1084" y="1920"/>
              <a:chExt cx="1699" cy="628"/>
            </a:xfrm>
          </p:grpSpPr>
          <p:sp>
            <p:nvSpPr>
              <p:cNvPr id="145428" name="Text Box 17"/>
              <p:cNvSpPr txBox="1"/>
              <p:nvPr/>
            </p:nvSpPr>
            <p:spPr>
              <a:xfrm>
                <a:off x="1176" y="1920"/>
                <a:ext cx="1607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RCB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 + A= U</a:t>
                </a:r>
                <a:r>
                  <a:rPr lang="en-US" altLang="zh-CN" b="1" baseline="-25000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m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45429" name="Text Box 18"/>
              <p:cNvSpPr txBox="1"/>
              <p:nvPr/>
            </p:nvSpPr>
            <p:spPr>
              <a:xfrm>
                <a:off x="1200" y="2316"/>
                <a:ext cx="1511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-RCA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 + B= 0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45430" name="AutoShape 19"/>
              <p:cNvSpPr/>
              <p:nvPr/>
            </p:nvSpPr>
            <p:spPr>
              <a:xfrm>
                <a:off x="1084" y="2165"/>
                <a:ext cx="68" cy="254"/>
              </a:xfrm>
              <a:prstGeom prst="leftBrace">
                <a:avLst>
                  <a:gd name="adj1" fmla="val 55882"/>
                  <a:gd name="adj2" fmla="val 50000"/>
                </a:avLst>
              </a:prstGeom>
              <a:noFill/>
              <a:ln w="9525" cap="sq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</p:grpSp>
      <p:sp>
        <p:nvSpPr>
          <p:cNvPr id="300052" name="AutoShape 20"/>
          <p:cNvSpPr/>
          <p:nvPr/>
        </p:nvSpPr>
        <p:spPr>
          <a:xfrm>
            <a:off x="5942013" y="3344863"/>
            <a:ext cx="477837" cy="568324"/>
          </a:xfrm>
          <a:prstGeom prst="rightArrow">
            <a:avLst>
              <a:gd name="adj1" fmla="val 50000"/>
              <a:gd name="adj2" fmla="val 29861"/>
            </a:avLst>
          </a:prstGeom>
          <a:noFill/>
          <a:ln w="9525" cap="sq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pSp>
        <p:nvGrpSpPr>
          <p:cNvPr id="300053" name="Group 21"/>
          <p:cNvGrpSpPr/>
          <p:nvPr/>
        </p:nvGrpSpPr>
        <p:grpSpPr>
          <a:xfrm>
            <a:off x="6702426" y="2933700"/>
            <a:ext cx="2235199" cy="1466850"/>
            <a:chOff x="3262" y="1848"/>
            <a:chExt cx="1408" cy="924"/>
          </a:xfrm>
        </p:grpSpPr>
        <p:sp>
          <p:nvSpPr>
            <p:cNvPr id="145424" name="AutoShape 22"/>
            <p:cNvSpPr/>
            <p:nvPr/>
          </p:nvSpPr>
          <p:spPr>
            <a:xfrm>
              <a:off x="3262" y="2165"/>
              <a:ext cx="242" cy="254"/>
            </a:xfrm>
            <a:prstGeom prst="leftBrace">
              <a:avLst>
                <a:gd name="adj1" fmla="val 52054"/>
                <a:gd name="adj2" fmla="val 50000"/>
              </a:avLst>
            </a:prstGeom>
            <a:noFill/>
            <a:ln w="9525" cap="sq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aphicFrame>
          <p:nvGraphicFramePr>
            <p:cNvPr id="145425" name="Object 23"/>
            <p:cNvGraphicFramePr>
              <a:graphicFrameLocks noChangeAspect="1"/>
            </p:cNvGraphicFramePr>
            <p:nvPr/>
          </p:nvGraphicFramePr>
          <p:xfrm>
            <a:off x="3507" y="1848"/>
            <a:ext cx="1163" cy="9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714" name="" r:id="rId1" imgW="939800" imgH="876300" progId="Equation.DSMT4">
                    <p:embed/>
                  </p:oleObj>
                </mc:Choice>
                <mc:Fallback>
                  <p:oleObj name="" r:id="rId1" imgW="939800" imgH="876300" progId="Equation.DSMT4">
                    <p:embed/>
                    <p:pic>
                      <p:nvPicPr>
                        <p:cNvPr id="0" name="Object 2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507" y="1848"/>
                          <a:ext cx="1163" cy="9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0056" name="Text Box 24"/>
          <p:cNvSpPr txBox="1"/>
          <p:nvPr/>
        </p:nvSpPr>
        <p:spPr>
          <a:xfrm>
            <a:off x="2209800" y="4210050"/>
            <a:ext cx="29146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特解也可设为：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300057" name="Text Box 25"/>
          <p:cNvSpPr txBox="1"/>
          <p:nvPr/>
        </p:nvSpPr>
        <p:spPr>
          <a:xfrm>
            <a:off x="4191000" y="4630738"/>
            <a:ext cx="373221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cp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(t)=U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cm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 cos(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t+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  <a:sym typeface="MT Symbol" pitchFamily="82" charset="2"/>
              </a:rPr>
              <a:t>u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MT Symbol" pitchFamily="82" charset="2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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u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300058" name="Rectangle 26"/>
          <p:cNvSpPr/>
          <p:nvPr/>
        </p:nvSpPr>
        <p:spPr>
          <a:xfrm>
            <a:off x="2503170" y="5162550"/>
            <a:ext cx="87058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其中：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300059" name="Group 27"/>
          <p:cNvGrpSpPr/>
          <p:nvPr/>
        </p:nvGrpSpPr>
        <p:grpSpPr>
          <a:xfrm>
            <a:off x="3827462" y="5205413"/>
            <a:ext cx="4279901" cy="1190625"/>
            <a:chOff x="1451" y="3279"/>
            <a:chExt cx="2696" cy="750"/>
          </a:xfrm>
        </p:grpSpPr>
        <p:sp>
          <p:nvSpPr>
            <p:cNvPr id="145422" name="AutoShape 28"/>
            <p:cNvSpPr/>
            <p:nvPr/>
          </p:nvSpPr>
          <p:spPr>
            <a:xfrm>
              <a:off x="1451" y="3545"/>
              <a:ext cx="242" cy="254"/>
            </a:xfrm>
            <a:prstGeom prst="leftBrace">
              <a:avLst>
                <a:gd name="adj1" fmla="val 52054"/>
                <a:gd name="adj2" fmla="val 50000"/>
              </a:avLst>
            </a:prstGeom>
            <a:noFill/>
            <a:ln w="9525" cap="sq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aphicFrame>
          <p:nvGraphicFramePr>
            <p:cNvPr id="145423" name="Object 29"/>
            <p:cNvGraphicFramePr>
              <a:graphicFrameLocks noChangeAspect="1"/>
            </p:cNvGraphicFramePr>
            <p:nvPr/>
          </p:nvGraphicFramePr>
          <p:xfrm>
            <a:off x="1729" y="3279"/>
            <a:ext cx="2418" cy="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715" name="" r:id="rId3" imgW="1955800" imgH="711200" progId="Equation.DSMT4">
                    <p:embed/>
                  </p:oleObj>
                </mc:Choice>
                <mc:Fallback>
                  <p:oleObj name="" r:id="rId3" imgW="1955800" imgH="711200" progId="Equation.DSMT4">
                    <p:embed/>
                    <p:pic>
                      <p:nvPicPr>
                        <p:cNvPr id="0" name="Object 2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729" y="3279"/>
                          <a:ext cx="2418" cy="7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0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0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0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0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0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0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0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0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0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0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0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00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0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0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00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0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0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00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36" grpId="0"/>
      <p:bldP spid="300037" grpId="0"/>
      <p:bldP spid="300038" grpId="0"/>
      <p:bldP spid="300039" grpId="0"/>
      <p:bldP spid="300056" grpId="0"/>
      <p:bldP spid="300057" grpId="0"/>
      <p:bldP spid="300058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60" name="Text Box 4"/>
          <p:cNvSpPr txBox="1"/>
          <p:nvPr/>
        </p:nvSpPr>
        <p:spPr>
          <a:xfrm>
            <a:off x="2247900" y="2152650"/>
            <a:ext cx="46926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代初值条件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得：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301061" name="Group 5"/>
          <p:cNvGrpSpPr/>
          <p:nvPr/>
        </p:nvGrpSpPr>
        <p:grpSpPr>
          <a:xfrm>
            <a:off x="2159000" y="587375"/>
            <a:ext cx="7659688" cy="1450975"/>
            <a:chOff x="364" y="178"/>
            <a:chExt cx="4825" cy="914"/>
          </a:xfrm>
        </p:grpSpPr>
        <p:graphicFrame>
          <p:nvGraphicFramePr>
            <p:cNvPr id="146443" name="Object 6"/>
            <p:cNvGraphicFramePr>
              <a:graphicFrameLocks noChangeAspect="1"/>
            </p:cNvGraphicFramePr>
            <p:nvPr/>
          </p:nvGraphicFramePr>
          <p:xfrm>
            <a:off x="1095" y="178"/>
            <a:ext cx="4094" cy="9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738" name="" r:id="rId1" imgW="2654300" imgH="596900" progId="Equation.DSMT4">
                    <p:embed/>
                  </p:oleObj>
                </mc:Choice>
                <mc:Fallback>
                  <p:oleObj name="" r:id="rId1" imgW="2654300" imgH="596900" progId="Equation.DSMT4">
                    <p:embed/>
                    <p:pic>
                      <p:nvPicPr>
                        <p:cNvPr id="0" name="Object 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095" y="178"/>
                          <a:ext cx="4094" cy="9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6444" name="Text Box 7"/>
            <p:cNvSpPr txBox="1"/>
            <p:nvPr/>
          </p:nvSpPr>
          <p:spPr>
            <a:xfrm>
              <a:off x="364" y="202"/>
              <a:ext cx="891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全解</a:t>
              </a:r>
              <a:endPara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301064" name="Text Box 8"/>
          <p:cNvSpPr txBox="1"/>
          <p:nvPr/>
        </p:nvSpPr>
        <p:spPr>
          <a:xfrm>
            <a:off x="4386263" y="2800350"/>
            <a:ext cx="38496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K= 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cm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 cos(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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  <a:sym typeface="MT Symbol" pitchFamily="82" charset="2"/>
              </a:rPr>
              <a:t>u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MT Symbol" pitchFamily="82" charset="2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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u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301065" name="Object 9"/>
          <p:cNvGraphicFramePr>
            <a:graphicFrameLocks noChangeAspect="1"/>
          </p:cNvGraphicFramePr>
          <p:nvPr/>
        </p:nvGraphicFramePr>
        <p:xfrm>
          <a:off x="2555875" y="3238500"/>
          <a:ext cx="7332663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39" name="" r:id="rId3" imgW="3289300" imgH="342900" progId="Equation.DSMT4">
                  <p:embed/>
                </p:oleObj>
              </mc:Choice>
              <mc:Fallback>
                <p:oleObj name="" r:id="rId3" imgW="3289300" imgH="342900" progId="Equation.DSMT4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5875" y="3238500"/>
                        <a:ext cx="7332663" cy="822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1066" name="Group 10"/>
          <p:cNvGrpSpPr/>
          <p:nvPr/>
        </p:nvGrpSpPr>
        <p:grpSpPr>
          <a:xfrm>
            <a:off x="3943350" y="4057650"/>
            <a:ext cx="5711825" cy="368300"/>
            <a:chOff x="1488" y="2112"/>
            <a:chExt cx="3598" cy="232"/>
          </a:xfrm>
        </p:grpSpPr>
        <p:sp>
          <p:nvSpPr>
            <p:cNvPr id="146439" name="Line 11"/>
            <p:cNvSpPr/>
            <p:nvPr/>
          </p:nvSpPr>
          <p:spPr>
            <a:xfrm>
              <a:off x="1488" y="2124"/>
              <a:ext cx="1608" cy="0"/>
            </a:xfrm>
            <a:prstGeom prst="line">
              <a:avLst/>
            </a:prstGeom>
            <a:ln w="38100" cap="sq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40" name="Line 12"/>
            <p:cNvSpPr/>
            <p:nvPr/>
          </p:nvSpPr>
          <p:spPr>
            <a:xfrm>
              <a:off x="3478" y="2124"/>
              <a:ext cx="1608" cy="0"/>
            </a:xfrm>
            <a:prstGeom prst="line">
              <a:avLst/>
            </a:prstGeom>
            <a:ln w="38100" cap="sq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41" name="Text Box 13"/>
            <p:cNvSpPr txBox="1"/>
            <p:nvPr/>
          </p:nvSpPr>
          <p:spPr>
            <a:xfrm>
              <a:off x="1671" y="2112"/>
              <a:ext cx="124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FF"/>
                  </a:solidFill>
                  <a:latin typeface="Times New Roman" panose="02020503050405090304" pitchFamily="18" charset="0"/>
                </a:rPr>
                <a:t>稳态响应</a:t>
              </a:r>
              <a:endPara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46442" name="Text Box 14"/>
            <p:cNvSpPr txBox="1"/>
            <p:nvPr/>
          </p:nvSpPr>
          <p:spPr>
            <a:xfrm>
              <a:off x="3592" y="2112"/>
              <a:ext cx="124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FF"/>
                  </a:solidFill>
                  <a:latin typeface="Times New Roman" panose="02020503050405090304" pitchFamily="18" charset="0"/>
                </a:rPr>
                <a:t>暂态响应</a:t>
              </a:r>
              <a:endPara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60" grpId="0"/>
      <p:bldP spid="301064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084" name="Group 4"/>
          <p:cNvGrpSpPr/>
          <p:nvPr/>
        </p:nvGrpSpPr>
        <p:grpSpPr>
          <a:xfrm>
            <a:off x="4660900" y="2020570"/>
            <a:ext cx="4987925" cy="2762250"/>
            <a:chOff x="788" y="1680"/>
            <a:chExt cx="3142" cy="1740"/>
          </a:xfrm>
        </p:grpSpPr>
        <p:sp>
          <p:nvSpPr>
            <p:cNvPr id="147482" name="Line 5"/>
            <p:cNvSpPr/>
            <p:nvPr/>
          </p:nvSpPr>
          <p:spPr>
            <a:xfrm>
              <a:off x="788" y="2568"/>
              <a:ext cx="2690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483" name="Line 6"/>
            <p:cNvSpPr/>
            <p:nvPr/>
          </p:nvSpPr>
          <p:spPr>
            <a:xfrm flipV="1">
              <a:off x="1026" y="1680"/>
              <a:ext cx="0" cy="174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484" name="Text Box 7"/>
            <p:cNvSpPr txBox="1"/>
            <p:nvPr/>
          </p:nvSpPr>
          <p:spPr>
            <a:xfrm>
              <a:off x="854" y="2520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0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147485" name="Text Box 8"/>
            <p:cNvSpPr txBox="1"/>
            <p:nvPr/>
          </p:nvSpPr>
          <p:spPr>
            <a:xfrm>
              <a:off x="3478" y="2424"/>
              <a:ext cx="45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t(s)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147459" name="Object 9"/>
          <p:cNvGraphicFramePr>
            <a:graphicFrameLocks noChangeAspect="1"/>
          </p:cNvGraphicFramePr>
          <p:nvPr/>
        </p:nvGraphicFramePr>
        <p:xfrm>
          <a:off x="2498725" y="575945"/>
          <a:ext cx="7332663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2" name="" r:id="rId1" imgW="3289300" imgH="342900" progId="Equation.DSMT4">
                  <p:embed/>
                </p:oleObj>
              </mc:Choice>
              <mc:Fallback>
                <p:oleObj name="" r:id="rId1" imgW="3289300" imgH="342900" progId="Equation.DSMT4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98725" y="575945"/>
                        <a:ext cx="7332663" cy="822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7460" name="Group 10"/>
          <p:cNvGrpSpPr/>
          <p:nvPr/>
        </p:nvGrpSpPr>
        <p:grpSpPr>
          <a:xfrm>
            <a:off x="3886200" y="1395095"/>
            <a:ext cx="5711825" cy="368300"/>
            <a:chOff x="1488" y="2112"/>
            <a:chExt cx="3598" cy="232"/>
          </a:xfrm>
        </p:grpSpPr>
        <p:sp>
          <p:nvSpPr>
            <p:cNvPr id="147478" name="Line 11"/>
            <p:cNvSpPr/>
            <p:nvPr/>
          </p:nvSpPr>
          <p:spPr>
            <a:xfrm>
              <a:off x="1488" y="2124"/>
              <a:ext cx="1608" cy="0"/>
            </a:xfrm>
            <a:prstGeom prst="line">
              <a:avLst/>
            </a:prstGeom>
            <a:ln w="38100" cap="sq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479" name="Line 12"/>
            <p:cNvSpPr/>
            <p:nvPr/>
          </p:nvSpPr>
          <p:spPr>
            <a:xfrm>
              <a:off x="3478" y="2124"/>
              <a:ext cx="1608" cy="0"/>
            </a:xfrm>
            <a:prstGeom prst="line">
              <a:avLst/>
            </a:prstGeom>
            <a:ln w="38100" cap="sq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480" name="Text Box 13"/>
            <p:cNvSpPr txBox="1"/>
            <p:nvPr/>
          </p:nvSpPr>
          <p:spPr>
            <a:xfrm>
              <a:off x="1671" y="2112"/>
              <a:ext cx="124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FF"/>
                  </a:solidFill>
                  <a:latin typeface="Times New Roman" panose="02020503050405090304" pitchFamily="18" charset="0"/>
                </a:rPr>
                <a:t>稳态响应</a:t>
              </a:r>
              <a:endPara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47481" name="Text Box 14"/>
            <p:cNvSpPr txBox="1"/>
            <p:nvPr/>
          </p:nvSpPr>
          <p:spPr>
            <a:xfrm>
              <a:off x="3592" y="2112"/>
              <a:ext cx="124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FF"/>
                  </a:solidFill>
                  <a:latin typeface="Times New Roman" panose="02020503050405090304" pitchFamily="18" charset="0"/>
                </a:rPr>
                <a:t>暂态响应</a:t>
              </a:r>
              <a:endPara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302095" name="Object 15"/>
          <p:cNvGraphicFramePr>
            <a:graphicFrameLocks noChangeAspect="1"/>
          </p:cNvGraphicFramePr>
          <p:nvPr/>
        </p:nvGraphicFramePr>
        <p:xfrm>
          <a:off x="3094038" y="2388870"/>
          <a:ext cx="19494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3" name="" r:id="rId3" imgW="1079500" imgH="228600" progId="Equation.DSMT4">
                  <p:embed/>
                </p:oleObj>
              </mc:Choice>
              <mc:Fallback>
                <p:oleObj name="" r:id="rId3" imgW="1079500" imgH="228600" progId="Equation.DSMT4">
                  <p:embed/>
                  <p:pic>
                    <p:nvPicPr>
                      <p:cNvPr id="0" name="Object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4038" y="2388870"/>
                        <a:ext cx="1949450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096" name="Object 16"/>
          <p:cNvGraphicFramePr>
            <a:graphicFrameLocks noChangeAspect="1"/>
          </p:cNvGraphicFramePr>
          <p:nvPr/>
        </p:nvGraphicFramePr>
        <p:xfrm>
          <a:off x="3003550" y="4084320"/>
          <a:ext cx="201771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4" name="" r:id="rId5" imgW="1117600" imgH="228600" progId="Equation.DSMT4">
                  <p:embed/>
                </p:oleObj>
              </mc:Choice>
              <mc:Fallback>
                <p:oleObj name="" r:id="rId5" imgW="1117600" imgH="228600" progId="Equation.DSMT4">
                  <p:embed/>
                  <p:pic>
                    <p:nvPicPr>
                      <p:cNvPr id="0" name="Object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03550" y="4084320"/>
                        <a:ext cx="2017713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2097" name="Group 17"/>
          <p:cNvGrpSpPr/>
          <p:nvPr/>
        </p:nvGrpSpPr>
        <p:grpSpPr>
          <a:xfrm>
            <a:off x="5067300" y="1906270"/>
            <a:ext cx="4286250" cy="2371725"/>
            <a:chOff x="2364" y="1092"/>
            <a:chExt cx="2700" cy="1494"/>
          </a:xfrm>
        </p:grpSpPr>
        <p:sp>
          <p:nvSpPr>
            <p:cNvPr id="147474" name="Freeform 18"/>
            <p:cNvSpPr/>
            <p:nvPr/>
          </p:nvSpPr>
          <p:spPr>
            <a:xfrm>
              <a:off x="2364" y="1504"/>
              <a:ext cx="2700" cy="1082"/>
            </a:xfrm>
            <a:custGeom>
              <a:avLst/>
              <a:gdLst/>
              <a:ahLst/>
              <a:cxnLst>
                <a:cxn ang="0">
                  <a:pos x="0" y="68"/>
                </a:cxn>
                <a:cxn ang="0">
                  <a:pos x="96" y="152"/>
                </a:cxn>
                <a:cxn ang="0">
                  <a:pos x="192" y="320"/>
                </a:cxn>
                <a:cxn ang="0">
                  <a:pos x="288" y="536"/>
                </a:cxn>
                <a:cxn ang="0">
                  <a:pos x="336" y="680"/>
                </a:cxn>
                <a:cxn ang="0">
                  <a:pos x="384" y="812"/>
                </a:cxn>
                <a:cxn ang="0">
                  <a:pos x="456" y="980"/>
                </a:cxn>
                <a:cxn ang="0">
                  <a:pos x="564" y="1076"/>
                </a:cxn>
                <a:cxn ang="0">
                  <a:pos x="636" y="980"/>
                </a:cxn>
                <a:cxn ang="0">
                  <a:pos x="696" y="872"/>
                </a:cxn>
                <a:cxn ang="0">
                  <a:pos x="744" y="728"/>
                </a:cxn>
                <a:cxn ang="0">
                  <a:pos x="768" y="584"/>
                </a:cxn>
                <a:cxn ang="0">
                  <a:pos x="840" y="284"/>
                </a:cxn>
                <a:cxn ang="0">
                  <a:pos x="888" y="104"/>
                </a:cxn>
                <a:cxn ang="0">
                  <a:pos x="972" y="20"/>
                </a:cxn>
                <a:cxn ang="0">
                  <a:pos x="1104" y="200"/>
                </a:cxn>
                <a:cxn ang="0">
                  <a:pos x="1152" y="368"/>
                </a:cxn>
                <a:cxn ang="0">
                  <a:pos x="1164" y="380"/>
                </a:cxn>
                <a:cxn ang="0">
                  <a:pos x="1188" y="488"/>
                </a:cxn>
                <a:cxn ang="0">
                  <a:pos x="1248" y="716"/>
                </a:cxn>
                <a:cxn ang="0">
                  <a:pos x="1284" y="836"/>
                </a:cxn>
                <a:cxn ang="0">
                  <a:pos x="1344" y="980"/>
                </a:cxn>
                <a:cxn ang="0">
                  <a:pos x="1428" y="1076"/>
                </a:cxn>
                <a:cxn ang="0">
                  <a:pos x="1524" y="944"/>
                </a:cxn>
                <a:cxn ang="0">
                  <a:pos x="1560" y="800"/>
                </a:cxn>
                <a:cxn ang="0">
                  <a:pos x="1596" y="668"/>
                </a:cxn>
                <a:cxn ang="0">
                  <a:pos x="1620" y="500"/>
                </a:cxn>
                <a:cxn ang="0">
                  <a:pos x="1668" y="320"/>
                </a:cxn>
                <a:cxn ang="0">
                  <a:pos x="1716" y="116"/>
                </a:cxn>
                <a:cxn ang="0">
                  <a:pos x="1788" y="8"/>
                </a:cxn>
                <a:cxn ang="0">
                  <a:pos x="1896" y="116"/>
                </a:cxn>
                <a:cxn ang="0">
                  <a:pos x="1932" y="224"/>
                </a:cxn>
                <a:cxn ang="0">
                  <a:pos x="1992" y="428"/>
                </a:cxn>
                <a:cxn ang="0">
                  <a:pos x="2016" y="584"/>
                </a:cxn>
                <a:cxn ang="0">
                  <a:pos x="2052" y="740"/>
                </a:cxn>
                <a:cxn ang="0">
                  <a:pos x="2124" y="980"/>
                </a:cxn>
                <a:cxn ang="0">
                  <a:pos x="2220" y="1052"/>
                </a:cxn>
                <a:cxn ang="0">
                  <a:pos x="2328" y="884"/>
                </a:cxn>
                <a:cxn ang="0">
                  <a:pos x="2400" y="512"/>
                </a:cxn>
                <a:cxn ang="0">
                  <a:pos x="2472" y="212"/>
                </a:cxn>
                <a:cxn ang="0">
                  <a:pos x="2592" y="20"/>
                </a:cxn>
                <a:cxn ang="0">
                  <a:pos x="2700" y="92"/>
                </a:cxn>
              </a:cxnLst>
              <a:rect l="0" t="0" r="0" b="0"/>
              <a:pathLst>
                <a:path w="2700" h="1082">
                  <a:moveTo>
                    <a:pt x="0" y="68"/>
                  </a:moveTo>
                  <a:cubicBezTo>
                    <a:pt x="16" y="82"/>
                    <a:pt x="64" y="110"/>
                    <a:pt x="96" y="152"/>
                  </a:cubicBezTo>
                  <a:cubicBezTo>
                    <a:pt x="128" y="194"/>
                    <a:pt x="160" y="256"/>
                    <a:pt x="192" y="320"/>
                  </a:cubicBezTo>
                  <a:cubicBezTo>
                    <a:pt x="224" y="384"/>
                    <a:pt x="264" y="476"/>
                    <a:pt x="288" y="536"/>
                  </a:cubicBezTo>
                  <a:cubicBezTo>
                    <a:pt x="312" y="596"/>
                    <a:pt x="320" y="634"/>
                    <a:pt x="336" y="680"/>
                  </a:cubicBezTo>
                  <a:cubicBezTo>
                    <a:pt x="352" y="726"/>
                    <a:pt x="364" y="762"/>
                    <a:pt x="384" y="812"/>
                  </a:cubicBezTo>
                  <a:cubicBezTo>
                    <a:pt x="404" y="862"/>
                    <a:pt x="426" y="936"/>
                    <a:pt x="456" y="980"/>
                  </a:cubicBezTo>
                  <a:cubicBezTo>
                    <a:pt x="486" y="1024"/>
                    <a:pt x="534" y="1076"/>
                    <a:pt x="564" y="1076"/>
                  </a:cubicBezTo>
                  <a:cubicBezTo>
                    <a:pt x="594" y="1076"/>
                    <a:pt x="614" y="1014"/>
                    <a:pt x="636" y="980"/>
                  </a:cubicBezTo>
                  <a:cubicBezTo>
                    <a:pt x="658" y="946"/>
                    <a:pt x="678" y="914"/>
                    <a:pt x="696" y="872"/>
                  </a:cubicBezTo>
                  <a:cubicBezTo>
                    <a:pt x="714" y="830"/>
                    <a:pt x="732" y="776"/>
                    <a:pt x="744" y="728"/>
                  </a:cubicBezTo>
                  <a:cubicBezTo>
                    <a:pt x="756" y="680"/>
                    <a:pt x="752" y="658"/>
                    <a:pt x="768" y="584"/>
                  </a:cubicBezTo>
                  <a:cubicBezTo>
                    <a:pt x="784" y="510"/>
                    <a:pt x="820" y="364"/>
                    <a:pt x="840" y="284"/>
                  </a:cubicBezTo>
                  <a:cubicBezTo>
                    <a:pt x="860" y="204"/>
                    <a:pt x="866" y="148"/>
                    <a:pt x="888" y="104"/>
                  </a:cubicBezTo>
                  <a:cubicBezTo>
                    <a:pt x="910" y="60"/>
                    <a:pt x="936" y="4"/>
                    <a:pt x="972" y="20"/>
                  </a:cubicBezTo>
                  <a:cubicBezTo>
                    <a:pt x="1008" y="36"/>
                    <a:pt x="1074" y="142"/>
                    <a:pt x="1104" y="200"/>
                  </a:cubicBezTo>
                  <a:cubicBezTo>
                    <a:pt x="1134" y="258"/>
                    <a:pt x="1142" y="338"/>
                    <a:pt x="1152" y="368"/>
                  </a:cubicBezTo>
                  <a:cubicBezTo>
                    <a:pt x="1162" y="398"/>
                    <a:pt x="1158" y="360"/>
                    <a:pt x="1164" y="380"/>
                  </a:cubicBezTo>
                  <a:cubicBezTo>
                    <a:pt x="1170" y="400"/>
                    <a:pt x="1174" y="432"/>
                    <a:pt x="1188" y="488"/>
                  </a:cubicBezTo>
                  <a:cubicBezTo>
                    <a:pt x="1202" y="544"/>
                    <a:pt x="1232" y="658"/>
                    <a:pt x="1248" y="716"/>
                  </a:cubicBezTo>
                  <a:cubicBezTo>
                    <a:pt x="1264" y="774"/>
                    <a:pt x="1268" y="792"/>
                    <a:pt x="1284" y="836"/>
                  </a:cubicBezTo>
                  <a:cubicBezTo>
                    <a:pt x="1300" y="880"/>
                    <a:pt x="1320" y="940"/>
                    <a:pt x="1344" y="980"/>
                  </a:cubicBezTo>
                  <a:cubicBezTo>
                    <a:pt x="1368" y="1020"/>
                    <a:pt x="1398" y="1082"/>
                    <a:pt x="1428" y="1076"/>
                  </a:cubicBezTo>
                  <a:cubicBezTo>
                    <a:pt x="1458" y="1070"/>
                    <a:pt x="1502" y="990"/>
                    <a:pt x="1524" y="944"/>
                  </a:cubicBezTo>
                  <a:cubicBezTo>
                    <a:pt x="1546" y="898"/>
                    <a:pt x="1548" y="846"/>
                    <a:pt x="1560" y="800"/>
                  </a:cubicBezTo>
                  <a:cubicBezTo>
                    <a:pt x="1572" y="754"/>
                    <a:pt x="1586" y="718"/>
                    <a:pt x="1596" y="668"/>
                  </a:cubicBezTo>
                  <a:cubicBezTo>
                    <a:pt x="1606" y="618"/>
                    <a:pt x="1608" y="558"/>
                    <a:pt x="1620" y="500"/>
                  </a:cubicBezTo>
                  <a:cubicBezTo>
                    <a:pt x="1632" y="442"/>
                    <a:pt x="1652" y="384"/>
                    <a:pt x="1668" y="320"/>
                  </a:cubicBezTo>
                  <a:cubicBezTo>
                    <a:pt x="1684" y="256"/>
                    <a:pt x="1696" y="168"/>
                    <a:pt x="1716" y="116"/>
                  </a:cubicBezTo>
                  <a:cubicBezTo>
                    <a:pt x="1736" y="64"/>
                    <a:pt x="1758" y="8"/>
                    <a:pt x="1788" y="8"/>
                  </a:cubicBezTo>
                  <a:cubicBezTo>
                    <a:pt x="1818" y="8"/>
                    <a:pt x="1872" y="80"/>
                    <a:pt x="1896" y="116"/>
                  </a:cubicBezTo>
                  <a:cubicBezTo>
                    <a:pt x="1920" y="152"/>
                    <a:pt x="1916" y="172"/>
                    <a:pt x="1932" y="224"/>
                  </a:cubicBezTo>
                  <a:cubicBezTo>
                    <a:pt x="1948" y="276"/>
                    <a:pt x="1978" y="368"/>
                    <a:pt x="1992" y="428"/>
                  </a:cubicBezTo>
                  <a:cubicBezTo>
                    <a:pt x="2006" y="488"/>
                    <a:pt x="2006" y="532"/>
                    <a:pt x="2016" y="584"/>
                  </a:cubicBezTo>
                  <a:cubicBezTo>
                    <a:pt x="2026" y="636"/>
                    <a:pt x="2034" y="674"/>
                    <a:pt x="2052" y="740"/>
                  </a:cubicBezTo>
                  <a:cubicBezTo>
                    <a:pt x="2070" y="806"/>
                    <a:pt x="2096" y="928"/>
                    <a:pt x="2124" y="980"/>
                  </a:cubicBezTo>
                  <a:cubicBezTo>
                    <a:pt x="2152" y="1032"/>
                    <a:pt x="2186" y="1068"/>
                    <a:pt x="2220" y="1052"/>
                  </a:cubicBezTo>
                  <a:cubicBezTo>
                    <a:pt x="2254" y="1036"/>
                    <a:pt x="2298" y="974"/>
                    <a:pt x="2328" y="884"/>
                  </a:cubicBezTo>
                  <a:cubicBezTo>
                    <a:pt x="2358" y="794"/>
                    <a:pt x="2376" y="624"/>
                    <a:pt x="2400" y="512"/>
                  </a:cubicBezTo>
                  <a:cubicBezTo>
                    <a:pt x="2424" y="400"/>
                    <a:pt x="2440" y="294"/>
                    <a:pt x="2472" y="212"/>
                  </a:cubicBezTo>
                  <a:cubicBezTo>
                    <a:pt x="2504" y="130"/>
                    <a:pt x="2554" y="40"/>
                    <a:pt x="2592" y="20"/>
                  </a:cubicBezTo>
                  <a:cubicBezTo>
                    <a:pt x="2630" y="0"/>
                    <a:pt x="2678" y="77"/>
                    <a:pt x="2700" y="92"/>
                  </a:cubicBezTo>
                </a:path>
              </a:pathLst>
            </a:custGeom>
            <a:noFill/>
            <a:ln w="9525" cap="sq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47475" name="Group 19"/>
            <p:cNvGrpSpPr/>
            <p:nvPr/>
          </p:nvGrpSpPr>
          <p:grpSpPr>
            <a:xfrm>
              <a:off x="3384" y="1092"/>
              <a:ext cx="1416" cy="472"/>
              <a:chOff x="3384" y="1092"/>
              <a:chExt cx="1416" cy="472"/>
            </a:xfrm>
          </p:grpSpPr>
          <p:sp>
            <p:nvSpPr>
              <p:cNvPr id="147476" name="Text Box 20"/>
              <p:cNvSpPr txBox="1"/>
              <p:nvPr/>
            </p:nvSpPr>
            <p:spPr>
              <a:xfrm>
                <a:off x="3384" y="1092"/>
                <a:ext cx="1416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b="1" dirty="0">
                    <a:solidFill>
                      <a:srgbClr val="0000FF"/>
                    </a:solidFill>
                    <a:latin typeface="Times New Roman" panose="02020503050405090304" pitchFamily="18" charset="0"/>
                  </a:rPr>
                  <a:t>稳态（强制</a:t>
                </a:r>
                <a:r>
                  <a:rPr lang="zh-CN" altLang="en-US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）</a:t>
                </a:r>
                <a:endParaRPr lang="zh-CN" altLang="en-US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47477" name="Line 21"/>
              <p:cNvSpPr/>
              <p:nvPr/>
            </p:nvSpPr>
            <p:spPr>
              <a:xfrm flipH="1">
                <a:off x="3408" y="1396"/>
                <a:ext cx="184" cy="168"/>
              </a:xfrm>
              <a:prstGeom prst="line">
                <a:avLst/>
              </a:prstGeom>
              <a:ln w="9525" cap="sq" cmpd="sng">
                <a:solidFill>
                  <a:srgbClr val="0000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02102" name="Group 22"/>
          <p:cNvGrpSpPr/>
          <p:nvPr/>
        </p:nvGrpSpPr>
        <p:grpSpPr>
          <a:xfrm>
            <a:off x="5048250" y="3462020"/>
            <a:ext cx="3219450" cy="1689100"/>
            <a:chOff x="2352" y="2072"/>
            <a:chExt cx="2028" cy="1064"/>
          </a:xfrm>
        </p:grpSpPr>
        <p:sp>
          <p:nvSpPr>
            <p:cNvPr id="147471" name="Freeform 23"/>
            <p:cNvSpPr/>
            <p:nvPr/>
          </p:nvSpPr>
          <p:spPr>
            <a:xfrm>
              <a:off x="2352" y="2072"/>
              <a:ext cx="2028" cy="544"/>
            </a:xfrm>
            <a:custGeom>
              <a:avLst/>
              <a:gdLst/>
              <a:ahLst/>
              <a:cxnLst>
                <a:cxn ang="0">
                  <a:pos x="0" y="544"/>
                </a:cxn>
                <a:cxn ang="0">
                  <a:pos x="108" y="400"/>
                </a:cxn>
                <a:cxn ang="0">
                  <a:pos x="348" y="256"/>
                </a:cxn>
                <a:cxn ang="0">
                  <a:pos x="588" y="160"/>
                </a:cxn>
                <a:cxn ang="0">
                  <a:pos x="804" y="112"/>
                </a:cxn>
                <a:cxn ang="0">
                  <a:pos x="1236" y="40"/>
                </a:cxn>
                <a:cxn ang="0">
                  <a:pos x="972" y="76"/>
                </a:cxn>
                <a:cxn ang="0">
                  <a:pos x="1344" y="40"/>
                </a:cxn>
                <a:cxn ang="0">
                  <a:pos x="1476" y="28"/>
                </a:cxn>
                <a:cxn ang="0">
                  <a:pos x="1728" y="4"/>
                </a:cxn>
                <a:cxn ang="0">
                  <a:pos x="2028" y="4"/>
                </a:cxn>
              </a:cxnLst>
              <a:rect l="0" t="0" r="0" b="0"/>
              <a:pathLst>
                <a:path w="2028" h="544">
                  <a:moveTo>
                    <a:pt x="0" y="544"/>
                  </a:moveTo>
                  <a:cubicBezTo>
                    <a:pt x="18" y="522"/>
                    <a:pt x="50" y="448"/>
                    <a:pt x="108" y="400"/>
                  </a:cubicBezTo>
                  <a:cubicBezTo>
                    <a:pt x="166" y="352"/>
                    <a:pt x="268" y="296"/>
                    <a:pt x="348" y="256"/>
                  </a:cubicBezTo>
                  <a:cubicBezTo>
                    <a:pt x="428" y="216"/>
                    <a:pt x="512" y="184"/>
                    <a:pt x="588" y="160"/>
                  </a:cubicBezTo>
                  <a:cubicBezTo>
                    <a:pt x="664" y="136"/>
                    <a:pt x="696" y="132"/>
                    <a:pt x="804" y="112"/>
                  </a:cubicBezTo>
                  <a:cubicBezTo>
                    <a:pt x="912" y="92"/>
                    <a:pt x="1208" y="46"/>
                    <a:pt x="1236" y="40"/>
                  </a:cubicBezTo>
                  <a:cubicBezTo>
                    <a:pt x="1264" y="34"/>
                    <a:pt x="954" y="76"/>
                    <a:pt x="972" y="76"/>
                  </a:cubicBezTo>
                  <a:cubicBezTo>
                    <a:pt x="990" y="76"/>
                    <a:pt x="1260" y="48"/>
                    <a:pt x="1344" y="40"/>
                  </a:cubicBezTo>
                  <a:cubicBezTo>
                    <a:pt x="1428" y="32"/>
                    <a:pt x="1412" y="34"/>
                    <a:pt x="1476" y="28"/>
                  </a:cubicBezTo>
                  <a:cubicBezTo>
                    <a:pt x="1540" y="22"/>
                    <a:pt x="1636" y="8"/>
                    <a:pt x="1728" y="4"/>
                  </a:cubicBezTo>
                  <a:cubicBezTo>
                    <a:pt x="1820" y="0"/>
                    <a:pt x="1966" y="4"/>
                    <a:pt x="2028" y="4"/>
                  </a:cubicBezTo>
                </a:path>
              </a:pathLst>
            </a:custGeom>
            <a:noFill/>
            <a:ln w="9525" cap="flat" cmpd="sng">
              <a:solidFill>
                <a:srgbClr val="0000FF">
                  <a:alpha val="100000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472" name="Text Box 24"/>
            <p:cNvSpPr txBox="1"/>
            <p:nvPr/>
          </p:nvSpPr>
          <p:spPr>
            <a:xfrm>
              <a:off x="2429" y="2904"/>
              <a:ext cx="66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暂态</a:t>
              </a:r>
              <a:endParaRPr lang="zh-CN" altLang="en-US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47473" name="Line 25"/>
            <p:cNvSpPr/>
            <p:nvPr/>
          </p:nvSpPr>
          <p:spPr>
            <a:xfrm flipH="1" flipV="1">
              <a:off x="2465" y="2538"/>
              <a:ext cx="129" cy="366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2106" name="Group 26"/>
          <p:cNvGrpSpPr/>
          <p:nvPr/>
        </p:nvGrpSpPr>
        <p:grpSpPr>
          <a:xfrm>
            <a:off x="5048250" y="2655570"/>
            <a:ext cx="4324350" cy="2076450"/>
            <a:chOff x="2352" y="1564"/>
            <a:chExt cx="2724" cy="1308"/>
          </a:xfrm>
        </p:grpSpPr>
        <p:sp>
          <p:nvSpPr>
            <p:cNvPr id="147468" name="Freeform 27"/>
            <p:cNvSpPr/>
            <p:nvPr/>
          </p:nvSpPr>
          <p:spPr>
            <a:xfrm>
              <a:off x="2352" y="1564"/>
              <a:ext cx="2724" cy="1244"/>
            </a:xfrm>
            <a:custGeom>
              <a:avLst/>
              <a:gdLst/>
              <a:ahLst/>
              <a:cxnLst>
                <a:cxn ang="0">
                  <a:pos x="0" y="476"/>
                </a:cxn>
                <a:cxn ang="0">
                  <a:pos x="180" y="524"/>
                </a:cxn>
                <a:cxn ang="0">
                  <a:pos x="336" y="776"/>
                </a:cxn>
                <a:cxn ang="0">
                  <a:pos x="468" y="1124"/>
                </a:cxn>
                <a:cxn ang="0">
                  <a:pos x="576" y="1244"/>
                </a:cxn>
                <a:cxn ang="0">
                  <a:pos x="684" y="1124"/>
                </a:cxn>
                <a:cxn ang="0">
                  <a:pos x="768" y="800"/>
                </a:cxn>
                <a:cxn ang="0">
                  <a:pos x="792" y="632"/>
                </a:cxn>
                <a:cxn ang="0">
                  <a:pos x="864" y="284"/>
                </a:cxn>
                <a:cxn ang="0">
                  <a:pos x="912" y="128"/>
                </a:cxn>
                <a:cxn ang="0">
                  <a:pos x="996" y="92"/>
                </a:cxn>
                <a:cxn ang="0">
                  <a:pos x="1104" y="224"/>
                </a:cxn>
                <a:cxn ang="0">
                  <a:pos x="1152" y="428"/>
                </a:cxn>
                <a:cxn ang="0">
                  <a:pos x="1164" y="524"/>
                </a:cxn>
                <a:cxn ang="0">
                  <a:pos x="1212" y="704"/>
                </a:cxn>
                <a:cxn ang="0">
                  <a:pos x="1248" y="812"/>
                </a:cxn>
                <a:cxn ang="0">
                  <a:pos x="1296" y="920"/>
                </a:cxn>
                <a:cxn ang="0">
                  <a:pos x="1344" y="1028"/>
                </a:cxn>
                <a:cxn ang="0">
                  <a:pos x="1452" y="1076"/>
                </a:cxn>
                <a:cxn ang="0">
                  <a:pos x="1548" y="944"/>
                </a:cxn>
                <a:cxn ang="0">
                  <a:pos x="1584" y="800"/>
                </a:cxn>
                <a:cxn ang="0">
                  <a:pos x="1644" y="500"/>
                </a:cxn>
                <a:cxn ang="0">
                  <a:pos x="1692" y="320"/>
                </a:cxn>
                <a:cxn ang="0">
                  <a:pos x="1740" y="116"/>
                </a:cxn>
                <a:cxn ang="0">
                  <a:pos x="1812" y="8"/>
                </a:cxn>
                <a:cxn ang="0">
                  <a:pos x="1896" y="140"/>
                </a:cxn>
                <a:cxn ang="0">
                  <a:pos x="1944" y="236"/>
                </a:cxn>
                <a:cxn ang="0">
                  <a:pos x="1980" y="404"/>
                </a:cxn>
                <a:cxn ang="0">
                  <a:pos x="2040" y="584"/>
                </a:cxn>
                <a:cxn ang="0">
                  <a:pos x="2076" y="740"/>
                </a:cxn>
                <a:cxn ang="0">
                  <a:pos x="2148" y="980"/>
                </a:cxn>
                <a:cxn ang="0">
                  <a:pos x="2244" y="1052"/>
                </a:cxn>
                <a:cxn ang="0">
                  <a:pos x="2352" y="884"/>
                </a:cxn>
                <a:cxn ang="0">
                  <a:pos x="2424" y="512"/>
                </a:cxn>
                <a:cxn ang="0">
                  <a:pos x="2496" y="212"/>
                </a:cxn>
                <a:cxn ang="0">
                  <a:pos x="2616" y="20"/>
                </a:cxn>
                <a:cxn ang="0">
                  <a:pos x="2724" y="92"/>
                </a:cxn>
              </a:cxnLst>
              <a:rect l="0" t="0" r="0" b="0"/>
              <a:pathLst>
                <a:path w="2724" h="1244">
                  <a:moveTo>
                    <a:pt x="0" y="476"/>
                  </a:moveTo>
                  <a:cubicBezTo>
                    <a:pt x="30" y="484"/>
                    <a:pt x="124" y="474"/>
                    <a:pt x="180" y="524"/>
                  </a:cubicBezTo>
                  <a:cubicBezTo>
                    <a:pt x="236" y="574"/>
                    <a:pt x="288" y="676"/>
                    <a:pt x="336" y="776"/>
                  </a:cubicBezTo>
                  <a:cubicBezTo>
                    <a:pt x="384" y="876"/>
                    <a:pt x="428" y="1046"/>
                    <a:pt x="468" y="1124"/>
                  </a:cubicBezTo>
                  <a:cubicBezTo>
                    <a:pt x="508" y="1202"/>
                    <a:pt x="540" y="1244"/>
                    <a:pt x="576" y="1244"/>
                  </a:cubicBezTo>
                  <a:cubicBezTo>
                    <a:pt x="612" y="1244"/>
                    <a:pt x="652" y="1198"/>
                    <a:pt x="684" y="1124"/>
                  </a:cubicBezTo>
                  <a:cubicBezTo>
                    <a:pt x="716" y="1050"/>
                    <a:pt x="750" y="882"/>
                    <a:pt x="768" y="800"/>
                  </a:cubicBezTo>
                  <a:cubicBezTo>
                    <a:pt x="786" y="718"/>
                    <a:pt x="776" y="718"/>
                    <a:pt x="792" y="632"/>
                  </a:cubicBezTo>
                  <a:cubicBezTo>
                    <a:pt x="808" y="546"/>
                    <a:pt x="844" y="368"/>
                    <a:pt x="864" y="284"/>
                  </a:cubicBezTo>
                  <a:cubicBezTo>
                    <a:pt x="884" y="200"/>
                    <a:pt x="890" y="160"/>
                    <a:pt x="912" y="128"/>
                  </a:cubicBezTo>
                  <a:cubicBezTo>
                    <a:pt x="934" y="96"/>
                    <a:pt x="964" y="76"/>
                    <a:pt x="996" y="92"/>
                  </a:cubicBezTo>
                  <a:cubicBezTo>
                    <a:pt x="1028" y="108"/>
                    <a:pt x="1078" y="168"/>
                    <a:pt x="1104" y="224"/>
                  </a:cubicBezTo>
                  <a:cubicBezTo>
                    <a:pt x="1130" y="280"/>
                    <a:pt x="1142" y="378"/>
                    <a:pt x="1152" y="428"/>
                  </a:cubicBezTo>
                  <a:cubicBezTo>
                    <a:pt x="1162" y="478"/>
                    <a:pt x="1154" y="478"/>
                    <a:pt x="1164" y="524"/>
                  </a:cubicBezTo>
                  <a:cubicBezTo>
                    <a:pt x="1174" y="570"/>
                    <a:pt x="1198" y="656"/>
                    <a:pt x="1212" y="704"/>
                  </a:cubicBezTo>
                  <a:cubicBezTo>
                    <a:pt x="1226" y="752"/>
                    <a:pt x="1234" y="776"/>
                    <a:pt x="1248" y="812"/>
                  </a:cubicBezTo>
                  <a:cubicBezTo>
                    <a:pt x="1262" y="848"/>
                    <a:pt x="1280" y="884"/>
                    <a:pt x="1296" y="920"/>
                  </a:cubicBezTo>
                  <a:cubicBezTo>
                    <a:pt x="1312" y="956"/>
                    <a:pt x="1318" y="1002"/>
                    <a:pt x="1344" y="1028"/>
                  </a:cubicBezTo>
                  <a:cubicBezTo>
                    <a:pt x="1370" y="1054"/>
                    <a:pt x="1418" y="1090"/>
                    <a:pt x="1452" y="1076"/>
                  </a:cubicBezTo>
                  <a:cubicBezTo>
                    <a:pt x="1486" y="1062"/>
                    <a:pt x="1526" y="990"/>
                    <a:pt x="1548" y="944"/>
                  </a:cubicBezTo>
                  <a:cubicBezTo>
                    <a:pt x="1570" y="898"/>
                    <a:pt x="1568" y="874"/>
                    <a:pt x="1584" y="800"/>
                  </a:cubicBezTo>
                  <a:cubicBezTo>
                    <a:pt x="1600" y="726"/>
                    <a:pt x="1626" y="580"/>
                    <a:pt x="1644" y="500"/>
                  </a:cubicBezTo>
                  <a:cubicBezTo>
                    <a:pt x="1662" y="420"/>
                    <a:pt x="1676" y="384"/>
                    <a:pt x="1692" y="320"/>
                  </a:cubicBezTo>
                  <a:cubicBezTo>
                    <a:pt x="1708" y="256"/>
                    <a:pt x="1720" y="168"/>
                    <a:pt x="1740" y="116"/>
                  </a:cubicBezTo>
                  <a:cubicBezTo>
                    <a:pt x="1760" y="64"/>
                    <a:pt x="1786" y="4"/>
                    <a:pt x="1812" y="8"/>
                  </a:cubicBezTo>
                  <a:cubicBezTo>
                    <a:pt x="1838" y="12"/>
                    <a:pt x="1874" y="102"/>
                    <a:pt x="1896" y="140"/>
                  </a:cubicBezTo>
                  <a:cubicBezTo>
                    <a:pt x="1918" y="178"/>
                    <a:pt x="1930" y="192"/>
                    <a:pt x="1944" y="236"/>
                  </a:cubicBezTo>
                  <a:cubicBezTo>
                    <a:pt x="1958" y="280"/>
                    <a:pt x="1964" y="346"/>
                    <a:pt x="1980" y="404"/>
                  </a:cubicBezTo>
                  <a:cubicBezTo>
                    <a:pt x="1996" y="462"/>
                    <a:pt x="2024" y="528"/>
                    <a:pt x="2040" y="584"/>
                  </a:cubicBezTo>
                  <a:cubicBezTo>
                    <a:pt x="2056" y="640"/>
                    <a:pt x="2058" y="674"/>
                    <a:pt x="2076" y="740"/>
                  </a:cubicBezTo>
                  <a:cubicBezTo>
                    <a:pt x="2094" y="806"/>
                    <a:pt x="2120" y="928"/>
                    <a:pt x="2148" y="980"/>
                  </a:cubicBezTo>
                  <a:cubicBezTo>
                    <a:pt x="2176" y="1032"/>
                    <a:pt x="2210" y="1068"/>
                    <a:pt x="2244" y="1052"/>
                  </a:cubicBezTo>
                  <a:cubicBezTo>
                    <a:pt x="2278" y="1036"/>
                    <a:pt x="2322" y="974"/>
                    <a:pt x="2352" y="884"/>
                  </a:cubicBezTo>
                  <a:cubicBezTo>
                    <a:pt x="2382" y="794"/>
                    <a:pt x="2400" y="624"/>
                    <a:pt x="2424" y="512"/>
                  </a:cubicBezTo>
                  <a:cubicBezTo>
                    <a:pt x="2448" y="400"/>
                    <a:pt x="2464" y="294"/>
                    <a:pt x="2496" y="212"/>
                  </a:cubicBezTo>
                  <a:cubicBezTo>
                    <a:pt x="2528" y="130"/>
                    <a:pt x="2578" y="40"/>
                    <a:pt x="2616" y="20"/>
                  </a:cubicBezTo>
                  <a:cubicBezTo>
                    <a:pt x="2654" y="0"/>
                    <a:pt x="2702" y="77"/>
                    <a:pt x="2724" y="92"/>
                  </a:cubicBezTo>
                </a:path>
              </a:pathLst>
            </a:custGeom>
            <a:noFill/>
            <a:ln w="38100" cap="sq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469" name="Text Box 28"/>
            <p:cNvSpPr txBox="1"/>
            <p:nvPr/>
          </p:nvSpPr>
          <p:spPr>
            <a:xfrm>
              <a:off x="4025" y="2640"/>
              <a:ext cx="84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(t)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47470" name="Line 29"/>
            <p:cNvSpPr/>
            <p:nvPr/>
          </p:nvSpPr>
          <p:spPr>
            <a:xfrm flipH="1" flipV="1">
              <a:off x="3876" y="2616"/>
              <a:ext cx="341" cy="192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arrow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2110" name="Text Box 30"/>
          <p:cNvSpPr txBox="1"/>
          <p:nvPr/>
        </p:nvSpPr>
        <p:spPr>
          <a:xfrm>
            <a:off x="2095500" y="5297170"/>
            <a:ext cx="83058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（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）稳态响应和暂态响应之和在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t=0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时满足初值条件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(0)=0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302111" name="Text Box 31"/>
          <p:cNvSpPr txBox="1"/>
          <p:nvPr/>
        </p:nvSpPr>
        <p:spPr>
          <a:xfrm>
            <a:off x="2095500" y="5925820"/>
            <a:ext cx="83058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（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）当 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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  <a:sym typeface="MT Symbol" pitchFamily="82" charset="2"/>
              </a:rPr>
              <a:t>u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MT Symbol" pitchFamily="82" charset="2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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u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=±/2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时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无暂态过程，电路直接进入稳态。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0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0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0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110" grpId="0"/>
      <p:bldP spid="302111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31429" y="1273961"/>
            <a:ext cx="5947699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02753" y="4627809"/>
            <a:ext cx="4898315" cy="1858484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1140177" y="3153833"/>
            <a:ext cx="9736667" cy="42333"/>
          </a:xfrm>
          <a:prstGeom prst="line">
            <a:avLst/>
          </a:prstGeom>
          <a:ln w="60325">
            <a:gradFill>
              <a:gsLst>
                <a:gs pos="69375">
                  <a:srgbClr val="89C0E5"/>
                </a:gs>
                <a:gs pos="64750">
                  <a:srgbClr val="90C4E7"/>
                </a:gs>
                <a:gs pos="55500">
                  <a:srgbClr val="9ECBEA"/>
                </a:gs>
                <a:gs pos="37000">
                  <a:srgbClr val="BADAF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814345" y="1516837"/>
            <a:ext cx="19108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400" b="1" dirty="0">
                <a:latin typeface="微软雅黑" charset="-122"/>
                <a:ea typeface="微软雅黑" charset="-122"/>
              </a:rPr>
              <a:t>谢谢！</a:t>
            </a:r>
            <a:endParaRPr lang="zh-CN" altLang="en-US" sz="6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9129" y="3310149"/>
            <a:ext cx="7542307" cy="181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65" b="1" dirty="0">
                <a:latin typeface="微软雅黑" charset="-122"/>
                <a:ea typeface="微软雅黑" charset="-122"/>
              </a:rPr>
              <a:t>Smart DSP</a:t>
            </a:r>
            <a:endParaRPr lang="en-US" altLang="zh-CN" sz="2665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65" b="1" dirty="0">
                <a:latin typeface="微软雅黑" charset="-122"/>
                <a:ea typeface="微软雅黑" charset="-122"/>
              </a:rPr>
              <a:t>地址：厦门大学信息学院 </a:t>
            </a:r>
            <a:r>
              <a:rPr lang="en-US" altLang="zh-CN" sz="2665" b="1" dirty="0">
                <a:latin typeface="微软雅黑" charset="-122"/>
                <a:ea typeface="微软雅黑" charset="-122"/>
              </a:rPr>
              <a:t>6</a:t>
            </a:r>
            <a:r>
              <a:rPr lang="zh-CN" altLang="en-US" sz="2665" b="1" dirty="0">
                <a:latin typeface="微软雅黑" charset="-122"/>
                <a:ea typeface="微软雅黑" charset="-122"/>
              </a:rPr>
              <a:t>号楼</a:t>
            </a:r>
            <a:r>
              <a:rPr lang="en-US" altLang="zh-CN" sz="2665" b="1" dirty="0">
                <a:latin typeface="微软雅黑" charset="-122"/>
                <a:ea typeface="微软雅黑" charset="-122"/>
              </a:rPr>
              <a:t>211</a:t>
            </a:r>
            <a:endParaRPr lang="en-US" altLang="zh-CN" sz="2665" b="1" dirty="0">
              <a:latin typeface="微软雅黑" charset="-122"/>
              <a:ea typeface="微软雅黑" charset="-122"/>
            </a:endParaRPr>
          </a:p>
          <a:p>
            <a:r>
              <a:rPr lang="en-US" altLang="zh-CN" sz="3200" b="1" dirty="0">
                <a:latin typeface="微软雅黑" charset="-122"/>
                <a:ea typeface="微软雅黑" charset="-122"/>
              </a:rPr>
              <a:t>https://</a:t>
            </a:r>
            <a:r>
              <a:rPr lang="en-US" altLang="zh-CN" sz="3200" b="1" dirty="0" err="1">
                <a:latin typeface="微软雅黑" charset="-122"/>
                <a:ea typeface="微软雅黑" charset="-122"/>
              </a:rPr>
              <a:t>tormii.github.io</a:t>
            </a:r>
            <a:endParaRPr lang="en-US" altLang="zh-CN" sz="3200" b="1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/>
          <p:nvPr/>
        </p:nvSpPr>
        <p:spPr>
          <a:xfrm>
            <a:off x="1906429" y="775176"/>
            <a:ext cx="4846955" cy="521970"/>
          </a:xfrm>
          <a:prstGeom prst="rect">
            <a:avLst/>
          </a:prstGeom>
          <a:noFill/>
          <a:ln w="28575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198000" rIns="198000" anchor="ctr" anchorCtr="0">
            <a:spAutoFit/>
          </a:bodyPr>
          <a:lstStyle/>
          <a:p>
            <a:pPr algn="ctr" eaLnBrk="1" hangingPunct="1"/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稳态分析和动态分析的区别</a:t>
            </a:r>
            <a:endParaRPr lang="zh-CN" altLang="en-US" sz="28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47107" name="Text Box 3"/>
          <p:cNvSpPr txBox="1"/>
          <p:nvPr/>
        </p:nvSpPr>
        <p:spPr>
          <a:xfrm>
            <a:off x="3143250" y="1679893"/>
            <a:ext cx="1728788" cy="36830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lIns="198000" rIns="198000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稳态</a:t>
            </a:r>
            <a:endParaRPr lang="zh-CN" altLang="en-US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47108" name="Text Box 4"/>
          <p:cNvSpPr txBox="1"/>
          <p:nvPr/>
        </p:nvSpPr>
        <p:spPr>
          <a:xfrm>
            <a:off x="6854825" y="1679893"/>
            <a:ext cx="1546225" cy="36830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lIns="198000" rIns="198000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动态</a:t>
            </a:r>
            <a:endParaRPr lang="zh-CN" altLang="en-US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47109" name="Group 5"/>
          <p:cNvGrpSpPr/>
          <p:nvPr/>
        </p:nvGrpSpPr>
        <p:grpSpPr>
          <a:xfrm>
            <a:off x="2208213" y="2329180"/>
            <a:ext cx="4137025" cy="1611313"/>
            <a:chOff x="657" y="3050"/>
            <a:chExt cx="2606" cy="1015"/>
          </a:xfrm>
        </p:grpSpPr>
        <p:sp>
          <p:nvSpPr>
            <p:cNvPr id="18447" name="Text Box 6"/>
            <p:cNvSpPr txBox="1"/>
            <p:nvPr/>
          </p:nvSpPr>
          <p:spPr>
            <a:xfrm>
              <a:off x="839" y="3413"/>
              <a:ext cx="242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/>
            <a:p>
              <a:pPr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换路发生很长时间后状态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8448" name="Text Box 7"/>
            <p:cNvSpPr txBox="1"/>
            <p:nvPr/>
          </p:nvSpPr>
          <p:spPr>
            <a:xfrm>
              <a:off x="657" y="3776"/>
              <a:ext cx="186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微分方程的特解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8449" name="Text Box 8"/>
            <p:cNvSpPr txBox="1"/>
            <p:nvPr/>
          </p:nvSpPr>
          <p:spPr>
            <a:xfrm>
              <a:off x="839" y="3050"/>
              <a:ext cx="140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198000" rIns="198000" anchor="ctr" anchorCtr="0">
              <a:spAutoFit/>
            </a:bodyPr>
            <a:lstStyle/>
            <a:p>
              <a:pPr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恒定或周期性激励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8450" name="AutoShape 9"/>
            <p:cNvSpPr/>
            <p:nvPr/>
          </p:nvSpPr>
          <p:spPr>
            <a:xfrm>
              <a:off x="748" y="3067"/>
              <a:ext cx="91" cy="998"/>
            </a:xfrm>
            <a:prstGeom prst="leftBrace">
              <a:avLst>
                <a:gd name="adj1" fmla="val 91391"/>
                <a:gd name="adj2" fmla="val 5000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47114" name="Group 10"/>
          <p:cNvGrpSpPr/>
          <p:nvPr/>
        </p:nvGrpSpPr>
        <p:grpSpPr>
          <a:xfrm>
            <a:off x="6526213" y="2356168"/>
            <a:ext cx="2778125" cy="1584325"/>
            <a:chOff x="3651" y="3022"/>
            <a:chExt cx="1750" cy="998"/>
          </a:xfrm>
        </p:grpSpPr>
        <p:sp>
          <p:nvSpPr>
            <p:cNvPr id="18443" name="Text Box 11"/>
            <p:cNvSpPr txBox="1"/>
            <p:nvPr/>
          </p:nvSpPr>
          <p:spPr>
            <a:xfrm>
              <a:off x="3704" y="3367"/>
              <a:ext cx="169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198000" rIns="198000" anchor="ctr" anchorCtr="0">
              <a:spAutoFit/>
            </a:bodyPr>
            <a:lstStyle/>
            <a:p>
              <a:pPr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换路发生后的整个过程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8444" name="Text Box 12"/>
            <p:cNvSpPr txBox="1"/>
            <p:nvPr/>
          </p:nvSpPr>
          <p:spPr>
            <a:xfrm>
              <a:off x="3696" y="3730"/>
              <a:ext cx="140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198000" rIns="198000" anchor="ctr" anchorCtr="0">
              <a:spAutoFit/>
            </a:bodyPr>
            <a:lstStyle/>
            <a:p>
              <a:pPr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微分方程的一般解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8445" name="Text Box 13"/>
            <p:cNvSpPr txBox="1"/>
            <p:nvPr/>
          </p:nvSpPr>
          <p:spPr>
            <a:xfrm>
              <a:off x="3742" y="3050"/>
              <a:ext cx="82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198000" rIns="198000" anchor="ctr" anchorCtr="0">
              <a:spAutoFit/>
            </a:bodyPr>
            <a:lstStyle/>
            <a:p>
              <a:pPr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任意激励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8446" name="AutoShape 14"/>
            <p:cNvSpPr/>
            <p:nvPr/>
          </p:nvSpPr>
          <p:spPr>
            <a:xfrm>
              <a:off x="3651" y="3022"/>
              <a:ext cx="91" cy="998"/>
            </a:xfrm>
            <a:prstGeom prst="leftBrace">
              <a:avLst>
                <a:gd name="adj1" fmla="val 91391"/>
                <a:gd name="adj2" fmla="val 5000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47119" name="Object 15"/>
          <p:cNvGraphicFramePr>
            <a:graphicFrameLocks noChangeAspect="1"/>
          </p:cNvGraphicFramePr>
          <p:nvPr/>
        </p:nvGraphicFramePr>
        <p:xfrm>
          <a:off x="2711450" y="4084955"/>
          <a:ext cx="3024188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" r:id="rId1" imgW="1238250" imgH="400050" progId="Equation.3">
                  <p:embed/>
                </p:oleObj>
              </mc:Choice>
              <mc:Fallback>
                <p:oleObj name="" r:id="rId1" imgW="1238250" imgH="400050" progId="Equation.3">
                  <p:embed/>
                  <p:pic>
                    <p:nvPicPr>
                      <p:cNvPr id="0" name="Object 1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711450" y="4084955"/>
                        <a:ext cx="3024188" cy="985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0" name="Object 16"/>
          <p:cNvGraphicFramePr>
            <a:graphicFrameLocks noChangeAspect="1"/>
          </p:cNvGraphicFramePr>
          <p:nvPr/>
        </p:nvGraphicFramePr>
        <p:xfrm>
          <a:off x="7391400" y="4156393"/>
          <a:ext cx="1109663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" r:id="rId3" imgW="447675" imgH="400050" progId="Equation.3">
                  <p:embed/>
                </p:oleObj>
              </mc:Choice>
              <mc:Fallback>
                <p:oleObj name="" r:id="rId3" imgW="447675" imgH="400050" progId="Equation.3">
                  <p:embed/>
                  <p:pic>
                    <p:nvPicPr>
                      <p:cNvPr id="0" name="Object 16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391400" y="4156393"/>
                        <a:ext cx="1109663" cy="985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1" name="Object 17"/>
          <p:cNvGraphicFramePr>
            <a:graphicFrameLocks noChangeAspect="1"/>
          </p:cNvGraphicFramePr>
          <p:nvPr/>
        </p:nvGraphicFramePr>
        <p:xfrm>
          <a:off x="5808663" y="4443730"/>
          <a:ext cx="10477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" r:id="rId5" imgW="419100" imgH="152400" progId="Equation.3">
                  <p:embed/>
                </p:oleObj>
              </mc:Choice>
              <mc:Fallback>
                <p:oleObj name="" r:id="rId5" imgW="419100" imgH="152400" progId="Equation.3">
                  <p:embed/>
                  <p:pic>
                    <p:nvPicPr>
                      <p:cNvPr id="0" name="Object 17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808663" y="4443730"/>
                        <a:ext cx="1047750" cy="401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2" name="Object 18"/>
          <p:cNvGraphicFramePr>
            <a:graphicFrameLocks noChangeAspect="1"/>
          </p:cNvGraphicFramePr>
          <p:nvPr/>
        </p:nvGraphicFramePr>
        <p:xfrm>
          <a:off x="4151313" y="5308918"/>
          <a:ext cx="1881187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" r:id="rId7" imgW="762000" imgH="219075" progId="Equation.3">
                  <p:embed/>
                </p:oleObj>
              </mc:Choice>
              <mc:Fallback>
                <p:oleObj name="" r:id="rId7" imgW="762000" imgH="219075" progId="Equation.3">
                  <p:embed/>
                  <p:pic>
                    <p:nvPicPr>
                      <p:cNvPr id="0" name="Object 18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151313" y="5308918"/>
                        <a:ext cx="1881187" cy="555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7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7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7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47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4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bldLvl="0" animBg="1"/>
      <p:bldP spid="47107" grpId="0" bldLvl="0" animBg="1"/>
      <p:bldP spid="4710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/>
          <p:nvPr/>
        </p:nvSpPr>
        <p:spPr>
          <a:xfrm>
            <a:off x="2268220" y="1608455"/>
            <a:ext cx="2835910" cy="3683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198000" rIns="198000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(1)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= 0</a:t>
            </a:r>
            <a:r>
              <a:rPr lang="zh-CN" altLang="en-US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＋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与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= 0</a:t>
            </a:r>
            <a:r>
              <a:rPr lang="zh-CN" altLang="en-US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－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的概念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57347" name="Text Box 3"/>
          <p:cNvSpPr txBox="1"/>
          <p:nvPr/>
        </p:nvSpPr>
        <p:spPr>
          <a:xfrm>
            <a:off x="1847850" y="2400618"/>
            <a:ext cx="4176713" cy="368300"/>
          </a:xfrm>
          <a:prstGeom prst="rect">
            <a:avLst/>
          </a:prstGeom>
          <a:noFill/>
          <a:ln w="9525">
            <a:noFill/>
          </a:ln>
        </p:spPr>
        <p:txBody>
          <a:bodyPr lIns="198000" rIns="198000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认为换路在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=0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时刻进行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57348" name="Text Box 4"/>
          <p:cNvSpPr txBox="1"/>
          <p:nvPr/>
        </p:nvSpPr>
        <p:spPr>
          <a:xfrm>
            <a:off x="2424113" y="3047048"/>
            <a:ext cx="2322830" cy="370840"/>
          </a:xfrm>
          <a:prstGeom prst="rect">
            <a:avLst/>
          </a:prstGeom>
          <a:noFill/>
          <a:ln w="9525">
            <a:noFill/>
          </a:ln>
        </p:spPr>
        <p:txBody>
          <a:bodyPr wrap="none" lIns="198000" rIns="198000"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rPr>
              <a:t>0</a:t>
            </a:r>
            <a:r>
              <a:rPr lang="zh-CN" altLang="en-US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－</a:t>
            </a:r>
            <a:r>
              <a:rPr lang="zh-CN" altLang="en-US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    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换路前一瞬间</a:t>
            </a:r>
            <a:endParaRPr lang="zh-CN" altLang="en-US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57349" name="Text Box 5"/>
          <p:cNvSpPr txBox="1"/>
          <p:nvPr/>
        </p:nvSpPr>
        <p:spPr>
          <a:xfrm>
            <a:off x="2443163" y="3696018"/>
            <a:ext cx="3581400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rPr>
              <a:t> 0</a:t>
            </a:r>
            <a:r>
              <a:rPr lang="zh-CN" altLang="en-US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＋     </a:t>
            </a:r>
            <a:r>
              <a:rPr lang="zh-CN" altLang="en-US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换路后一瞬间</a:t>
            </a:r>
            <a:endParaRPr lang="zh-CN" altLang="en-US" b="1" baseline="30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57350" name="Text Box 6"/>
          <p:cNvSpPr txBox="1"/>
          <p:nvPr/>
        </p:nvSpPr>
        <p:spPr>
          <a:xfrm>
            <a:off x="1963103" y="698976"/>
            <a:ext cx="3347720" cy="5219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lIns="198000" rIns="198000" anchor="ctr" anchorCtr="0">
            <a:spAutoFit/>
          </a:bodyPr>
          <a:lstStyle/>
          <a:p>
            <a:pPr algn="dist" eaLnBrk="1" hangingPunct="1"/>
            <a:r>
              <a:rPr lang="en-US" altLang="zh-CN" sz="2800" b="1" dirty="0">
                <a:solidFill>
                  <a:srgbClr val="663300"/>
                </a:solidFill>
                <a:latin typeface="仿宋_GB2312" pitchFamily="49" charset="-122"/>
                <a:ea typeface="仿宋_GB2312" pitchFamily="49" charset="-122"/>
              </a:rPr>
              <a:t>3. </a:t>
            </a:r>
            <a:r>
              <a:rPr lang="zh-CN" altLang="en-US" sz="2800" b="1" dirty="0">
                <a:solidFill>
                  <a:srgbClr val="663300"/>
                </a:solidFill>
                <a:latin typeface="仿宋_GB2312" pitchFamily="49" charset="-122"/>
                <a:ea typeface="仿宋_GB2312" pitchFamily="49" charset="-122"/>
              </a:rPr>
              <a:t>电路的初始条件</a:t>
            </a:r>
            <a:endParaRPr lang="zh-CN" altLang="en-US" sz="2800" b="1" dirty="0">
              <a:solidFill>
                <a:srgbClr val="6633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57351" name="Object 7"/>
          <p:cNvGraphicFramePr>
            <a:graphicFrameLocks noChangeAspect="1"/>
          </p:cNvGraphicFramePr>
          <p:nvPr/>
        </p:nvGraphicFramePr>
        <p:xfrm>
          <a:off x="2495550" y="4443730"/>
          <a:ext cx="25019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" r:id="rId1" imgW="1085850" imgH="381000" progId="Equation.3">
                  <p:embed/>
                </p:oleObj>
              </mc:Choice>
              <mc:Fallback>
                <p:oleObj name="" r:id="rId1" imgW="1085850" imgH="381000" progId="Equation.3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95550" y="4443730"/>
                        <a:ext cx="2501900" cy="898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2" name="Object 8"/>
          <p:cNvGraphicFramePr>
            <a:graphicFrameLocks noChangeAspect="1"/>
          </p:cNvGraphicFramePr>
          <p:nvPr/>
        </p:nvGraphicFramePr>
        <p:xfrm>
          <a:off x="5880100" y="4516755"/>
          <a:ext cx="2376488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" r:id="rId3" imgW="1085850" imgH="381000" progId="Equation.3">
                  <p:embed/>
                </p:oleObj>
              </mc:Choice>
              <mc:Fallback>
                <p:oleObj name="" r:id="rId3" imgW="1085850" imgH="381000" progId="Equation.3">
                  <p:embed/>
                  <p:pic>
                    <p:nvPicPr>
                      <p:cNvPr id="0" name="Object 8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880100" y="4516755"/>
                        <a:ext cx="2376488" cy="852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3" name="Text Box 9"/>
          <p:cNvSpPr txBox="1"/>
          <p:nvPr/>
        </p:nvSpPr>
        <p:spPr>
          <a:xfrm>
            <a:off x="2424113" y="5636102"/>
            <a:ext cx="5031740" cy="52197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wrap="none" lIns="198000" rIns="198000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初始条件为 </a:t>
            </a:r>
            <a:r>
              <a:rPr lang="en-US" altLang="zh-CN" b="1" i="1" dirty="0">
                <a:solidFill>
                  <a:srgbClr val="663300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solidFill>
                  <a:srgbClr val="663300"/>
                </a:solidFill>
                <a:latin typeface="Times New Roman" panose="02020503050405090304" pitchFamily="18" charset="0"/>
              </a:rPr>
              <a:t> = 0</a:t>
            </a:r>
            <a:r>
              <a:rPr lang="zh-CN" altLang="en-US" b="1" baseline="30000" dirty="0">
                <a:solidFill>
                  <a:srgbClr val="663300"/>
                </a:solidFill>
                <a:latin typeface="Times New Roman" panose="02020503050405090304" pitchFamily="18" charset="0"/>
              </a:rPr>
              <a:t>＋</a:t>
            </a:r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时</a:t>
            </a:r>
            <a:r>
              <a:rPr lang="en-US" altLang="zh-CN" sz="2800" b="1" i="1" dirty="0">
                <a:solidFill>
                  <a:srgbClr val="663300"/>
                </a:solidFill>
                <a:latin typeface="Times New Roman" panose="02020503050405090304" pitchFamily="18" charset="0"/>
              </a:rPr>
              <a:t>u </a:t>
            </a:r>
            <a:r>
              <a:rPr lang="zh-CN" altLang="en-US" sz="2800" b="1" dirty="0">
                <a:solidFill>
                  <a:srgbClr val="663300"/>
                </a:solidFill>
                <a:latin typeface="Times New Roman" panose="02020503050405090304" pitchFamily="18" charset="0"/>
              </a:rPr>
              <a:t>，</a:t>
            </a:r>
            <a:r>
              <a:rPr lang="en-US" altLang="zh-CN" sz="2800" b="1" i="1" dirty="0">
                <a:solidFill>
                  <a:srgbClr val="6633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i="1" dirty="0">
                <a:solidFill>
                  <a:srgbClr val="663300"/>
                </a:solidFill>
                <a:latin typeface="Times New Roman" panose="02020503050405090304" pitchFamily="18" charset="0"/>
              </a:rPr>
              <a:t> </a:t>
            </a:r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及其各阶导数的值</a:t>
            </a:r>
            <a:endParaRPr lang="zh-CN" altLang="en-US" b="1" dirty="0">
              <a:solidFill>
                <a:srgbClr val="6633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57354" name="Text Box 10"/>
          <p:cNvSpPr txBox="1"/>
          <p:nvPr/>
        </p:nvSpPr>
        <p:spPr>
          <a:xfrm>
            <a:off x="6883559" y="2880043"/>
            <a:ext cx="658495" cy="368300"/>
          </a:xfrm>
          <a:prstGeom prst="rect">
            <a:avLst/>
          </a:prstGeom>
          <a:noFill/>
          <a:ln w="25400">
            <a:noFill/>
          </a:ln>
        </p:spPr>
        <p:txBody>
          <a:bodyPr wrap="none" lIns="198000" rIns="198000" anchor="ctr" anchorCtr="0">
            <a:spAutoFit/>
          </a:bodyPr>
          <a:lstStyle/>
          <a:p>
            <a:pPr algn="ctr" eaLnBrk="1" hangingPunct="1"/>
            <a:r>
              <a: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rPr>
              <a:t>0</a:t>
            </a:r>
            <a:r>
              <a:rPr lang="zh-CN" altLang="en-US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－</a:t>
            </a:r>
            <a:endParaRPr lang="zh-CN" altLang="en-US" b="1" baseline="30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57355" name="Text Box 11"/>
          <p:cNvSpPr txBox="1"/>
          <p:nvPr/>
        </p:nvSpPr>
        <p:spPr>
          <a:xfrm>
            <a:off x="7440772" y="2880043"/>
            <a:ext cx="658495" cy="368300"/>
          </a:xfrm>
          <a:prstGeom prst="rect">
            <a:avLst/>
          </a:prstGeom>
          <a:noFill/>
          <a:ln w="25400">
            <a:noFill/>
          </a:ln>
        </p:spPr>
        <p:txBody>
          <a:bodyPr wrap="none" lIns="198000" rIns="198000" anchor="ctr" anchorCtr="0">
            <a:spAutoFit/>
          </a:bodyPr>
          <a:lstStyle/>
          <a:p>
            <a:pPr algn="ctr" eaLnBrk="1" hangingPunct="1"/>
            <a:r>
              <a: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rPr>
              <a:t>0</a:t>
            </a:r>
            <a:r>
              <a:rPr lang="zh-CN" altLang="en-US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＋</a:t>
            </a:r>
            <a:endParaRPr lang="zh-CN" altLang="en-US" b="1" baseline="30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57356" name="Group 12"/>
          <p:cNvGrpSpPr/>
          <p:nvPr/>
        </p:nvGrpSpPr>
        <p:grpSpPr>
          <a:xfrm>
            <a:off x="6248400" y="1571943"/>
            <a:ext cx="3200400" cy="1676400"/>
            <a:chOff x="2976" y="507"/>
            <a:chExt cx="2016" cy="1056"/>
          </a:xfrm>
        </p:grpSpPr>
        <p:sp>
          <p:nvSpPr>
            <p:cNvPr id="19488" name="Line 13"/>
            <p:cNvSpPr/>
            <p:nvPr/>
          </p:nvSpPr>
          <p:spPr>
            <a:xfrm>
              <a:off x="2976" y="1303"/>
              <a:ext cx="2016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9" name="Line 14"/>
            <p:cNvSpPr/>
            <p:nvPr/>
          </p:nvSpPr>
          <p:spPr>
            <a:xfrm flipV="1">
              <a:off x="3737" y="507"/>
              <a:ext cx="0" cy="851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0" name="Text Box 15"/>
            <p:cNvSpPr txBox="1"/>
            <p:nvPr/>
          </p:nvSpPr>
          <p:spPr>
            <a:xfrm>
              <a:off x="3649" y="1331"/>
              <a:ext cx="18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9491" name="Text Box 16"/>
            <p:cNvSpPr txBox="1"/>
            <p:nvPr/>
          </p:nvSpPr>
          <p:spPr>
            <a:xfrm>
              <a:off x="4773" y="1055"/>
              <a:ext cx="15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57361" name="Group 17"/>
          <p:cNvGrpSpPr/>
          <p:nvPr/>
        </p:nvGrpSpPr>
        <p:grpSpPr>
          <a:xfrm>
            <a:off x="6356350" y="1441768"/>
            <a:ext cx="2068513" cy="996950"/>
            <a:chOff x="3080" y="388"/>
            <a:chExt cx="1303" cy="628"/>
          </a:xfrm>
        </p:grpSpPr>
        <p:sp>
          <p:nvSpPr>
            <p:cNvPr id="19486" name="Freeform 18"/>
            <p:cNvSpPr/>
            <p:nvPr/>
          </p:nvSpPr>
          <p:spPr>
            <a:xfrm>
              <a:off x="3080" y="599"/>
              <a:ext cx="1303" cy="417"/>
            </a:xfrm>
            <a:custGeom>
              <a:avLst/>
              <a:gdLst/>
              <a:ahLst/>
              <a:cxnLst>
                <a:cxn ang="0">
                  <a:pos x="0" y="417"/>
                </a:cxn>
                <a:cxn ang="0">
                  <a:pos x="286" y="395"/>
                </a:cxn>
                <a:cxn ang="0">
                  <a:pos x="388" y="330"/>
                </a:cxn>
                <a:cxn ang="0">
                  <a:pos x="542" y="198"/>
                </a:cxn>
                <a:cxn ang="0">
                  <a:pos x="703" y="125"/>
                </a:cxn>
                <a:cxn ang="0">
                  <a:pos x="1127" y="88"/>
                </a:cxn>
                <a:cxn ang="0">
                  <a:pos x="1303" y="0"/>
                </a:cxn>
              </a:cxnLst>
              <a:rect l="0" t="0" r="0" b="0"/>
              <a:pathLst>
                <a:path w="1303" h="417">
                  <a:moveTo>
                    <a:pt x="0" y="417"/>
                  </a:moveTo>
                  <a:cubicBezTo>
                    <a:pt x="110" y="413"/>
                    <a:pt x="221" y="409"/>
                    <a:pt x="286" y="395"/>
                  </a:cubicBezTo>
                  <a:cubicBezTo>
                    <a:pt x="351" y="381"/>
                    <a:pt x="345" y="363"/>
                    <a:pt x="388" y="330"/>
                  </a:cubicBezTo>
                  <a:cubicBezTo>
                    <a:pt x="431" y="297"/>
                    <a:pt x="490" y="232"/>
                    <a:pt x="542" y="198"/>
                  </a:cubicBezTo>
                  <a:cubicBezTo>
                    <a:pt x="594" y="164"/>
                    <a:pt x="606" y="143"/>
                    <a:pt x="703" y="125"/>
                  </a:cubicBezTo>
                  <a:cubicBezTo>
                    <a:pt x="800" y="107"/>
                    <a:pt x="1027" y="109"/>
                    <a:pt x="1127" y="88"/>
                  </a:cubicBezTo>
                  <a:cubicBezTo>
                    <a:pt x="1227" y="67"/>
                    <a:pt x="1274" y="15"/>
                    <a:pt x="1303" y="0"/>
                  </a:cubicBezTo>
                </a:path>
              </a:pathLst>
            </a:custGeom>
            <a:noFill/>
            <a:ln w="28575" cap="flat" cmpd="sng">
              <a:solidFill>
                <a:srgbClr val="FF99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7" name="Text Box 19"/>
            <p:cNvSpPr txBox="1"/>
            <p:nvPr/>
          </p:nvSpPr>
          <p:spPr>
            <a:xfrm>
              <a:off x="3867" y="388"/>
              <a:ext cx="299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f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57364" name="Group 20"/>
          <p:cNvGrpSpPr/>
          <p:nvPr/>
        </p:nvGrpSpPr>
        <p:grpSpPr>
          <a:xfrm>
            <a:off x="6484938" y="2173605"/>
            <a:ext cx="1951037" cy="544513"/>
            <a:chOff x="3125" y="886"/>
            <a:chExt cx="1229" cy="343"/>
          </a:xfrm>
        </p:grpSpPr>
        <p:sp>
          <p:nvSpPr>
            <p:cNvPr id="19483" name="Line 21"/>
            <p:cNvSpPr/>
            <p:nvPr/>
          </p:nvSpPr>
          <p:spPr>
            <a:xfrm>
              <a:off x="3125" y="1193"/>
              <a:ext cx="600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4" name="Freeform 22"/>
            <p:cNvSpPr/>
            <p:nvPr/>
          </p:nvSpPr>
          <p:spPr>
            <a:xfrm>
              <a:off x="3739" y="907"/>
              <a:ext cx="615" cy="3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7" y="176"/>
                </a:cxn>
                <a:cxn ang="0">
                  <a:pos x="359" y="286"/>
                </a:cxn>
                <a:cxn ang="0">
                  <a:pos x="615" y="322"/>
                </a:cxn>
              </a:cxnLst>
              <a:rect l="0" t="0" r="0" b="0"/>
              <a:pathLst>
                <a:path w="615" h="322">
                  <a:moveTo>
                    <a:pt x="0" y="0"/>
                  </a:moveTo>
                  <a:cubicBezTo>
                    <a:pt x="28" y="64"/>
                    <a:pt x="57" y="128"/>
                    <a:pt x="117" y="176"/>
                  </a:cubicBezTo>
                  <a:cubicBezTo>
                    <a:pt x="177" y="224"/>
                    <a:pt x="276" y="262"/>
                    <a:pt x="359" y="286"/>
                  </a:cubicBezTo>
                  <a:cubicBezTo>
                    <a:pt x="442" y="310"/>
                    <a:pt x="572" y="316"/>
                    <a:pt x="615" y="322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5" name="Line 23"/>
            <p:cNvSpPr/>
            <p:nvPr/>
          </p:nvSpPr>
          <p:spPr>
            <a:xfrm flipH="1" flipV="1">
              <a:off x="3725" y="886"/>
              <a:ext cx="1" cy="293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68" name="Group 24"/>
          <p:cNvGrpSpPr/>
          <p:nvPr/>
        </p:nvGrpSpPr>
        <p:grpSpPr>
          <a:xfrm>
            <a:off x="6270625" y="1967230"/>
            <a:ext cx="1168400" cy="1068388"/>
            <a:chOff x="2990" y="756"/>
            <a:chExt cx="736" cy="673"/>
          </a:xfrm>
        </p:grpSpPr>
        <p:sp>
          <p:nvSpPr>
            <p:cNvPr id="19481" name="Line 25"/>
            <p:cNvSpPr/>
            <p:nvPr/>
          </p:nvSpPr>
          <p:spPr>
            <a:xfrm>
              <a:off x="2990" y="1429"/>
              <a:ext cx="336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2" name="Freeform 26"/>
            <p:cNvSpPr/>
            <p:nvPr/>
          </p:nvSpPr>
          <p:spPr>
            <a:xfrm>
              <a:off x="3072" y="756"/>
              <a:ext cx="654" cy="285"/>
            </a:xfrm>
            <a:custGeom>
              <a:avLst/>
              <a:gdLst/>
              <a:ahLst/>
              <a:cxnLst>
                <a:cxn ang="0">
                  <a:pos x="0" y="280"/>
                </a:cxn>
                <a:cxn ang="0">
                  <a:pos x="128" y="271"/>
                </a:cxn>
                <a:cxn ang="0">
                  <a:pos x="264" y="264"/>
                </a:cxn>
                <a:cxn ang="0">
                  <a:pos x="409" y="144"/>
                </a:cxn>
                <a:cxn ang="0">
                  <a:pos x="537" y="44"/>
                </a:cxn>
                <a:cxn ang="0">
                  <a:pos x="654" y="0"/>
                </a:cxn>
              </a:cxnLst>
              <a:rect l="0" t="0" r="0" b="0"/>
              <a:pathLst>
                <a:path w="654" h="285">
                  <a:moveTo>
                    <a:pt x="0" y="280"/>
                  </a:moveTo>
                  <a:cubicBezTo>
                    <a:pt x="21" y="278"/>
                    <a:pt x="84" y="274"/>
                    <a:pt x="128" y="271"/>
                  </a:cubicBezTo>
                  <a:cubicBezTo>
                    <a:pt x="172" y="268"/>
                    <a:pt x="217" y="285"/>
                    <a:pt x="264" y="264"/>
                  </a:cubicBezTo>
                  <a:cubicBezTo>
                    <a:pt x="311" y="243"/>
                    <a:pt x="364" y="181"/>
                    <a:pt x="409" y="144"/>
                  </a:cubicBezTo>
                  <a:cubicBezTo>
                    <a:pt x="454" y="107"/>
                    <a:pt x="496" y="68"/>
                    <a:pt x="537" y="44"/>
                  </a:cubicBezTo>
                  <a:cubicBezTo>
                    <a:pt x="578" y="20"/>
                    <a:pt x="630" y="9"/>
                    <a:pt x="654" y="0"/>
                  </a:cubicBezTo>
                </a:path>
              </a:pathLst>
            </a:custGeom>
            <a:noFill/>
            <a:ln w="38100" cap="flat" cmpd="sng">
              <a:solidFill>
                <a:srgbClr val="00FF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71" name="Group 27"/>
          <p:cNvGrpSpPr/>
          <p:nvPr/>
        </p:nvGrpSpPr>
        <p:grpSpPr>
          <a:xfrm>
            <a:off x="7415213" y="1778318"/>
            <a:ext cx="1316037" cy="1254125"/>
            <a:chOff x="3711" y="637"/>
            <a:chExt cx="829" cy="790"/>
          </a:xfrm>
        </p:grpSpPr>
        <p:sp>
          <p:nvSpPr>
            <p:cNvPr id="19479" name="Line 28"/>
            <p:cNvSpPr/>
            <p:nvPr/>
          </p:nvSpPr>
          <p:spPr>
            <a:xfrm flipH="1">
              <a:off x="4252" y="1427"/>
              <a:ext cx="288" cy="0"/>
            </a:xfrm>
            <a:prstGeom prst="line">
              <a:avLst/>
            </a:prstGeom>
            <a:ln w="38100" cap="flat" cmpd="sng">
              <a:solidFill>
                <a:srgbClr val="FFFF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0" name="Freeform 29"/>
            <p:cNvSpPr/>
            <p:nvPr/>
          </p:nvSpPr>
          <p:spPr>
            <a:xfrm>
              <a:off x="3711" y="637"/>
              <a:ext cx="642" cy="137"/>
            </a:xfrm>
            <a:custGeom>
              <a:avLst/>
              <a:gdLst/>
              <a:ahLst/>
              <a:cxnLst>
                <a:cxn ang="0">
                  <a:pos x="0" y="137"/>
                </a:cxn>
                <a:cxn ang="0">
                  <a:pos x="205" y="118"/>
                </a:cxn>
                <a:cxn ang="0">
                  <a:pos x="424" y="99"/>
                </a:cxn>
                <a:cxn ang="0">
                  <a:pos x="642" y="0"/>
                </a:cxn>
              </a:cxnLst>
              <a:rect l="0" t="0" r="0" b="0"/>
              <a:pathLst>
                <a:path w="642" h="137">
                  <a:moveTo>
                    <a:pt x="0" y="137"/>
                  </a:moveTo>
                  <a:cubicBezTo>
                    <a:pt x="34" y="134"/>
                    <a:pt x="134" y="124"/>
                    <a:pt x="205" y="118"/>
                  </a:cubicBezTo>
                  <a:cubicBezTo>
                    <a:pt x="276" y="112"/>
                    <a:pt x="351" y="119"/>
                    <a:pt x="424" y="99"/>
                  </a:cubicBezTo>
                  <a:cubicBezTo>
                    <a:pt x="497" y="79"/>
                    <a:pt x="597" y="21"/>
                    <a:pt x="642" y="0"/>
                  </a:cubicBezTo>
                </a:path>
              </a:pathLst>
            </a:custGeom>
            <a:noFill/>
            <a:ln w="38100" cap="flat" cmpd="sng">
              <a:solidFill>
                <a:srgbClr val="FF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74" name="Group 30"/>
          <p:cNvGrpSpPr/>
          <p:nvPr/>
        </p:nvGrpSpPr>
        <p:grpSpPr>
          <a:xfrm>
            <a:off x="6167438" y="771843"/>
            <a:ext cx="1930400" cy="1152525"/>
            <a:chOff x="2925" y="255"/>
            <a:chExt cx="1216" cy="726"/>
          </a:xfrm>
        </p:grpSpPr>
        <p:graphicFrame>
          <p:nvGraphicFramePr>
            <p:cNvPr id="19477" name="Object 31"/>
            <p:cNvGraphicFramePr>
              <a:graphicFrameLocks noChangeAspect="1"/>
            </p:cNvGraphicFramePr>
            <p:nvPr/>
          </p:nvGraphicFramePr>
          <p:xfrm>
            <a:off x="2925" y="255"/>
            <a:ext cx="1216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2" name="" r:id="rId5" imgW="942975" imgH="219075" progId="Equation.3">
                    <p:embed/>
                  </p:oleObj>
                </mc:Choice>
                <mc:Fallback>
                  <p:oleObj name="" r:id="rId5" imgW="942975" imgH="219075" progId="Equation.3">
                    <p:embed/>
                    <p:pic>
                      <p:nvPicPr>
                        <p:cNvPr id="0" name="Object 31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925" y="255"/>
                          <a:ext cx="1216" cy="2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8" name="Line 32"/>
            <p:cNvSpPr/>
            <p:nvPr/>
          </p:nvSpPr>
          <p:spPr>
            <a:xfrm>
              <a:off x="3424" y="572"/>
              <a:ext cx="272" cy="409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77" name="Group 33"/>
          <p:cNvGrpSpPr/>
          <p:nvPr/>
        </p:nvGrpSpPr>
        <p:grpSpPr>
          <a:xfrm>
            <a:off x="7535863" y="1995805"/>
            <a:ext cx="3132137" cy="504825"/>
            <a:chOff x="3787" y="1026"/>
            <a:chExt cx="1761" cy="272"/>
          </a:xfrm>
        </p:grpSpPr>
        <p:graphicFrame>
          <p:nvGraphicFramePr>
            <p:cNvPr id="19475" name="Object 34"/>
            <p:cNvGraphicFramePr>
              <a:graphicFrameLocks noChangeAspect="1"/>
            </p:cNvGraphicFramePr>
            <p:nvPr/>
          </p:nvGraphicFramePr>
          <p:xfrm>
            <a:off x="4332" y="1026"/>
            <a:ext cx="121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3" name="" r:id="rId7" imgW="942975" imgH="219075" progId="Equation.3">
                    <p:embed/>
                  </p:oleObj>
                </mc:Choice>
                <mc:Fallback>
                  <p:oleObj name="" r:id="rId7" imgW="942975" imgH="219075" progId="Equation.3">
                    <p:embed/>
                    <p:pic>
                      <p:nvPicPr>
                        <p:cNvPr id="0" name="Object 34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32" y="1026"/>
                          <a:ext cx="1216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6" name="Line 35"/>
            <p:cNvSpPr/>
            <p:nvPr/>
          </p:nvSpPr>
          <p:spPr>
            <a:xfrm flipH="1">
              <a:off x="3787" y="1117"/>
              <a:ext cx="545" cy="0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7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57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57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8" dur="500"/>
                                        <p:tgtEl>
                                          <p:spTgt spid="57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57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7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7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3000"/>
                                        <p:tgtEl>
                                          <p:spTgt spid="57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1" dur="500"/>
                                        <p:tgtEl>
                                          <p:spTgt spid="57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57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57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57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57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57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57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 bldLvl="0" animBg="1"/>
      <p:bldP spid="57347" grpId="0" build="p"/>
      <p:bldP spid="57348" grpId="0" build="p"/>
      <p:bldP spid="57349" grpId="0" build="p"/>
      <p:bldP spid="57350" grpId="0" bldLvl="0" animBg="1"/>
      <p:bldP spid="57353" grpId="0" bldLvl="0" animBg="1"/>
      <p:bldP spid="57354" grpId="0" build="p"/>
      <p:bldP spid="5735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/>
          <p:nvPr/>
        </p:nvSpPr>
        <p:spPr>
          <a:xfrm>
            <a:off x="2640013" y="682626"/>
            <a:ext cx="6911975" cy="7067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   </a:t>
            </a:r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图示为电容放电电路，电容原先带有电压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U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o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,</a:t>
            </a:r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求开关闭合后电容电压随时间的变化。</a:t>
            </a:r>
            <a:endParaRPr lang="zh-CN" altLang="en-US" sz="20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58371" name="Text Box 3"/>
          <p:cNvSpPr txBox="1"/>
          <p:nvPr/>
        </p:nvSpPr>
        <p:spPr>
          <a:xfrm>
            <a:off x="1919288" y="669290"/>
            <a:ext cx="576262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例</a:t>
            </a:r>
            <a:endParaRPr lang="zh-CN" altLang="en-US" b="1" dirty="0">
              <a:solidFill>
                <a:srgbClr val="6633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58372" name="Group 4"/>
          <p:cNvGrpSpPr/>
          <p:nvPr/>
        </p:nvGrpSpPr>
        <p:grpSpPr>
          <a:xfrm>
            <a:off x="8578850" y="983615"/>
            <a:ext cx="2089150" cy="2016125"/>
            <a:chOff x="476" y="845"/>
            <a:chExt cx="1316" cy="1270"/>
          </a:xfrm>
        </p:grpSpPr>
        <p:grpSp>
          <p:nvGrpSpPr>
            <p:cNvPr id="20497" name="Group 5"/>
            <p:cNvGrpSpPr/>
            <p:nvPr/>
          </p:nvGrpSpPr>
          <p:grpSpPr>
            <a:xfrm>
              <a:off x="476" y="845"/>
              <a:ext cx="1316" cy="1270"/>
              <a:chOff x="521" y="754"/>
              <a:chExt cx="1316" cy="1270"/>
            </a:xfrm>
          </p:grpSpPr>
          <p:grpSp>
            <p:nvGrpSpPr>
              <p:cNvPr id="20499" name="Group 6"/>
              <p:cNvGrpSpPr/>
              <p:nvPr/>
            </p:nvGrpSpPr>
            <p:grpSpPr>
              <a:xfrm>
                <a:off x="567" y="754"/>
                <a:ext cx="725" cy="1270"/>
                <a:chOff x="567" y="754"/>
                <a:chExt cx="590" cy="998"/>
              </a:xfrm>
            </p:grpSpPr>
            <p:sp>
              <p:nvSpPr>
                <p:cNvPr id="20510" name="Line 7"/>
                <p:cNvSpPr/>
                <p:nvPr/>
              </p:nvSpPr>
              <p:spPr>
                <a:xfrm>
                  <a:off x="567" y="1026"/>
                  <a:ext cx="0" cy="726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11" name="Line 8"/>
                <p:cNvSpPr/>
                <p:nvPr/>
              </p:nvSpPr>
              <p:spPr>
                <a:xfrm>
                  <a:off x="567" y="1752"/>
                  <a:ext cx="589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12" name="Line 9"/>
                <p:cNvSpPr/>
                <p:nvPr/>
              </p:nvSpPr>
              <p:spPr>
                <a:xfrm>
                  <a:off x="1156" y="1389"/>
                  <a:ext cx="0" cy="363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13" name="Line 10"/>
                <p:cNvSpPr/>
                <p:nvPr/>
              </p:nvSpPr>
              <p:spPr>
                <a:xfrm>
                  <a:off x="1156" y="1026"/>
                  <a:ext cx="0" cy="227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14" name="Line 11"/>
                <p:cNvSpPr/>
                <p:nvPr/>
              </p:nvSpPr>
              <p:spPr>
                <a:xfrm>
                  <a:off x="567" y="1026"/>
                  <a:ext cx="272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15" name="Line 12"/>
                <p:cNvSpPr/>
                <p:nvPr/>
              </p:nvSpPr>
              <p:spPr>
                <a:xfrm>
                  <a:off x="975" y="1026"/>
                  <a:ext cx="182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16" name="Oval 13"/>
                <p:cNvSpPr/>
                <p:nvPr/>
              </p:nvSpPr>
              <p:spPr>
                <a:xfrm>
                  <a:off x="930" y="980"/>
                  <a:ext cx="90" cy="91"/>
                </a:xfrm>
                <a:prstGeom prst="ellipse">
                  <a:avLst/>
                </a:prstGeom>
                <a:solidFill>
                  <a:srgbClr val="0033CC"/>
                </a:solidFill>
                <a:ln w="38100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0517" name="Oval 14"/>
                <p:cNvSpPr/>
                <p:nvPr/>
              </p:nvSpPr>
              <p:spPr>
                <a:xfrm>
                  <a:off x="748" y="981"/>
                  <a:ext cx="90" cy="91"/>
                </a:xfrm>
                <a:prstGeom prst="ellipse">
                  <a:avLst/>
                </a:prstGeom>
                <a:solidFill>
                  <a:srgbClr val="0033CC"/>
                </a:solidFill>
                <a:ln w="38100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0518" name="Line 15"/>
                <p:cNvSpPr/>
                <p:nvPr/>
              </p:nvSpPr>
              <p:spPr>
                <a:xfrm>
                  <a:off x="793" y="845"/>
                  <a:ext cx="182" cy="136"/>
                </a:xfrm>
                <a:prstGeom prst="line">
                  <a:avLst/>
                </a:prstGeom>
                <a:ln w="38100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19" name="Line 16"/>
                <p:cNvSpPr/>
                <p:nvPr/>
              </p:nvSpPr>
              <p:spPr>
                <a:xfrm flipH="1">
                  <a:off x="884" y="754"/>
                  <a:ext cx="182" cy="136"/>
                </a:xfrm>
                <a:prstGeom prst="line">
                  <a:avLst/>
                </a:prstGeom>
                <a:ln w="38100" cap="flat" cmpd="sng">
                  <a:solidFill>
                    <a:srgbClr val="FF3300"/>
                  </a:solidFill>
                  <a:prstDash val="solid"/>
                  <a:headEnd type="none" w="med" len="med"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0500" name="Rectangle 17"/>
              <p:cNvSpPr/>
              <p:nvPr/>
            </p:nvSpPr>
            <p:spPr>
              <a:xfrm>
                <a:off x="521" y="1389"/>
                <a:ext cx="91" cy="317"/>
              </a:xfrm>
              <a:prstGeom prst="rect">
                <a:avLst/>
              </a:prstGeom>
              <a:solidFill>
                <a:srgbClr val="FF9900"/>
              </a:solidFill>
              <a:ln w="952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0501" name="Line 18"/>
              <p:cNvSpPr/>
              <p:nvPr/>
            </p:nvSpPr>
            <p:spPr>
              <a:xfrm>
                <a:off x="1202" y="1389"/>
                <a:ext cx="272" cy="0"/>
              </a:xfrm>
              <a:prstGeom prst="line">
                <a:avLst/>
              </a:prstGeom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02" name="Line 19"/>
              <p:cNvSpPr/>
              <p:nvPr/>
            </p:nvSpPr>
            <p:spPr>
              <a:xfrm>
                <a:off x="1202" y="1525"/>
                <a:ext cx="272" cy="0"/>
              </a:xfrm>
              <a:prstGeom prst="line">
                <a:avLst/>
              </a:prstGeom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03" name="Text Box 20"/>
              <p:cNvSpPr txBox="1"/>
              <p:nvPr/>
            </p:nvSpPr>
            <p:spPr>
              <a:xfrm>
                <a:off x="567" y="1389"/>
                <a:ext cx="40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  <a:ea typeface="仿宋_GB2312" pitchFamily="49" charset="-122"/>
                  </a:rPr>
                  <a:t>R</a:t>
                </a:r>
                <a:endPara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20504" name="Text Box 21"/>
              <p:cNvSpPr txBox="1"/>
              <p:nvPr/>
            </p:nvSpPr>
            <p:spPr>
              <a:xfrm>
                <a:off x="1202" y="1570"/>
                <a:ext cx="40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 i="1" dirty="0">
                    <a:solidFill>
                      <a:schemeClr val="bg1"/>
                    </a:solidFill>
                    <a:latin typeface="Times New Roman" panose="02020503050405090304" pitchFamily="18" charset="0"/>
                    <a:ea typeface="仿宋_GB2312" pitchFamily="49" charset="-122"/>
                  </a:rPr>
                  <a:t>－</a:t>
                </a:r>
                <a:endParaRPr lang="zh-CN" altLang="en-US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20505" name="Text Box 22"/>
              <p:cNvSpPr txBox="1"/>
              <p:nvPr/>
            </p:nvSpPr>
            <p:spPr>
              <a:xfrm>
                <a:off x="1292" y="1071"/>
                <a:ext cx="40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  <a:ea typeface="仿宋_GB2312" pitchFamily="49" charset="-122"/>
                  </a:rPr>
                  <a:t>+</a:t>
                </a:r>
                <a:endPara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20506" name="Text Box 23"/>
              <p:cNvSpPr txBox="1"/>
              <p:nvPr/>
            </p:nvSpPr>
            <p:spPr>
              <a:xfrm>
                <a:off x="975" y="1298"/>
                <a:ext cx="40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  <a:ea typeface="仿宋_GB2312" pitchFamily="49" charset="-122"/>
                  </a:rPr>
                  <a:t>C</a:t>
                </a:r>
                <a:endPara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20507" name="Text Box 24"/>
              <p:cNvSpPr txBox="1"/>
              <p:nvPr/>
            </p:nvSpPr>
            <p:spPr>
              <a:xfrm>
                <a:off x="975" y="1661"/>
                <a:ext cx="272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  <a:ea typeface="仿宋_GB2312" pitchFamily="49" charset="-122"/>
                  </a:rPr>
                  <a:t>i</a:t>
                </a:r>
                <a:endPara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20508" name="Text Box 25"/>
              <p:cNvSpPr txBox="1"/>
              <p:nvPr/>
            </p:nvSpPr>
            <p:spPr>
              <a:xfrm>
                <a:off x="1429" y="1344"/>
                <a:ext cx="408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b="1" i="1" dirty="0">
                    <a:solidFill>
                      <a:schemeClr val="bg1"/>
                    </a:solidFill>
                    <a:latin typeface="Times New Roman" panose="02020503050405090304" pitchFamily="18" charset="0"/>
                    <a:ea typeface="仿宋_GB2312" pitchFamily="49" charset="-122"/>
                  </a:rPr>
                  <a:t>u</a:t>
                </a:r>
                <a:r>
                  <a:rPr lang="en-US" altLang="zh-CN" b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  <a:ea typeface="仿宋_GB2312" pitchFamily="49" charset="-122"/>
                  </a:rPr>
                  <a:t>C</a:t>
                </a:r>
                <a:endPara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20509" name="Line 26"/>
              <p:cNvSpPr/>
              <p:nvPr/>
            </p:nvSpPr>
            <p:spPr>
              <a:xfrm>
                <a:off x="1202" y="1661"/>
                <a:ext cx="0" cy="272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0498" name="Text Box 27"/>
            <p:cNvSpPr txBox="1"/>
            <p:nvPr/>
          </p:nvSpPr>
          <p:spPr>
            <a:xfrm>
              <a:off x="1020" y="890"/>
              <a:ext cx="63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(t=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0)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</p:grpSp>
      <p:sp>
        <p:nvSpPr>
          <p:cNvPr id="58396" name="Text Box 28"/>
          <p:cNvSpPr txBox="1"/>
          <p:nvPr/>
        </p:nvSpPr>
        <p:spPr>
          <a:xfrm>
            <a:off x="1992313" y="1748790"/>
            <a:ext cx="576262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解</a:t>
            </a:r>
            <a:endParaRPr lang="zh-CN" altLang="en-US" b="1" dirty="0">
              <a:solidFill>
                <a:srgbClr val="6633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58397" name="Object 29"/>
          <p:cNvGraphicFramePr>
            <a:graphicFrameLocks noChangeAspect="1"/>
          </p:cNvGraphicFramePr>
          <p:nvPr/>
        </p:nvGraphicFramePr>
        <p:xfrm>
          <a:off x="3287713" y="2136140"/>
          <a:ext cx="2600325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" r:id="rId1" imgW="1047750" imgH="419100" progId="Equation.3">
                  <p:embed/>
                </p:oleObj>
              </mc:Choice>
              <mc:Fallback>
                <p:oleObj name="" r:id="rId1" imgW="1047750" imgH="419100" progId="Equation.3">
                  <p:embed/>
                  <p:pic>
                    <p:nvPicPr>
                      <p:cNvPr id="0" name="Object 29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87713" y="2136140"/>
                        <a:ext cx="2600325" cy="1068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98" name="Object 30"/>
          <p:cNvGraphicFramePr>
            <a:graphicFrameLocks noChangeAspect="1"/>
          </p:cNvGraphicFramePr>
          <p:nvPr/>
        </p:nvGraphicFramePr>
        <p:xfrm>
          <a:off x="3216275" y="1632903"/>
          <a:ext cx="34004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" r:id="rId3" imgW="1247775" imgH="219075" progId="Equation.3">
                  <p:embed/>
                </p:oleObj>
              </mc:Choice>
              <mc:Fallback>
                <p:oleObj name="" r:id="rId3" imgW="1247775" imgH="219075" progId="Equation.3">
                  <p:embed/>
                  <p:pic>
                    <p:nvPicPr>
                      <p:cNvPr id="0" name="Object 30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16275" y="1632903"/>
                        <a:ext cx="3400425" cy="620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99" name="AutoShape 31"/>
          <p:cNvSpPr/>
          <p:nvPr/>
        </p:nvSpPr>
        <p:spPr>
          <a:xfrm>
            <a:off x="2063750" y="2496503"/>
            <a:ext cx="719138" cy="215900"/>
          </a:xfrm>
          <a:prstGeom prst="rightArrow">
            <a:avLst>
              <a:gd name="adj1" fmla="val 50000"/>
              <a:gd name="adj2" fmla="val 83272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pSp>
        <p:nvGrpSpPr>
          <p:cNvPr id="58415" name="Group 47"/>
          <p:cNvGrpSpPr/>
          <p:nvPr/>
        </p:nvGrpSpPr>
        <p:grpSpPr>
          <a:xfrm>
            <a:off x="1992313" y="3177540"/>
            <a:ext cx="4575175" cy="974725"/>
            <a:chOff x="612" y="1933"/>
            <a:chExt cx="2882" cy="614"/>
          </a:xfrm>
        </p:grpSpPr>
        <p:graphicFrame>
          <p:nvGraphicFramePr>
            <p:cNvPr id="20495" name="Object 43"/>
            <p:cNvGraphicFramePr>
              <a:graphicFrameLocks noChangeAspect="1"/>
            </p:cNvGraphicFramePr>
            <p:nvPr/>
          </p:nvGraphicFramePr>
          <p:xfrm>
            <a:off x="612" y="1933"/>
            <a:ext cx="1342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6" name="" r:id="rId5" imgW="857250" imgH="381000" progId="Equation.DSMT4">
                    <p:embed/>
                  </p:oleObj>
                </mc:Choice>
                <mc:Fallback>
                  <p:oleObj name="" r:id="rId5" imgW="857250" imgH="381000" progId="Equation.DSMT4">
                    <p:embed/>
                    <p:pic>
                      <p:nvPicPr>
                        <p:cNvPr id="0" name="Object 43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12" y="1933"/>
                          <a:ext cx="1342" cy="6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6" name="Object 44"/>
            <p:cNvGraphicFramePr>
              <a:graphicFrameLocks noChangeAspect="1"/>
            </p:cNvGraphicFramePr>
            <p:nvPr/>
          </p:nvGraphicFramePr>
          <p:xfrm>
            <a:off x="2290" y="1933"/>
            <a:ext cx="1204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7" name="" r:id="rId7" imgW="762000" imgH="381000" progId="Equation.DSMT4">
                    <p:embed/>
                  </p:oleObj>
                </mc:Choice>
                <mc:Fallback>
                  <p:oleObj name="" r:id="rId7" imgW="762000" imgH="381000" progId="Equation.DSMT4">
                    <p:embed/>
                    <p:pic>
                      <p:nvPicPr>
                        <p:cNvPr id="0" name="Object 44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290" y="1933"/>
                          <a:ext cx="1204" cy="6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8413" name="Object 45"/>
          <p:cNvGraphicFramePr>
            <a:graphicFrameLocks noChangeAspect="1"/>
          </p:cNvGraphicFramePr>
          <p:nvPr/>
        </p:nvGraphicFramePr>
        <p:xfrm>
          <a:off x="1919288" y="4368165"/>
          <a:ext cx="2632075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" r:id="rId9" imgW="1057275" imgH="419100" progId="Equation.DSMT4">
                  <p:embed/>
                </p:oleObj>
              </mc:Choice>
              <mc:Fallback>
                <p:oleObj name="" r:id="rId9" imgW="1057275" imgH="419100" progId="Equation.DSMT4">
                  <p:embed/>
                  <p:pic>
                    <p:nvPicPr>
                      <p:cNvPr id="0" name="Object 45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19288" y="4368165"/>
                        <a:ext cx="2632075" cy="1069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414" name="Object 46"/>
          <p:cNvGraphicFramePr>
            <a:graphicFrameLocks noChangeAspect="1"/>
          </p:cNvGraphicFramePr>
          <p:nvPr/>
        </p:nvGraphicFramePr>
        <p:xfrm>
          <a:off x="5084763" y="4368165"/>
          <a:ext cx="3071812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" r:id="rId11" imgW="1238250" imgH="419100" progId="Equation.DSMT4">
                  <p:embed/>
                </p:oleObj>
              </mc:Choice>
              <mc:Fallback>
                <p:oleObj name="" r:id="rId11" imgW="1238250" imgH="419100" progId="Equation.DSMT4">
                  <p:embed/>
                  <p:pic>
                    <p:nvPicPr>
                      <p:cNvPr id="0" name="Object 46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84763" y="4368165"/>
                        <a:ext cx="3071812" cy="1069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416" name="Object 48"/>
          <p:cNvGraphicFramePr>
            <a:graphicFrameLocks noChangeAspect="1"/>
          </p:cNvGraphicFramePr>
          <p:nvPr/>
        </p:nvGraphicFramePr>
        <p:xfrm>
          <a:off x="4224338" y="5808028"/>
          <a:ext cx="3543300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" r:id="rId13" imgW="1428750" imgH="381000" progId="Equation.DSMT4">
                  <p:embed/>
                </p:oleObj>
              </mc:Choice>
              <mc:Fallback>
                <p:oleObj name="" r:id="rId13" imgW="1428750" imgH="381000" progId="Equation.DSMT4">
                  <p:embed/>
                  <p:pic>
                    <p:nvPicPr>
                      <p:cNvPr id="0" name="Object 48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224338" y="5808028"/>
                        <a:ext cx="3543300" cy="976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418" name="Line 50"/>
          <p:cNvSpPr/>
          <p:nvPr/>
        </p:nvSpPr>
        <p:spPr>
          <a:xfrm>
            <a:off x="5880100" y="2712403"/>
            <a:ext cx="1081088" cy="2159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419" name="Text Box 51"/>
          <p:cNvSpPr txBox="1"/>
          <p:nvPr/>
        </p:nvSpPr>
        <p:spPr>
          <a:xfrm>
            <a:off x="6456363" y="2928303"/>
            <a:ext cx="24479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齐次线性方程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8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58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58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3000"/>
                                        <p:tgtEl>
                                          <p:spTgt spid="58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8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8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8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8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8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8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0" grpId="0"/>
      <p:bldP spid="58371" grpId="0" bldLvl="0" animBg="1"/>
      <p:bldP spid="58396" grpId="0" bldLvl="0" animBg="1"/>
      <p:bldP spid="584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422" name="Object 38"/>
          <p:cNvGraphicFramePr>
            <a:graphicFrameLocks noChangeAspect="1"/>
          </p:cNvGraphicFramePr>
          <p:nvPr/>
        </p:nvGraphicFramePr>
        <p:xfrm>
          <a:off x="3000375" y="4005263"/>
          <a:ext cx="21018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" r:id="rId1" imgW="723900" imgH="333375" progId="Equation.DSMT4">
                  <p:embed/>
                </p:oleObj>
              </mc:Choice>
              <mc:Fallback>
                <p:oleObj name="" r:id="rId1" imgW="723900" imgH="333375" progId="Equation.DSMT4">
                  <p:embed/>
                  <p:pic>
                    <p:nvPicPr>
                      <p:cNvPr id="0" name="Object 38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00375" y="4005263"/>
                        <a:ext cx="2101850" cy="984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425" name="Object 41"/>
          <p:cNvGraphicFramePr>
            <a:graphicFrameLocks noChangeAspect="1"/>
          </p:cNvGraphicFramePr>
          <p:nvPr/>
        </p:nvGraphicFramePr>
        <p:xfrm>
          <a:off x="3000375" y="260350"/>
          <a:ext cx="3543300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" r:id="rId3" imgW="1428750" imgH="800100" progId="Equation.DSMT4">
                  <p:embed/>
                </p:oleObj>
              </mc:Choice>
              <mc:Fallback>
                <p:oleObj name="" r:id="rId3" imgW="1428750" imgH="800100" progId="Equation.DSMT4">
                  <p:embed/>
                  <p:pic>
                    <p:nvPicPr>
                      <p:cNvPr id="0" name="Object 41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00375" y="260350"/>
                        <a:ext cx="3543300" cy="2016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426" name="Object 42"/>
          <p:cNvGraphicFramePr>
            <a:graphicFrameLocks noChangeAspect="1"/>
          </p:cNvGraphicFramePr>
          <p:nvPr/>
        </p:nvGraphicFramePr>
        <p:xfrm>
          <a:off x="2998788" y="2420938"/>
          <a:ext cx="4176712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" r:id="rId5" imgW="1333500" imgH="333375" progId="Equation.DSMT4">
                  <p:embed/>
                </p:oleObj>
              </mc:Choice>
              <mc:Fallback>
                <p:oleObj name="" r:id="rId5" imgW="1333500" imgH="333375" progId="Equation.DSMT4">
                  <p:embed/>
                  <p:pic>
                    <p:nvPicPr>
                      <p:cNvPr id="0" name="Object 42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998788" y="2420938"/>
                        <a:ext cx="4176712" cy="1068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427" name="Text Box 43"/>
          <p:cNvSpPr txBox="1"/>
          <p:nvPr/>
        </p:nvSpPr>
        <p:spPr>
          <a:xfrm>
            <a:off x="1703388" y="3789363"/>
            <a:ext cx="1439862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得通解：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graphicFrame>
        <p:nvGraphicFramePr>
          <p:cNvPr id="144428" name="Object 44"/>
          <p:cNvGraphicFramePr>
            <a:graphicFrameLocks noChangeAspect="1"/>
          </p:cNvGraphicFramePr>
          <p:nvPr/>
        </p:nvGraphicFramePr>
        <p:xfrm>
          <a:off x="4222750" y="5084763"/>
          <a:ext cx="1296988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" r:id="rId7" imgW="447675" imgH="219075" progId="Equation.3">
                  <p:embed/>
                </p:oleObj>
              </mc:Choice>
              <mc:Fallback>
                <p:oleObj name="" r:id="rId7" imgW="447675" imgH="219075" progId="Equation.3">
                  <p:embed/>
                  <p:pic>
                    <p:nvPicPr>
                      <p:cNvPr id="0" name="Object 44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222750" y="5084763"/>
                        <a:ext cx="1296988" cy="649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429" name="AutoShape 45"/>
          <p:cNvSpPr/>
          <p:nvPr/>
        </p:nvSpPr>
        <p:spPr>
          <a:xfrm>
            <a:off x="5878513" y="5300663"/>
            <a:ext cx="647700" cy="144462"/>
          </a:xfrm>
          <a:prstGeom prst="rightArrow">
            <a:avLst>
              <a:gd name="adj1" fmla="val 50000"/>
              <a:gd name="adj2" fmla="val 112088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144430" name="Text Box 46"/>
          <p:cNvSpPr txBox="1"/>
          <p:nvPr/>
        </p:nvSpPr>
        <p:spPr>
          <a:xfrm>
            <a:off x="1774825" y="5156200"/>
            <a:ext cx="28797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代入初始条件得：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graphicFrame>
        <p:nvGraphicFramePr>
          <p:cNvPr id="144431" name="Object 47"/>
          <p:cNvGraphicFramePr>
            <a:graphicFrameLocks noChangeAspect="1"/>
          </p:cNvGraphicFramePr>
          <p:nvPr/>
        </p:nvGraphicFramePr>
        <p:xfrm>
          <a:off x="6672263" y="4694238"/>
          <a:ext cx="2573337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" r:id="rId9" imgW="942975" imgH="342900" progId="Equation.3">
                  <p:embed/>
                </p:oleObj>
              </mc:Choice>
              <mc:Fallback>
                <p:oleObj name="" r:id="rId9" imgW="942975" imgH="342900" progId="Equation.3">
                  <p:embed/>
                  <p:pic>
                    <p:nvPicPr>
                      <p:cNvPr id="0" name="Object 47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672263" y="4694238"/>
                        <a:ext cx="2573337" cy="966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432" name="Text Box 48"/>
          <p:cNvSpPr txBox="1"/>
          <p:nvPr/>
        </p:nvSpPr>
        <p:spPr>
          <a:xfrm>
            <a:off x="2567305" y="6053773"/>
            <a:ext cx="7670800" cy="398780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 anchorCtr="0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rgbClr val="663300"/>
                </a:solidFill>
                <a:latin typeface="仿宋_GB2312" pitchFamily="49" charset="-122"/>
              </a:rPr>
              <a:t>说明在动态电路的分析中，初始条件是得到确定解答的必需条件。</a:t>
            </a:r>
            <a:endParaRPr lang="zh-CN" altLang="en-US" sz="2000" b="1" dirty="0">
              <a:solidFill>
                <a:srgbClr val="663300"/>
              </a:solidFill>
              <a:latin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4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4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4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4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3000"/>
                                        <p:tgtEl>
                                          <p:spTgt spid="144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4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0"/>
                                        <p:tgtEl>
                                          <p:spTgt spid="144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4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4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427" grpId="0"/>
      <p:bldP spid="144430" grpId="0"/>
      <p:bldP spid="14443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8035" y="1148080"/>
            <a:ext cx="10921365" cy="48482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4" name="Object 2"/>
          <p:cNvGraphicFramePr>
            <a:graphicFrameLocks noChangeAspect="1"/>
          </p:cNvGraphicFramePr>
          <p:nvPr/>
        </p:nvGraphicFramePr>
        <p:xfrm>
          <a:off x="5808663" y="550545"/>
          <a:ext cx="31686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" r:id="rId1" imgW="1323975" imgH="400050" progId="Equation.3">
                  <p:embed/>
                </p:oleObj>
              </mc:Choice>
              <mc:Fallback>
                <p:oleObj name="" r:id="rId1" imgW="1323975" imgH="400050" progId="Equation.3">
                  <p:embed/>
                  <p:pic>
                    <p:nvPicPr>
                      <p:cNvPr id="0" name="Object 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808663" y="550545"/>
                        <a:ext cx="3168650" cy="962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5" name="Object 3"/>
          <p:cNvGraphicFramePr>
            <a:graphicFrameLocks noChangeAspect="1"/>
          </p:cNvGraphicFramePr>
          <p:nvPr/>
        </p:nvGraphicFramePr>
        <p:xfrm>
          <a:off x="5087938" y="1458595"/>
          <a:ext cx="4319587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" r:id="rId3" imgW="1857375" imgH="400050" progId="Equation.3">
                  <p:embed/>
                </p:oleObj>
              </mc:Choice>
              <mc:Fallback>
                <p:oleObj name="" r:id="rId3" imgW="1857375" imgH="400050" progId="Equation.3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87938" y="1458595"/>
                        <a:ext cx="4319587" cy="93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6" name="Object 4"/>
          <p:cNvGraphicFramePr>
            <a:graphicFrameLocks noChangeAspect="1"/>
          </p:cNvGraphicFramePr>
          <p:nvPr/>
        </p:nvGraphicFramePr>
        <p:xfrm>
          <a:off x="5087938" y="2250758"/>
          <a:ext cx="381635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" r:id="rId5" imgW="1485900" imgH="400050" progId="Equation.3">
                  <p:embed/>
                </p:oleObj>
              </mc:Choice>
              <mc:Fallback>
                <p:oleObj name="" r:id="rId5" imgW="1485900" imgH="400050" progId="Equation.3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87938" y="2250758"/>
                        <a:ext cx="3816350" cy="1031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7" name="Text Box 5"/>
          <p:cNvSpPr txBox="1"/>
          <p:nvPr/>
        </p:nvSpPr>
        <p:spPr>
          <a:xfrm>
            <a:off x="2300129" y="3519170"/>
            <a:ext cx="1148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= 0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时刻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59398" name="Object 6"/>
          <p:cNvGraphicFramePr>
            <a:graphicFrameLocks noChangeAspect="1"/>
          </p:cNvGraphicFramePr>
          <p:nvPr/>
        </p:nvGraphicFramePr>
        <p:xfrm>
          <a:off x="4151313" y="3187383"/>
          <a:ext cx="489585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" r:id="rId7" imgW="1943100" imgH="400050" progId="Equation.3">
                  <p:embed/>
                </p:oleObj>
              </mc:Choice>
              <mc:Fallback>
                <p:oleObj name="" r:id="rId7" imgW="1943100" imgH="400050" progId="Equation.3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151313" y="3187383"/>
                        <a:ext cx="4895850" cy="1012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9" name="Rectangle 7"/>
          <p:cNvSpPr/>
          <p:nvPr/>
        </p:nvSpPr>
        <p:spPr>
          <a:xfrm>
            <a:off x="2344420" y="4193382"/>
            <a:ext cx="193738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当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)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为有限值时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59400" name="Group 8"/>
          <p:cNvGrpSpPr/>
          <p:nvPr/>
        </p:nvGrpSpPr>
        <p:grpSpPr>
          <a:xfrm>
            <a:off x="2208213" y="1676083"/>
            <a:ext cx="1744663" cy="1236662"/>
            <a:chOff x="591" y="538"/>
            <a:chExt cx="1099" cy="779"/>
          </a:xfrm>
        </p:grpSpPr>
        <p:sp>
          <p:nvSpPr>
            <p:cNvPr id="22549" name="Line 9"/>
            <p:cNvSpPr/>
            <p:nvPr/>
          </p:nvSpPr>
          <p:spPr>
            <a:xfrm>
              <a:off x="1363" y="920"/>
              <a:ext cx="269" cy="0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0" name="Line 10"/>
            <p:cNvSpPr/>
            <p:nvPr/>
          </p:nvSpPr>
          <p:spPr>
            <a:xfrm>
              <a:off x="1363" y="1000"/>
              <a:ext cx="269" cy="0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1" name="Line 11"/>
            <p:cNvSpPr/>
            <p:nvPr/>
          </p:nvSpPr>
          <p:spPr>
            <a:xfrm flipV="1">
              <a:off x="673" y="576"/>
              <a:ext cx="805" cy="1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2" name="Line 12"/>
            <p:cNvSpPr/>
            <p:nvPr/>
          </p:nvSpPr>
          <p:spPr>
            <a:xfrm>
              <a:off x="636" y="1296"/>
              <a:ext cx="84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3" name="Line 13"/>
            <p:cNvSpPr/>
            <p:nvPr/>
          </p:nvSpPr>
          <p:spPr>
            <a:xfrm>
              <a:off x="785" y="615"/>
              <a:ext cx="236" cy="9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4" name="Text Box 14"/>
            <p:cNvSpPr txBox="1"/>
            <p:nvPr/>
          </p:nvSpPr>
          <p:spPr>
            <a:xfrm>
              <a:off x="848" y="676"/>
              <a:ext cx="155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2555" name="Text Box 15"/>
            <p:cNvSpPr txBox="1"/>
            <p:nvPr/>
          </p:nvSpPr>
          <p:spPr>
            <a:xfrm>
              <a:off x="1096" y="826"/>
              <a:ext cx="30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2556" name="Line 16"/>
            <p:cNvSpPr/>
            <p:nvPr/>
          </p:nvSpPr>
          <p:spPr>
            <a:xfrm flipH="1">
              <a:off x="1440" y="1296"/>
              <a:ext cx="4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7" name="Line 17"/>
            <p:cNvSpPr/>
            <p:nvPr/>
          </p:nvSpPr>
          <p:spPr>
            <a:xfrm>
              <a:off x="1488" y="1008"/>
              <a:ext cx="0" cy="288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8" name="Line 18"/>
            <p:cNvSpPr/>
            <p:nvPr/>
          </p:nvSpPr>
          <p:spPr>
            <a:xfrm flipV="1">
              <a:off x="1488" y="576"/>
              <a:ext cx="0" cy="33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9" name="Text Box 19"/>
            <p:cNvSpPr txBox="1"/>
            <p:nvPr/>
          </p:nvSpPr>
          <p:spPr>
            <a:xfrm>
              <a:off x="1479" y="1036"/>
              <a:ext cx="21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2560" name="Oval 20"/>
            <p:cNvSpPr/>
            <p:nvPr/>
          </p:nvSpPr>
          <p:spPr>
            <a:xfrm>
              <a:off x="591" y="538"/>
              <a:ext cx="72" cy="82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2561" name="Oval 21"/>
            <p:cNvSpPr/>
            <p:nvPr/>
          </p:nvSpPr>
          <p:spPr>
            <a:xfrm>
              <a:off x="595" y="1235"/>
              <a:ext cx="72" cy="82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2562" name="Text Box 22"/>
            <p:cNvSpPr txBox="1"/>
            <p:nvPr/>
          </p:nvSpPr>
          <p:spPr>
            <a:xfrm>
              <a:off x="1220" y="575"/>
              <a:ext cx="261" cy="36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2563" name="Text Box 23"/>
            <p:cNvSpPr txBox="1"/>
            <p:nvPr/>
          </p:nvSpPr>
          <p:spPr>
            <a:xfrm>
              <a:off x="1272" y="936"/>
              <a:ext cx="200" cy="36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59416" name="Text Box 24"/>
          <p:cNvSpPr txBox="1"/>
          <p:nvPr/>
        </p:nvSpPr>
        <p:spPr>
          <a:xfrm>
            <a:off x="4872038" y="5091906"/>
            <a:ext cx="2808287" cy="583565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</a:rPr>
              <a:t>q</a:t>
            </a:r>
            <a:r>
              <a:rPr lang="en-US" altLang="zh-CN" sz="3200" b="1" i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3200" b="1" baseline="30000" dirty="0">
                <a:solidFill>
                  <a:srgbClr val="000000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) 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</a:rPr>
              <a:t>= q</a:t>
            </a:r>
            <a:r>
              <a:rPr lang="en-US" altLang="zh-CN" sz="3200" b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b="1" baseline="30000" dirty="0">
                <a:solidFill>
                  <a:srgbClr val="000000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)</a:t>
            </a:r>
            <a:endParaRPr lang="en-US" altLang="zh-CN" sz="3200" b="1" dirty="0">
              <a:solidFill>
                <a:srgbClr val="00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59417" name="Text Box 25"/>
          <p:cNvSpPr txBox="1"/>
          <p:nvPr/>
        </p:nvSpPr>
        <p:spPr>
          <a:xfrm>
            <a:off x="4902676" y="4337844"/>
            <a:ext cx="2800985" cy="583565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3200" b="1" i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3200" b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3200" b="1" baseline="30000" dirty="0">
                <a:solidFill>
                  <a:srgbClr val="000000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) = 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3200" b="1" i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3200" b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b="1" baseline="30000" dirty="0">
                <a:solidFill>
                  <a:srgbClr val="000000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)</a:t>
            </a:r>
            <a:endParaRPr lang="en-US" altLang="zh-CN" sz="3200" b="1" dirty="0">
              <a:solidFill>
                <a:srgbClr val="00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59418" name="Text Box 26"/>
          <p:cNvSpPr txBox="1"/>
          <p:nvPr/>
        </p:nvSpPr>
        <p:spPr>
          <a:xfrm>
            <a:off x="3143250" y="6034882"/>
            <a:ext cx="6408738" cy="78359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换路瞬间，若电容电流保持为有限值，</a:t>
            </a:r>
            <a:endParaRPr lang="zh-CN" altLang="en-US" b="1" dirty="0">
              <a:solidFill>
                <a:srgbClr val="663300"/>
              </a:solidFill>
              <a:latin typeface="Times New Roman" panose="0202050305040509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 则电容电压（电荷）换路前后保持不变。</a:t>
            </a:r>
            <a:endParaRPr lang="zh-CN" altLang="en-US" b="1" dirty="0">
              <a:solidFill>
                <a:srgbClr val="6633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59419" name="Text Box 27"/>
          <p:cNvSpPr txBox="1"/>
          <p:nvPr/>
        </p:nvSpPr>
        <p:spPr>
          <a:xfrm>
            <a:off x="1888808" y="798354"/>
            <a:ext cx="3413760" cy="52197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(2) 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电容的初始条件</a:t>
            </a:r>
            <a:endParaRPr lang="zh-CN" altLang="en-US" sz="28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59420" name="Group 28"/>
          <p:cNvGrpSpPr/>
          <p:nvPr/>
        </p:nvGrpSpPr>
        <p:grpSpPr>
          <a:xfrm>
            <a:off x="7608888" y="2827020"/>
            <a:ext cx="1655762" cy="1368425"/>
            <a:chOff x="3833" y="1525"/>
            <a:chExt cx="1043" cy="862"/>
          </a:xfrm>
        </p:grpSpPr>
        <p:sp>
          <p:nvSpPr>
            <p:cNvPr id="22547" name="Line 29"/>
            <p:cNvSpPr/>
            <p:nvPr/>
          </p:nvSpPr>
          <p:spPr>
            <a:xfrm flipV="1">
              <a:off x="3833" y="1752"/>
              <a:ext cx="771" cy="635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8" name="Text Box 30"/>
            <p:cNvSpPr txBox="1"/>
            <p:nvPr/>
          </p:nvSpPr>
          <p:spPr>
            <a:xfrm>
              <a:off x="4604" y="1525"/>
              <a:ext cx="27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3200" b="1" dirty="0">
                  <a:solidFill>
                    <a:srgbClr val="FF33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0</a:t>
              </a:r>
              <a:endParaRPr lang="en-US" altLang="zh-CN" sz="3200" b="1" dirty="0">
                <a:solidFill>
                  <a:srgbClr val="FF33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59423" name="Group 31"/>
          <p:cNvGrpSpPr/>
          <p:nvPr/>
        </p:nvGrpSpPr>
        <p:grpSpPr>
          <a:xfrm>
            <a:off x="3081338" y="4914583"/>
            <a:ext cx="1089025" cy="649288"/>
            <a:chOff x="663" y="2613"/>
            <a:chExt cx="686" cy="409"/>
          </a:xfrm>
        </p:grpSpPr>
        <p:sp>
          <p:nvSpPr>
            <p:cNvPr id="22545" name="Text Box 32"/>
            <p:cNvSpPr txBox="1"/>
            <p:nvPr/>
          </p:nvSpPr>
          <p:spPr>
            <a:xfrm>
              <a:off x="663" y="2613"/>
              <a:ext cx="686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q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=C </a:t>
              </a: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sz="3200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2546" name="Line 33"/>
            <p:cNvSpPr/>
            <p:nvPr/>
          </p:nvSpPr>
          <p:spPr>
            <a:xfrm>
              <a:off x="703" y="3022"/>
              <a:ext cx="635" cy="0"/>
            </a:xfrm>
            <a:prstGeom prst="line">
              <a:avLst/>
            </a:prstGeom>
            <a:ln w="76200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9426" name="AutoShape 34" descr="羊皮纸"/>
          <p:cNvSpPr/>
          <p:nvPr/>
        </p:nvSpPr>
        <p:spPr>
          <a:xfrm>
            <a:off x="8759825" y="4484370"/>
            <a:ext cx="1079500" cy="1008063"/>
          </a:xfrm>
          <a:prstGeom prst="wedgeRoundRectCallout">
            <a:avLst>
              <a:gd name="adj1" fmla="val -134264"/>
              <a:gd name="adj2" fmla="val 49056"/>
              <a:gd name="adj3" fmla="val 16667"/>
            </a:avLst>
          </a:prstGeom>
          <a:blipFill rotWithShape="1">
            <a:blip r:embed="rId9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sz="2400" b="1" dirty="0">
                <a:solidFill>
                  <a:srgbClr val="000000"/>
                </a:solidFill>
                <a:latin typeface="Arial" panose="020B0604020202090204" pitchFamily="34" charset="0"/>
                <a:ea typeface="仿宋_GB2312" pitchFamily="49" charset="-122"/>
              </a:rPr>
              <a:t>电荷守恒</a:t>
            </a:r>
            <a:endParaRPr lang="zh-CN" altLang="en-US" sz="2400" b="1" dirty="0">
              <a:solidFill>
                <a:srgbClr val="00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59427" name="Text Box 35"/>
          <p:cNvSpPr txBox="1"/>
          <p:nvPr/>
        </p:nvSpPr>
        <p:spPr>
          <a:xfrm>
            <a:off x="1847850" y="6184583"/>
            <a:ext cx="936625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结论</a:t>
            </a:r>
            <a:endParaRPr lang="zh-CN" altLang="en-US" b="1" dirty="0">
              <a:solidFill>
                <a:srgbClr val="663300"/>
              </a:solidFill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0"/>
                                        <p:tgtEl>
                                          <p:spTgt spid="5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59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9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9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9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1" dur="2000"/>
                                        <p:tgtEl>
                                          <p:spTgt spid="59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9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9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9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9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"/>
                                        <p:tgtEl>
                                          <p:spTgt spid="59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7" grpId="0" build="p"/>
      <p:bldP spid="59399" grpId="0" build="p"/>
      <p:bldP spid="59416" grpId="0" bldLvl="0" animBg="1"/>
      <p:bldP spid="59417" grpId="0" bldLvl="0" animBg="1"/>
      <p:bldP spid="59418" grpId="0" bldLvl="0" animBg="1"/>
      <p:bldP spid="59419" grpId="0" bldLvl="0" animBg="1"/>
      <p:bldP spid="59426" grpId="0" bldLvl="0" animBg="1"/>
      <p:bldP spid="5942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4"/>
          <p:cNvSpPr txBox="1"/>
          <p:nvPr/>
        </p:nvSpPr>
        <p:spPr>
          <a:xfrm>
            <a:off x="3019108" y="778510"/>
            <a:ext cx="7056437" cy="5692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动态电路的方程及其初始条件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一阶电路的零输入响应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一阶电路的零状态响应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一阶电路的全响应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一阶电路和二阶电路的阶跃响应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一阶电路和二阶电路的冲激响应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卷积积分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状态方程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动态电路的时域分析中的几个问题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"/>
          <p:cNvGraphicFramePr>
            <a:graphicFrameLocks noChangeAspect="1"/>
          </p:cNvGraphicFramePr>
          <p:nvPr/>
        </p:nvGraphicFramePr>
        <p:xfrm>
          <a:off x="5735638" y="496570"/>
          <a:ext cx="3600450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" r:id="rId1" imgW="1247775" imgH="400050" progId="Equation.3">
                  <p:embed/>
                </p:oleObj>
              </mc:Choice>
              <mc:Fallback>
                <p:oleObj name="" r:id="rId1" imgW="1247775" imgH="400050" progId="Equation.3">
                  <p:embed/>
                  <p:pic>
                    <p:nvPicPr>
                      <p:cNvPr id="0" name="Object 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735638" y="496570"/>
                        <a:ext cx="3600450" cy="1044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19" name="Object 3"/>
          <p:cNvGraphicFramePr>
            <a:graphicFrameLocks noChangeAspect="1"/>
          </p:cNvGraphicFramePr>
          <p:nvPr/>
        </p:nvGraphicFramePr>
        <p:xfrm>
          <a:off x="5232400" y="1404620"/>
          <a:ext cx="475138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" r:id="rId3" imgW="1933575" imgH="400050" progId="Equation.3">
                  <p:embed/>
                </p:oleObj>
              </mc:Choice>
              <mc:Fallback>
                <p:oleObj name="" r:id="rId3" imgW="1933575" imgH="400050" progId="Equation.3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232400" y="1404620"/>
                        <a:ext cx="4751388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0" name="Object 4"/>
          <p:cNvGraphicFramePr>
            <a:graphicFrameLocks noChangeAspect="1"/>
          </p:cNvGraphicFramePr>
          <p:nvPr/>
        </p:nvGraphicFramePr>
        <p:xfrm>
          <a:off x="4367213" y="3061970"/>
          <a:ext cx="50419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" r:id="rId5" imgW="1866900" imgH="400050" progId="Equation.3">
                  <p:embed/>
                </p:oleObj>
              </mc:Choice>
              <mc:Fallback>
                <p:oleObj name="" r:id="rId5" imgW="1866900" imgH="400050" progId="Equation.3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367213" y="3061970"/>
                        <a:ext cx="5041900" cy="1092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1" name="Rectangle 5"/>
          <p:cNvSpPr/>
          <p:nvPr/>
        </p:nvSpPr>
        <p:spPr>
          <a:xfrm>
            <a:off x="2228851" y="4210844"/>
            <a:ext cx="178435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当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为有限值时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60422" name="Text Box 6"/>
          <p:cNvSpPr txBox="1"/>
          <p:nvPr/>
        </p:nvSpPr>
        <p:spPr>
          <a:xfrm>
            <a:off x="4662488" y="5076031"/>
            <a:ext cx="3006725" cy="583565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</a:t>
            </a:r>
            <a:r>
              <a:rPr lang="en-US" altLang="zh-CN" sz="3200" b="1" i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3200" b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3200" b="1" baseline="30000" dirty="0">
                <a:solidFill>
                  <a:srgbClr val="000000"/>
                </a:solidFill>
                <a:latin typeface="Times New Roman" panose="02020503050405090304" pitchFamily="18" charset="0"/>
              </a:rPr>
              <a:t>＋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)= 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</a:t>
            </a:r>
            <a:r>
              <a:rPr lang="en-US" altLang="zh-CN" sz="3200" b="1" i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3200" b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3200" b="1" baseline="30000" dirty="0">
                <a:solidFill>
                  <a:srgbClr val="000000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)</a:t>
            </a:r>
            <a:endParaRPr lang="en-US" altLang="zh-CN" sz="3200" b="1" dirty="0">
              <a:solidFill>
                <a:srgbClr val="00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60423" name="Text Box 7"/>
          <p:cNvSpPr txBox="1"/>
          <p:nvPr/>
        </p:nvSpPr>
        <p:spPr>
          <a:xfrm>
            <a:off x="4727575" y="4283869"/>
            <a:ext cx="2751138" cy="583565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3200" b="1" i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3200" b="1" baseline="30000" dirty="0">
                <a:solidFill>
                  <a:srgbClr val="000000"/>
                </a:solidFill>
                <a:latin typeface="Times New Roman" panose="02020503050405090304" pitchFamily="18" charset="0"/>
              </a:rPr>
              <a:t>＋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)= 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3200" b="1" i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3200" b="1" baseline="30000" dirty="0">
                <a:solidFill>
                  <a:srgbClr val="000000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)</a:t>
            </a:r>
            <a:endParaRPr lang="en-US" altLang="zh-CN" sz="3200" b="1" dirty="0">
              <a:solidFill>
                <a:srgbClr val="0000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60424" name="Group 8"/>
          <p:cNvGrpSpPr/>
          <p:nvPr/>
        </p:nvGrpSpPr>
        <p:grpSpPr>
          <a:xfrm>
            <a:off x="2208213" y="1693545"/>
            <a:ext cx="2056708" cy="1354138"/>
            <a:chOff x="409" y="250"/>
            <a:chExt cx="1259" cy="853"/>
          </a:xfrm>
        </p:grpSpPr>
        <p:grpSp>
          <p:nvGrpSpPr>
            <p:cNvPr id="23573" name="Group 9"/>
            <p:cNvGrpSpPr/>
            <p:nvPr/>
          </p:nvGrpSpPr>
          <p:grpSpPr>
            <a:xfrm>
              <a:off x="409" y="250"/>
              <a:ext cx="1259" cy="853"/>
              <a:chOff x="409" y="250"/>
              <a:chExt cx="1259" cy="853"/>
            </a:xfrm>
          </p:grpSpPr>
          <p:sp>
            <p:nvSpPr>
              <p:cNvPr id="23576" name="Line 10"/>
              <p:cNvSpPr/>
              <p:nvPr/>
            </p:nvSpPr>
            <p:spPr>
              <a:xfrm>
                <a:off x="450" y="288"/>
                <a:ext cx="864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77" name="Line 11"/>
              <p:cNvSpPr/>
              <p:nvPr/>
            </p:nvSpPr>
            <p:spPr>
              <a:xfrm>
                <a:off x="450" y="1056"/>
                <a:ext cx="864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78" name="Line 12"/>
              <p:cNvSpPr/>
              <p:nvPr/>
            </p:nvSpPr>
            <p:spPr>
              <a:xfrm>
                <a:off x="583" y="358"/>
                <a:ext cx="240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79" name="Text Box 13"/>
              <p:cNvSpPr txBox="1"/>
              <p:nvPr/>
            </p:nvSpPr>
            <p:spPr>
              <a:xfrm>
                <a:off x="625" y="423"/>
                <a:ext cx="151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i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3580" name="Text Box 14"/>
              <p:cNvSpPr txBox="1"/>
              <p:nvPr/>
            </p:nvSpPr>
            <p:spPr>
              <a:xfrm>
                <a:off x="962" y="577"/>
                <a:ext cx="190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u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3581" name="Text Box 15"/>
              <p:cNvSpPr txBox="1"/>
              <p:nvPr/>
            </p:nvSpPr>
            <p:spPr>
              <a:xfrm>
                <a:off x="1471" y="528"/>
                <a:ext cx="197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3582" name="Oval 16"/>
              <p:cNvSpPr/>
              <p:nvPr/>
            </p:nvSpPr>
            <p:spPr>
              <a:xfrm>
                <a:off x="409" y="1009"/>
                <a:ext cx="72" cy="74"/>
              </a:xfrm>
              <a:prstGeom prst="ellipse">
                <a:avLst/>
              </a:prstGeom>
              <a:noFill/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3583" name="Oval 17"/>
              <p:cNvSpPr/>
              <p:nvPr/>
            </p:nvSpPr>
            <p:spPr>
              <a:xfrm>
                <a:off x="413" y="250"/>
                <a:ext cx="72" cy="74"/>
              </a:xfrm>
              <a:prstGeom prst="ellipse">
                <a:avLst/>
              </a:prstGeom>
              <a:noFill/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grpSp>
            <p:nvGrpSpPr>
              <p:cNvPr id="23584" name="Group 18"/>
              <p:cNvGrpSpPr/>
              <p:nvPr/>
            </p:nvGrpSpPr>
            <p:grpSpPr>
              <a:xfrm>
                <a:off x="1269" y="464"/>
                <a:ext cx="113" cy="214"/>
                <a:chOff x="887" y="1182"/>
                <a:chExt cx="113" cy="214"/>
              </a:xfrm>
            </p:grpSpPr>
            <p:sp>
              <p:nvSpPr>
                <p:cNvPr id="23592" name="Oval 19"/>
                <p:cNvSpPr/>
                <p:nvPr/>
              </p:nvSpPr>
              <p:spPr>
                <a:xfrm>
                  <a:off x="891" y="1182"/>
                  <a:ext cx="109" cy="109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3593" name="Oval 20"/>
                <p:cNvSpPr/>
                <p:nvPr/>
              </p:nvSpPr>
              <p:spPr>
                <a:xfrm>
                  <a:off x="887" y="1287"/>
                  <a:ext cx="109" cy="109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23585" name="Oval 21"/>
              <p:cNvSpPr/>
              <p:nvPr/>
            </p:nvSpPr>
            <p:spPr>
              <a:xfrm>
                <a:off x="1274" y="684"/>
                <a:ext cx="109" cy="109"/>
              </a:xfrm>
              <a:prstGeom prst="ellipse">
                <a:avLst/>
              </a:prstGeom>
              <a:noFill/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3586" name="Oval 22"/>
              <p:cNvSpPr/>
              <p:nvPr/>
            </p:nvSpPr>
            <p:spPr>
              <a:xfrm>
                <a:off x="1270" y="798"/>
                <a:ext cx="109" cy="109"/>
              </a:xfrm>
              <a:prstGeom prst="ellipse">
                <a:avLst/>
              </a:prstGeom>
              <a:noFill/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3587" name="Rectangle 23"/>
              <p:cNvSpPr/>
              <p:nvPr/>
            </p:nvSpPr>
            <p:spPr>
              <a:xfrm>
                <a:off x="1219" y="464"/>
                <a:ext cx="91" cy="436"/>
              </a:xfrm>
              <a:prstGeom prst="rect">
                <a:avLst/>
              </a:prstGeom>
              <a:solidFill>
                <a:srgbClr val="000099"/>
              </a:solidFill>
              <a:ln w="28575">
                <a:noFill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3588" name="Line 24"/>
              <p:cNvSpPr/>
              <p:nvPr/>
            </p:nvSpPr>
            <p:spPr>
              <a:xfrm>
                <a:off x="1309" y="282"/>
                <a:ext cx="0" cy="173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89" name="Line 25"/>
              <p:cNvSpPr/>
              <p:nvPr/>
            </p:nvSpPr>
            <p:spPr>
              <a:xfrm flipV="1">
                <a:off x="1300" y="927"/>
                <a:ext cx="0" cy="137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90" name="Text Box 26"/>
              <p:cNvSpPr txBox="1"/>
              <p:nvPr/>
            </p:nvSpPr>
            <p:spPr>
              <a:xfrm>
                <a:off x="1010" y="272"/>
                <a:ext cx="254" cy="36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sz="3200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3591" name="Text Box 27"/>
              <p:cNvSpPr txBox="1"/>
              <p:nvPr/>
            </p:nvSpPr>
            <p:spPr>
              <a:xfrm>
                <a:off x="1039" y="735"/>
                <a:ext cx="195" cy="36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sz="3200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3574" name="Text Box 28"/>
            <p:cNvSpPr txBox="1"/>
            <p:nvPr/>
          </p:nvSpPr>
          <p:spPr>
            <a:xfrm>
              <a:off x="1053" y="620"/>
              <a:ext cx="190" cy="17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endParaRPr lang="zh-CN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3575" name="Text Box 29"/>
            <p:cNvSpPr txBox="1"/>
            <p:nvPr/>
          </p:nvSpPr>
          <p:spPr>
            <a:xfrm>
              <a:off x="697" y="507"/>
              <a:ext cx="168" cy="17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60446" name="Text Box 30"/>
          <p:cNvSpPr txBox="1"/>
          <p:nvPr/>
        </p:nvSpPr>
        <p:spPr>
          <a:xfrm>
            <a:off x="1887538" y="744379"/>
            <a:ext cx="3416300" cy="52197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(3) 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电感的初始条件</a:t>
            </a:r>
            <a:endParaRPr lang="zh-CN" altLang="en-US" sz="28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60447" name="Text Box 31"/>
          <p:cNvSpPr txBox="1"/>
          <p:nvPr/>
        </p:nvSpPr>
        <p:spPr>
          <a:xfrm>
            <a:off x="2300129" y="3393758"/>
            <a:ext cx="1148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= 0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时刻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60448" name="Group 32"/>
          <p:cNvGrpSpPr/>
          <p:nvPr/>
        </p:nvGrpSpPr>
        <p:grpSpPr>
          <a:xfrm>
            <a:off x="8256588" y="2773045"/>
            <a:ext cx="1655762" cy="1368425"/>
            <a:chOff x="3833" y="1525"/>
            <a:chExt cx="1043" cy="862"/>
          </a:xfrm>
        </p:grpSpPr>
        <p:sp>
          <p:nvSpPr>
            <p:cNvPr id="23571" name="Line 33"/>
            <p:cNvSpPr/>
            <p:nvPr/>
          </p:nvSpPr>
          <p:spPr>
            <a:xfrm flipV="1">
              <a:off x="3833" y="1752"/>
              <a:ext cx="771" cy="635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2" name="Text Box 34"/>
            <p:cNvSpPr txBox="1"/>
            <p:nvPr/>
          </p:nvSpPr>
          <p:spPr>
            <a:xfrm>
              <a:off x="4604" y="1525"/>
              <a:ext cx="27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3200" b="1" dirty="0">
                  <a:solidFill>
                    <a:srgbClr val="FF33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0</a:t>
              </a:r>
              <a:endParaRPr lang="en-US" altLang="zh-CN" sz="3200" b="1" dirty="0">
                <a:solidFill>
                  <a:srgbClr val="FF33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</p:grpSp>
      <p:graphicFrame>
        <p:nvGraphicFramePr>
          <p:cNvPr id="60451" name="Object 35"/>
          <p:cNvGraphicFramePr>
            <a:graphicFrameLocks noChangeAspect="1"/>
          </p:cNvGraphicFramePr>
          <p:nvPr/>
        </p:nvGraphicFramePr>
        <p:xfrm>
          <a:off x="5375275" y="2196783"/>
          <a:ext cx="3744913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" r:id="rId7" imgW="1447800" imgH="400050" progId="Equation.3">
                  <p:embed/>
                </p:oleObj>
              </mc:Choice>
              <mc:Fallback>
                <p:oleObj name="" r:id="rId7" imgW="1447800" imgH="400050" progId="Equation.3">
                  <p:embed/>
                  <p:pic>
                    <p:nvPicPr>
                      <p:cNvPr id="0" name="Object 35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375275" y="2196783"/>
                        <a:ext cx="3744913" cy="1044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452" name="Group 36"/>
          <p:cNvGrpSpPr/>
          <p:nvPr/>
        </p:nvGrpSpPr>
        <p:grpSpPr>
          <a:xfrm>
            <a:off x="2279650" y="4933633"/>
            <a:ext cx="1296988" cy="503237"/>
            <a:chOff x="612" y="2750"/>
            <a:chExt cx="817" cy="317"/>
          </a:xfrm>
        </p:grpSpPr>
        <p:graphicFrame>
          <p:nvGraphicFramePr>
            <p:cNvPr id="23569" name="Object 37"/>
            <p:cNvGraphicFramePr>
              <a:graphicFrameLocks noChangeAspect="1"/>
            </p:cNvGraphicFramePr>
            <p:nvPr/>
          </p:nvGraphicFramePr>
          <p:xfrm>
            <a:off x="657" y="2750"/>
            <a:ext cx="712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0" name="" r:id="rId9" imgW="1123950" imgH="419100" progId="Equation.3">
                    <p:embed/>
                  </p:oleObj>
                </mc:Choice>
                <mc:Fallback>
                  <p:oleObj name="" r:id="rId9" imgW="1123950" imgH="419100" progId="Equation.3">
                    <p:embed/>
                    <p:pic>
                      <p:nvPicPr>
                        <p:cNvPr id="0" name="Object 37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7" y="2750"/>
                          <a:ext cx="712" cy="27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70" name="Line 38"/>
            <p:cNvSpPr/>
            <p:nvPr/>
          </p:nvSpPr>
          <p:spPr>
            <a:xfrm>
              <a:off x="612" y="3067"/>
              <a:ext cx="817" cy="0"/>
            </a:xfrm>
            <a:prstGeom prst="line">
              <a:avLst/>
            </a:prstGeom>
            <a:ln w="76200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0455" name="AutoShape 39" descr="羊皮纸"/>
          <p:cNvSpPr/>
          <p:nvPr/>
        </p:nvSpPr>
        <p:spPr>
          <a:xfrm>
            <a:off x="8759825" y="4430395"/>
            <a:ext cx="1079500" cy="1008063"/>
          </a:xfrm>
          <a:prstGeom prst="wedgeRoundRectCallout">
            <a:avLst>
              <a:gd name="adj1" fmla="val -134264"/>
              <a:gd name="adj2" fmla="val 49056"/>
              <a:gd name="adj3" fmla="val 16667"/>
            </a:avLst>
          </a:prstGeom>
          <a:blipFill rotWithShape="1">
            <a:blip r:embed="rId11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sz="2400" b="1" dirty="0">
                <a:solidFill>
                  <a:srgbClr val="000000"/>
                </a:solidFill>
                <a:latin typeface="Arial" panose="020B0604020202090204" pitchFamily="34" charset="0"/>
                <a:ea typeface="仿宋_GB2312" pitchFamily="49" charset="-122"/>
              </a:rPr>
              <a:t>磁链守恒</a:t>
            </a:r>
            <a:endParaRPr lang="zh-CN" altLang="en-US" sz="2400" b="1" dirty="0">
              <a:solidFill>
                <a:srgbClr val="00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60456" name="Text Box 40"/>
          <p:cNvSpPr txBox="1"/>
          <p:nvPr/>
        </p:nvSpPr>
        <p:spPr>
          <a:xfrm>
            <a:off x="3432175" y="6120766"/>
            <a:ext cx="6192838" cy="64516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换路瞬间，若电感电压保持为有限值，</a:t>
            </a:r>
            <a:endParaRPr lang="zh-CN" altLang="en-US" b="1" dirty="0">
              <a:solidFill>
                <a:srgbClr val="663300"/>
              </a:solidFill>
              <a:latin typeface="Times New Roman" panose="02020503050405090304" pitchFamily="18" charset="0"/>
            </a:endParaRPr>
          </a:p>
          <a:p>
            <a:pPr algn="ctr" eaLnBrk="1" hangingPunct="1"/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 则电感电流（磁链）换路前后保持不变。</a:t>
            </a:r>
            <a:endParaRPr lang="zh-CN" altLang="en-US" b="1" dirty="0">
              <a:solidFill>
                <a:srgbClr val="6633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60457" name="Text Box 41"/>
          <p:cNvSpPr txBox="1"/>
          <p:nvPr/>
        </p:nvSpPr>
        <p:spPr>
          <a:xfrm>
            <a:off x="2208213" y="6257608"/>
            <a:ext cx="647700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结论</a:t>
            </a:r>
            <a:endParaRPr lang="zh-CN" altLang="en-US" b="1" dirty="0">
              <a:solidFill>
                <a:srgbClr val="6633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6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60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0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0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0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60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0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0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0" dur="500"/>
                                        <p:tgtEl>
                                          <p:spTgt spid="6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0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0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0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0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75"/>
                                        <p:tgtEl>
                                          <p:spTgt spid="6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 build="p"/>
      <p:bldP spid="60422" grpId="0" bldLvl="0" animBg="1"/>
      <p:bldP spid="60423" grpId="0" bldLvl="0" animBg="1"/>
      <p:bldP spid="60446" grpId="0" bldLvl="0" animBg="1"/>
      <p:bldP spid="60447" grpId="0" build="p"/>
      <p:bldP spid="60455" grpId="0" bldLvl="0" animBg="1"/>
      <p:bldP spid="60456" grpId="0" bldLvl="0" animBg="1"/>
      <p:bldP spid="6045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2" name="Group 2"/>
          <p:cNvGrpSpPr/>
          <p:nvPr/>
        </p:nvGrpSpPr>
        <p:grpSpPr>
          <a:xfrm>
            <a:off x="2063750" y="2948306"/>
            <a:ext cx="2943225" cy="1304924"/>
            <a:chOff x="340" y="1660"/>
            <a:chExt cx="1854" cy="822"/>
          </a:xfrm>
        </p:grpSpPr>
        <p:sp>
          <p:nvSpPr>
            <p:cNvPr id="24589" name="Text Box 3"/>
            <p:cNvSpPr txBox="1"/>
            <p:nvPr/>
          </p:nvSpPr>
          <p:spPr>
            <a:xfrm>
              <a:off x="434" y="1660"/>
              <a:ext cx="176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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r>
                <a:rPr lang="en-US" altLang="zh-CN" sz="32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sz="3200" b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)= </a:t>
              </a: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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r>
                <a:rPr lang="en-US" altLang="zh-CN" sz="32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(0</a:t>
              </a:r>
              <a:r>
                <a:rPr lang="zh-CN" altLang="en-US" sz="2000" b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32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4590" name="Text Box 4"/>
            <p:cNvSpPr txBox="1"/>
            <p:nvPr/>
          </p:nvSpPr>
          <p:spPr>
            <a:xfrm>
              <a:off x="478" y="2114"/>
              <a:ext cx="1467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sz="3200" b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)= </a:t>
              </a: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(0</a:t>
              </a:r>
              <a:r>
                <a:rPr lang="zh-CN" altLang="en-US" sz="2000" b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32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4591" name="AutoShape 5"/>
            <p:cNvSpPr/>
            <p:nvPr/>
          </p:nvSpPr>
          <p:spPr>
            <a:xfrm>
              <a:off x="340" y="1842"/>
              <a:ext cx="91" cy="590"/>
            </a:xfrm>
            <a:prstGeom prst="leftBrace">
              <a:avLst>
                <a:gd name="adj1" fmla="val 54029"/>
                <a:gd name="adj2" fmla="val 5000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1446" name="Group 6"/>
          <p:cNvGrpSpPr/>
          <p:nvPr/>
        </p:nvGrpSpPr>
        <p:grpSpPr>
          <a:xfrm>
            <a:off x="2063750" y="1437006"/>
            <a:ext cx="2998788" cy="1231899"/>
            <a:chOff x="340" y="708"/>
            <a:chExt cx="1889" cy="776"/>
          </a:xfrm>
        </p:grpSpPr>
        <p:sp>
          <p:nvSpPr>
            <p:cNvPr id="24586" name="Text Box 7"/>
            <p:cNvSpPr txBox="1"/>
            <p:nvPr/>
          </p:nvSpPr>
          <p:spPr>
            <a:xfrm>
              <a:off x="460" y="708"/>
              <a:ext cx="166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q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 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sz="3200" b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) </a:t>
              </a: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= q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sz="32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(0</a:t>
              </a:r>
              <a:r>
                <a:rPr lang="zh-CN" altLang="en-US" b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32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4587" name="Text Box 8"/>
            <p:cNvSpPr txBox="1"/>
            <p:nvPr/>
          </p:nvSpPr>
          <p:spPr>
            <a:xfrm>
              <a:off x="454" y="1116"/>
              <a:ext cx="1775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sz="32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sz="3200" b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) = </a:t>
              </a: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sz="32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(0</a:t>
              </a:r>
              <a:r>
                <a:rPr lang="zh-CN" altLang="en-US" sz="2000" b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32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4588" name="AutoShape 9"/>
            <p:cNvSpPr/>
            <p:nvPr/>
          </p:nvSpPr>
          <p:spPr>
            <a:xfrm>
              <a:off x="340" y="845"/>
              <a:ext cx="136" cy="635"/>
            </a:xfrm>
            <a:prstGeom prst="leftBrace">
              <a:avLst>
                <a:gd name="adj1" fmla="val 38909"/>
                <a:gd name="adj2" fmla="val 5000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</p:grpSp>
      <p:sp>
        <p:nvSpPr>
          <p:cNvPr id="61450" name="Rectangle 10"/>
          <p:cNvSpPr/>
          <p:nvPr/>
        </p:nvSpPr>
        <p:spPr>
          <a:xfrm>
            <a:off x="1793875" y="686276"/>
            <a:ext cx="2933700" cy="52197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34000" rIns="198000" anchor="ctr" anchorCtr="0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4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）换路定律</a:t>
            </a:r>
            <a:endParaRPr lang="zh-CN" altLang="en-US" sz="28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61451" name="Text Box 11"/>
          <p:cNvSpPr txBox="1"/>
          <p:nvPr/>
        </p:nvSpPr>
        <p:spPr>
          <a:xfrm>
            <a:off x="1774825" y="5177790"/>
            <a:ext cx="8642350" cy="398780"/>
          </a:xfrm>
          <a:prstGeom prst="rect">
            <a:avLst/>
          </a:prstGeom>
          <a:noFill/>
          <a:ln w="9525">
            <a:noFill/>
          </a:ln>
        </p:spPr>
        <p:txBody>
          <a:bodyPr lIns="198000" rIns="198000" anchor="ctr" anchorCtr="0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）电容电流和电感电压为有限值是换路定律成立的条件。</a:t>
            </a:r>
            <a:endParaRPr lang="zh-CN" altLang="en-US" sz="20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61452" name="Text Box 12"/>
          <p:cNvSpPr txBox="1"/>
          <p:nvPr/>
        </p:nvSpPr>
        <p:spPr>
          <a:xfrm>
            <a:off x="2342198" y="4491990"/>
            <a:ext cx="776605" cy="39878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注意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:</a:t>
            </a:r>
            <a:endParaRPr lang="en-US" altLang="zh-CN" sz="20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61453" name="Text Box 13"/>
          <p:cNvSpPr txBox="1"/>
          <p:nvPr/>
        </p:nvSpPr>
        <p:spPr>
          <a:xfrm>
            <a:off x="4864100" y="3166587"/>
            <a:ext cx="4829810" cy="86042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换路瞬间，若电感电压保持为有限值，</a:t>
            </a:r>
            <a:endParaRPr lang="zh-CN" altLang="en-US" sz="2000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则电感电流（磁链）换路前后保持不变。</a:t>
            </a:r>
            <a:endParaRPr lang="zh-CN" altLang="en-US" sz="2000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61454" name="Text Box 14"/>
          <p:cNvSpPr txBox="1"/>
          <p:nvPr/>
        </p:nvSpPr>
        <p:spPr>
          <a:xfrm>
            <a:off x="4835525" y="1641000"/>
            <a:ext cx="5972175" cy="8604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换路瞬间，若电容电流保持为有限值，</a:t>
            </a:r>
            <a:endParaRPr lang="zh-CN" altLang="en-US" sz="2000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 则电容电压（电荷）换路前后保持不变。</a:t>
            </a:r>
            <a:endParaRPr lang="zh-CN" altLang="en-US" sz="2000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61455" name="Text Box 15"/>
          <p:cNvSpPr txBox="1"/>
          <p:nvPr/>
        </p:nvSpPr>
        <p:spPr>
          <a:xfrm>
            <a:off x="1847850" y="5858828"/>
            <a:ext cx="6048375" cy="398780"/>
          </a:xfrm>
          <a:prstGeom prst="rect">
            <a:avLst/>
          </a:prstGeom>
          <a:noFill/>
          <a:ln w="9525">
            <a:noFill/>
          </a:ln>
        </p:spPr>
        <p:txBody>
          <a:bodyPr lIns="198000" rIns="198000" anchor="ctr" anchorCtr="0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）换路定律反映了能量不能跃变。</a:t>
            </a:r>
            <a:endParaRPr lang="zh-CN" altLang="en-US" sz="20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100"/>
                                        <p:tgtEl>
                                          <p:spTgt spid="6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00"/>
                                        <p:tgtEl>
                                          <p:spTgt spid="6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1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61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61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0" grpId="0" bldLvl="0" animBg="1"/>
      <p:bldP spid="61451" grpId="0" build="p"/>
      <p:bldP spid="61452" grpId="0" bldLvl="0" animBg="1"/>
      <p:bldP spid="61453" grpId="0"/>
      <p:bldP spid="61454" grpId="0"/>
      <p:bldP spid="6145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/>
          <p:cNvSpPr txBox="1"/>
          <p:nvPr/>
        </p:nvSpPr>
        <p:spPr>
          <a:xfrm>
            <a:off x="1847850" y="601821"/>
            <a:ext cx="3887788" cy="52197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98000" rIns="198000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5.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电路初始值的确定</a:t>
            </a:r>
            <a:endParaRPr lang="zh-CN" altLang="en-US" sz="28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62467" name="Text Box 3"/>
          <p:cNvSpPr txBox="1"/>
          <p:nvPr/>
        </p:nvSpPr>
        <p:spPr>
          <a:xfrm>
            <a:off x="6024563" y="3436938"/>
            <a:ext cx="17672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(2)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由换路定律 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62468" name="Rectangle 4"/>
          <p:cNvSpPr/>
          <p:nvPr/>
        </p:nvSpPr>
        <p:spPr>
          <a:xfrm>
            <a:off x="6167438" y="3822859"/>
            <a:ext cx="3455987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en-US" altLang="zh-CN" sz="28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 =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2800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)=8V</a:t>
            </a:r>
            <a:endParaRPr lang="en-US" altLang="zh-CN" sz="2800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62469" name="Group 5"/>
          <p:cNvGrpSpPr/>
          <p:nvPr/>
        </p:nvGrpSpPr>
        <p:grpSpPr>
          <a:xfrm>
            <a:off x="1992313" y="4238625"/>
            <a:ext cx="3363912" cy="1943100"/>
            <a:chOff x="295" y="2557"/>
            <a:chExt cx="2119" cy="1224"/>
          </a:xfrm>
        </p:grpSpPr>
        <p:sp>
          <p:nvSpPr>
            <p:cNvPr id="25664" name="Oval 6"/>
            <p:cNvSpPr/>
            <p:nvPr/>
          </p:nvSpPr>
          <p:spPr>
            <a:xfrm>
              <a:off x="1852" y="2860"/>
              <a:ext cx="256" cy="228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65" name="Oval 7"/>
            <p:cNvSpPr/>
            <p:nvPr/>
          </p:nvSpPr>
          <p:spPr>
            <a:xfrm>
              <a:off x="412" y="2882"/>
              <a:ext cx="256" cy="228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66" name="Rectangle 8"/>
            <p:cNvSpPr/>
            <p:nvPr/>
          </p:nvSpPr>
          <p:spPr>
            <a:xfrm>
              <a:off x="924" y="2562"/>
              <a:ext cx="257" cy="92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67" name="Line 9"/>
            <p:cNvSpPr/>
            <p:nvPr/>
          </p:nvSpPr>
          <p:spPr>
            <a:xfrm flipH="1">
              <a:off x="1993" y="2809"/>
              <a:ext cx="0" cy="611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68" name="Line 10"/>
            <p:cNvSpPr/>
            <p:nvPr/>
          </p:nvSpPr>
          <p:spPr>
            <a:xfrm flipV="1">
              <a:off x="1993" y="2608"/>
              <a:ext cx="0" cy="27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69" name="Line 11"/>
            <p:cNvSpPr/>
            <p:nvPr/>
          </p:nvSpPr>
          <p:spPr>
            <a:xfrm>
              <a:off x="1181" y="2608"/>
              <a:ext cx="81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0" name="Line 12"/>
            <p:cNvSpPr/>
            <p:nvPr/>
          </p:nvSpPr>
          <p:spPr>
            <a:xfrm>
              <a:off x="540" y="2608"/>
              <a:ext cx="384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1" name="Line 13"/>
            <p:cNvSpPr/>
            <p:nvPr/>
          </p:nvSpPr>
          <p:spPr>
            <a:xfrm>
              <a:off x="540" y="2608"/>
              <a:ext cx="0" cy="82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2" name="Line 14"/>
            <p:cNvSpPr/>
            <p:nvPr/>
          </p:nvSpPr>
          <p:spPr>
            <a:xfrm>
              <a:off x="540" y="3430"/>
              <a:ext cx="145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3" name="Text Box 15"/>
            <p:cNvSpPr txBox="1"/>
            <p:nvPr/>
          </p:nvSpPr>
          <p:spPr>
            <a:xfrm>
              <a:off x="295" y="2584"/>
              <a:ext cx="261" cy="85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sz="3200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74" name="Text Box 16"/>
            <p:cNvSpPr txBox="1"/>
            <p:nvPr/>
          </p:nvSpPr>
          <p:spPr>
            <a:xfrm>
              <a:off x="654" y="3095"/>
              <a:ext cx="36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10V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75" name="Line 17"/>
            <p:cNvSpPr/>
            <p:nvPr/>
          </p:nvSpPr>
          <p:spPr>
            <a:xfrm>
              <a:off x="668" y="2562"/>
              <a:ext cx="171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6" name="Text Box 18"/>
            <p:cNvSpPr txBox="1"/>
            <p:nvPr/>
          </p:nvSpPr>
          <p:spPr>
            <a:xfrm>
              <a:off x="657" y="2596"/>
              <a:ext cx="182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77" name="Line 19"/>
            <p:cNvSpPr/>
            <p:nvPr/>
          </p:nvSpPr>
          <p:spPr>
            <a:xfrm>
              <a:off x="1886" y="3183"/>
              <a:ext cx="0" cy="182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8" name="Text Box 20"/>
            <p:cNvSpPr txBox="1"/>
            <p:nvPr/>
          </p:nvSpPr>
          <p:spPr>
            <a:xfrm>
              <a:off x="1581" y="3085"/>
              <a:ext cx="21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i="1" baseline="-25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79" name="Text Box 21"/>
            <p:cNvSpPr txBox="1"/>
            <p:nvPr/>
          </p:nvSpPr>
          <p:spPr>
            <a:xfrm>
              <a:off x="2123" y="2557"/>
              <a:ext cx="291" cy="74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8V</a:t>
              </a:r>
              <a:endPara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b="1" i="1" baseline="-25000" dirty="0">
                  <a:solidFill>
                    <a:srgbClr val="FF0000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-</a:t>
              </a:r>
              <a:endParaRPr lang="en-US" altLang="zh-CN" sz="3200" b="1" i="1" baseline="-25000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5680" name="Text Box 22"/>
            <p:cNvSpPr txBox="1"/>
            <p:nvPr/>
          </p:nvSpPr>
          <p:spPr>
            <a:xfrm>
              <a:off x="922" y="2687"/>
              <a:ext cx="339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10k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81" name="Text Box 23"/>
            <p:cNvSpPr txBox="1"/>
            <p:nvPr/>
          </p:nvSpPr>
          <p:spPr>
            <a:xfrm>
              <a:off x="824" y="3549"/>
              <a:ext cx="81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0</a:t>
              </a:r>
              <a:r>
                <a:rPr lang="en-US" altLang="zh-CN" b="1" baseline="30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+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等效电路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62488" name="Object 24"/>
          <p:cNvGraphicFramePr>
            <a:graphicFrameLocks noChangeAspect="1"/>
          </p:cNvGraphicFramePr>
          <p:nvPr/>
        </p:nvGraphicFramePr>
        <p:xfrm>
          <a:off x="6383338" y="5048250"/>
          <a:ext cx="3457575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" r:id="rId1" imgW="1552575" imgH="400050" progId="Equation.3">
                  <p:embed/>
                </p:oleObj>
              </mc:Choice>
              <mc:Fallback>
                <p:oleObj name="" r:id="rId1" imgW="1552575" imgH="400050" progId="Equation.3">
                  <p:embed/>
                  <p:pic>
                    <p:nvPicPr>
                      <p:cNvPr id="0" name="Object 2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383338" y="5048250"/>
                        <a:ext cx="3457575" cy="895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9" name="Text Box 25"/>
          <p:cNvSpPr txBox="1"/>
          <p:nvPr/>
        </p:nvSpPr>
        <p:spPr>
          <a:xfrm>
            <a:off x="5880100" y="628650"/>
            <a:ext cx="324294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(1)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由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0</a:t>
            </a:r>
            <a:r>
              <a:rPr lang="zh-CN" altLang="en-US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－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电路求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或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</a:t>
            </a:r>
            <a:endParaRPr lang="en-US" altLang="zh-CN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62490" name="Group 26"/>
          <p:cNvGrpSpPr/>
          <p:nvPr/>
        </p:nvGrpSpPr>
        <p:grpSpPr>
          <a:xfrm>
            <a:off x="6167438" y="1128713"/>
            <a:ext cx="3422650" cy="1389063"/>
            <a:chOff x="550" y="859"/>
            <a:chExt cx="2156" cy="875"/>
          </a:xfrm>
        </p:grpSpPr>
        <p:sp>
          <p:nvSpPr>
            <p:cNvPr id="25648" name="Oval 27"/>
            <p:cNvSpPr/>
            <p:nvPr/>
          </p:nvSpPr>
          <p:spPr>
            <a:xfrm>
              <a:off x="693" y="1193"/>
              <a:ext cx="224" cy="205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49" name="Rectangle 28"/>
            <p:cNvSpPr/>
            <p:nvPr/>
          </p:nvSpPr>
          <p:spPr>
            <a:xfrm>
              <a:off x="1206" y="906"/>
              <a:ext cx="270" cy="82"/>
            </a:xfrm>
            <a:prstGeom prst="rect">
              <a:avLst/>
            </a:prstGeom>
            <a:solidFill>
              <a:srgbClr val="FF9900"/>
            </a:solidFill>
            <a:ln w="254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50" name="Rectangle 29"/>
            <p:cNvSpPr/>
            <p:nvPr/>
          </p:nvSpPr>
          <p:spPr>
            <a:xfrm>
              <a:off x="1791" y="1111"/>
              <a:ext cx="90" cy="205"/>
            </a:xfrm>
            <a:prstGeom prst="rect">
              <a:avLst/>
            </a:prstGeom>
            <a:solidFill>
              <a:srgbClr val="FF9900"/>
            </a:solidFill>
            <a:ln w="254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51" name="Line 30"/>
            <p:cNvSpPr/>
            <p:nvPr/>
          </p:nvSpPr>
          <p:spPr>
            <a:xfrm>
              <a:off x="1836" y="1316"/>
              <a:ext cx="0" cy="380"/>
            </a:xfrm>
            <a:prstGeom prst="line">
              <a:avLst/>
            </a:prstGeom>
            <a:ln w="254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2" name="Line 31"/>
            <p:cNvSpPr/>
            <p:nvPr/>
          </p:nvSpPr>
          <p:spPr>
            <a:xfrm flipV="1">
              <a:off x="1836" y="947"/>
              <a:ext cx="0" cy="164"/>
            </a:xfrm>
            <a:prstGeom prst="line">
              <a:avLst/>
            </a:prstGeom>
            <a:ln w="254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3" name="Line 32"/>
            <p:cNvSpPr/>
            <p:nvPr/>
          </p:nvSpPr>
          <p:spPr>
            <a:xfrm>
              <a:off x="2331" y="1397"/>
              <a:ext cx="0" cy="280"/>
            </a:xfrm>
            <a:prstGeom prst="line">
              <a:avLst/>
            </a:prstGeom>
            <a:ln w="254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4" name="Line 33"/>
            <p:cNvSpPr/>
            <p:nvPr/>
          </p:nvSpPr>
          <p:spPr>
            <a:xfrm flipV="1">
              <a:off x="2331" y="947"/>
              <a:ext cx="0" cy="246"/>
            </a:xfrm>
            <a:prstGeom prst="line">
              <a:avLst/>
            </a:prstGeom>
            <a:ln w="254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5" name="Line 34"/>
            <p:cNvSpPr/>
            <p:nvPr/>
          </p:nvSpPr>
          <p:spPr>
            <a:xfrm>
              <a:off x="1476" y="947"/>
              <a:ext cx="855" cy="0"/>
            </a:xfrm>
            <a:prstGeom prst="line">
              <a:avLst/>
            </a:prstGeom>
            <a:ln w="254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6" name="Line 35"/>
            <p:cNvSpPr/>
            <p:nvPr/>
          </p:nvSpPr>
          <p:spPr>
            <a:xfrm>
              <a:off x="800" y="947"/>
              <a:ext cx="406" cy="0"/>
            </a:xfrm>
            <a:prstGeom prst="line">
              <a:avLst/>
            </a:prstGeom>
            <a:ln w="254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7" name="Line 36"/>
            <p:cNvSpPr/>
            <p:nvPr/>
          </p:nvSpPr>
          <p:spPr>
            <a:xfrm>
              <a:off x="800" y="947"/>
              <a:ext cx="0" cy="737"/>
            </a:xfrm>
            <a:prstGeom prst="line">
              <a:avLst/>
            </a:prstGeom>
            <a:ln w="254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8" name="Line 37"/>
            <p:cNvSpPr/>
            <p:nvPr/>
          </p:nvSpPr>
          <p:spPr>
            <a:xfrm>
              <a:off x="800" y="1684"/>
              <a:ext cx="1531" cy="0"/>
            </a:xfrm>
            <a:prstGeom prst="line">
              <a:avLst/>
            </a:prstGeom>
            <a:ln w="254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9" name="Text Box 38"/>
            <p:cNvSpPr txBox="1"/>
            <p:nvPr/>
          </p:nvSpPr>
          <p:spPr>
            <a:xfrm>
              <a:off x="550" y="882"/>
              <a:ext cx="261" cy="85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sz="3200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60" name="Text Box 39"/>
            <p:cNvSpPr txBox="1"/>
            <p:nvPr/>
          </p:nvSpPr>
          <p:spPr>
            <a:xfrm>
              <a:off x="828" y="1322"/>
              <a:ext cx="363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10V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61" name="Text Box 40"/>
            <p:cNvSpPr txBox="1"/>
            <p:nvPr/>
          </p:nvSpPr>
          <p:spPr>
            <a:xfrm>
              <a:off x="2371" y="859"/>
              <a:ext cx="335" cy="852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b="1" i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sz="3200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62" name="Text Box 41"/>
            <p:cNvSpPr txBox="1"/>
            <p:nvPr/>
          </p:nvSpPr>
          <p:spPr>
            <a:xfrm>
              <a:off x="1126" y="954"/>
              <a:ext cx="339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10k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63" name="Text Box 42"/>
            <p:cNvSpPr txBox="1"/>
            <p:nvPr/>
          </p:nvSpPr>
          <p:spPr>
            <a:xfrm>
              <a:off x="1442" y="1119"/>
              <a:ext cx="339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40k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62507" name="Text Box 43"/>
          <p:cNvSpPr txBox="1"/>
          <p:nvPr/>
        </p:nvSpPr>
        <p:spPr>
          <a:xfrm>
            <a:off x="6959600" y="2671922"/>
            <a:ext cx="2881313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en-US" altLang="zh-CN" sz="28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2800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)=8V</a:t>
            </a:r>
            <a:endParaRPr lang="en-US" altLang="zh-CN" sz="2800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62508" name="Text Box 44"/>
          <p:cNvSpPr txBox="1"/>
          <p:nvPr/>
        </p:nvSpPr>
        <p:spPr>
          <a:xfrm>
            <a:off x="6024563" y="4633596"/>
            <a:ext cx="4251325" cy="6451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(3)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由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0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等效电路求 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</a:t>
            </a:r>
            <a:endParaRPr lang="en-US" altLang="zh-CN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  <a:p>
            <a:pPr eaLnBrk="1" hangingPunct="1"/>
            <a:endParaRPr lang="en-US" altLang="zh-CN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62509" name="Group 45"/>
          <p:cNvGrpSpPr/>
          <p:nvPr/>
        </p:nvGrpSpPr>
        <p:grpSpPr>
          <a:xfrm>
            <a:off x="6680201" y="6102350"/>
            <a:ext cx="1911350" cy="368300"/>
            <a:chOff x="3339" y="3050"/>
            <a:chExt cx="1204" cy="232"/>
          </a:xfrm>
        </p:grpSpPr>
        <p:sp>
          <p:nvSpPr>
            <p:cNvPr id="25643" name="Text Box 46"/>
            <p:cNvSpPr txBox="1"/>
            <p:nvPr/>
          </p:nvSpPr>
          <p:spPr>
            <a:xfrm>
              <a:off x="3339" y="3050"/>
              <a:ext cx="120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i="1" baseline="-25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(0</a:t>
              </a:r>
              <a:r>
                <a:rPr lang="zh-CN" altLang="en-US" b="1" baseline="30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－</a:t>
              </a:r>
              <a:r>
                <a:rPr lang="en-US" altLang="zh-CN" b="1" baseline="-25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-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)=0      </a:t>
              </a:r>
              <a:r>
                <a:rPr lang="en-US" altLang="zh-CN" b="1" i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i="1" baseline="-25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b="1" baseline="-25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25644" name="Group 47"/>
            <p:cNvGrpSpPr/>
            <p:nvPr/>
          </p:nvGrpSpPr>
          <p:grpSpPr>
            <a:xfrm>
              <a:off x="4023" y="3081"/>
              <a:ext cx="172" cy="164"/>
              <a:chOff x="3854" y="3353"/>
              <a:chExt cx="172" cy="164"/>
            </a:xfrm>
          </p:grpSpPr>
          <p:sp>
            <p:nvSpPr>
              <p:cNvPr id="25645" name="Line 48"/>
              <p:cNvSpPr/>
              <p:nvPr/>
            </p:nvSpPr>
            <p:spPr>
              <a:xfrm>
                <a:off x="3854" y="3418"/>
                <a:ext cx="172" cy="0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46" name="Line 49"/>
              <p:cNvSpPr/>
              <p:nvPr/>
            </p:nvSpPr>
            <p:spPr>
              <a:xfrm>
                <a:off x="3854" y="3472"/>
                <a:ext cx="163" cy="0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47" name="Line 50"/>
              <p:cNvSpPr/>
              <p:nvPr/>
            </p:nvSpPr>
            <p:spPr>
              <a:xfrm>
                <a:off x="3908" y="3353"/>
                <a:ext cx="64" cy="164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2515" name="Text Box 51"/>
          <p:cNvSpPr txBox="1"/>
          <p:nvPr/>
        </p:nvSpPr>
        <p:spPr>
          <a:xfrm>
            <a:off x="1847850" y="1374934"/>
            <a:ext cx="793750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1</a:t>
            </a:r>
            <a:endParaRPr lang="en-US" altLang="zh-CN" sz="2800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62516" name="Text Box 52"/>
          <p:cNvSpPr txBox="1"/>
          <p:nvPr/>
        </p:nvSpPr>
        <p:spPr>
          <a:xfrm>
            <a:off x="2930366" y="1420813"/>
            <a:ext cx="104013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求 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</a:t>
            </a:r>
            <a:endParaRPr lang="en-US" altLang="zh-CN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62517" name="Group 53"/>
          <p:cNvGrpSpPr/>
          <p:nvPr/>
        </p:nvGrpSpPr>
        <p:grpSpPr>
          <a:xfrm>
            <a:off x="2063750" y="2175526"/>
            <a:ext cx="3314700" cy="1457860"/>
            <a:chOff x="3377" y="351"/>
            <a:chExt cx="2121" cy="833"/>
          </a:xfrm>
        </p:grpSpPr>
        <p:sp>
          <p:nvSpPr>
            <p:cNvPr id="25617" name="Oval 54"/>
            <p:cNvSpPr/>
            <p:nvPr/>
          </p:nvSpPr>
          <p:spPr>
            <a:xfrm>
              <a:off x="3505" y="658"/>
              <a:ext cx="260" cy="218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18" name="Rectangle 55"/>
            <p:cNvSpPr/>
            <p:nvPr/>
          </p:nvSpPr>
          <p:spPr>
            <a:xfrm>
              <a:off x="4025" y="351"/>
              <a:ext cx="259" cy="88"/>
            </a:xfrm>
            <a:prstGeom prst="rect">
              <a:avLst/>
            </a:prstGeom>
            <a:solidFill>
              <a:srgbClr val="FF9900"/>
            </a:solidFill>
            <a:ln w="254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19" name="Rectangle 56"/>
            <p:cNvSpPr/>
            <p:nvPr/>
          </p:nvSpPr>
          <p:spPr>
            <a:xfrm>
              <a:off x="4587" y="570"/>
              <a:ext cx="87" cy="219"/>
            </a:xfrm>
            <a:prstGeom prst="rect">
              <a:avLst/>
            </a:prstGeom>
            <a:solidFill>
              <a:srgbClr val="FF9900"/>
            </a:solidFill>
            <a:ln w="254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20" name="Line 57"/>
            <p:cNvSpPr/>
            <p:nvPr/>
          </p:nvSpPr>
          <p:spPr>
            <a:xfrm>
              <a:off x="5020" y="658"/>
              <a:ext cx="173" cy="1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1" name="Line 58"/>
            <p:cNvSpPr/>
            <p:nvPr/>
          </p:nvSpPr>
          <p:spPr>
            <a:xfrm>
              <a:off x="5020" y="753"/>
              <a:ext cx="173" cy="1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2" name="Line 59"/>
            <p:cNvSpPr/>
            <p:nvPr/>
          </p:nvSpPr>
          <p:spPr>
            <a:xfrm>
              <a:off x="4631" y="789"/>
              <a:ext cx="1" cy="175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3" name="Line 60"/>
            <p:cNvSpPr/>
            <p:nvPr/>
          </p:nvSpPr>
          <p:spPr>
            <a:xfrm>
              <a:off x="4626" y="1068"/>
              <a:ext cx="1" cy="115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4" name="Line 61"/>
            <p:cNvSpPr/>
            <p:nvPr/>
          </p:nvSpPr>
          <p:spPr>
            <a:xfrm flipV="1">
              <a:off x="4650" y="890"/>
              <a:ext cx="180" cy="13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5" name="Line 62"/>
            <p:cNvSpPr/>
            <p:nvPr/>
          </p:nvSpPr>
          <p:spPr>
            <a:xfrm flipV="1">
              <a:off x="4631" y="395"/>
              <a:ext cx="1" cy="175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6" name="Line 63"/>
            <p:cNvSpPr/>
            <p:nvPr/>
          </p:nvSpPr>
          <p:spPr>
            <a:xfrm>
              <a:off x="5103" y="754"/>
              <a:ext cx="5" cy="429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7" name="Line 64"/>
            <p:cNvSpPr/>
            <p:nvPr/>
          </p:nvSpPr>
          <p:spPr>
            <a:xfrm flipV="1">
              <a:off x="5107" y="395"/>
              <a:ext cx="1" cy="26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8" name="Line 65"/>
            <p:cNvSpPr/>
            <p:nvPr/>
          </p:nvSpPr>
          <p:spPr>
            <a:xfrm>
              <a:off x="4284" y="395"/>
              <a:ext cx="823" cy="1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9" name="Line 66"/>
            <p:cNvSpPr/>
            <p:nvPr/>
          </p:nvSpPr>
          <p:spPr>
            <a:xfrm>
              <a:off x="3635" y="395"/>
              <a:ext cx="390" cy="1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0" name="Line 67"/>
            <p:cNvSpPr/>
            <p:nvPr/>
          </p:nvSpPr>
          <p:spPr>
            <a:xfrm>
              <a:off x="3635" y="395"/>
              <a:ext cx="1" cy="788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1" name="Line 68"/>
            <p:cNvSpPr/>
            <p:nvPr/>
          </p:nvSpPr>
          <p:spPr>
            <a:xfrm>
              <a:off x="3635" y="1183"/>
              <a:ext cx="1472" cy="1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2" name="Text Box 69"/>
            <p:cNvSpPr txBox="1"/>
            <p:nvPr/>
          </p:nvSpPr>
          <p:spPr>
            <a:xfrm>
              <a:off x="3377" y="410"/>
              <a:ext cx="265" cy="77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sz="3200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33" name="Text Box 70"/>
            <p:cNvSpPr txBox="1"/>
            <p:nvPr/>
          </p:nvSpPr>
          <p:spPr>
            <a:xfrm>
              <a:off x="3691" y="838"/>
              <a:ext cx="369" cy="21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10V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34" name="Line 71"/>
            <p:cNvSpPr/>
            <p:nvPr/>
          </p:nvSpPr>
          <p:spPr>
            <a:xfrm>
              <a:off x="3765" y="351"/>
              <a:ext cx="173" cy="1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5" name="Text Box 72"/>
            <p:cNvSpPr txBox="1"/>
            <p:nvPr/>
          </p:nvSpPr>
          <p:spPr>
            <a:xfrm>
              <a:off x="3806" y="377"/>
              <a:ext cx="158" cy="21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36" name="Line 73"/>
            <p:cNvSpPr/>
            <p:nvPr/>
          </p:nvSpPr>
          <p:spPr>
            <a:xfrm>
              <a:off x="5012" y="436"/>
              <a:ext cx="1" cy="175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7" name="Text Box 74"/>
            <p:cNvSpPr txBox="1"/>
            <p:nvPr/>
          </p:nvSpPr>
          <p:spPr>
            <a:xfrm>
              <a:off x="4801" y="474"/>
              <a:ext cx="221" cy="21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i="1" baseline="-25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38" name="Text Box 75"/>
            <p:cNvSpPr txBox="1"/>
            <p:nvPr/>
          </p:nvSpPr>
          <p:spPr>
            <a:xfrm>
              <a:off x="5146" y="369"/>
              <a:ext cx="352" cy="773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b="1" i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sz="3200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39" name="Text Box 76"/>
            <p:cNvSpPr txBox="1"/>
            <p:nvPr/>
          </p:nvSpPr>
          <p:spPr>
            <a:xfrm>
              <a:off x="4390" y="838"/>
              <a:ext cx="198" cy="21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40" name="Text Box 77"/>
            <p:cNvSpPr txBox="1"/>
            <p:nvPr/>
          </p:nvSpPr>
          <p:spPr>
            <a:xfrm>
              <a:off x="3941" y="421"/>
              <a:ext cx="345" cy="21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10k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41" name="Text Box 78"/>
            <p:cNvSpPr txBox="1"/>
            <p:nvPr/>
          </p:nvSpPr>
          <p:spPr>
            <a:xfrm>
              <a:off x="4243" y="596"/>
              <a:ext cx="345" cy="21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40k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42" name="Line 79"/>
            <p:cNvSpPr/>
            <p:nvPr/>
          </p:nvSpPr>
          <p:spPr>
            <a:xfrm>
              <a:off x="4628" y="950"/>
              <a:ext cx="48" cy="156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2544" name="AutoShape 80" descr="羊皮纸"/>
          <p:cNvSpPr/>
          <p:nvPr/>
        </p:nvSpPr>
        <p:spPr>
          <a:xfrm>
            <a:off x="9767888" y="1231900"/>
            <a:ext cx="539750" cy="1584325"/>
          </a:xfrm>
          <a:prstGeom prst="wedgeRoundRectCallout">
            <a:avLst>
              <a:gd name="adj1" fmla="val -147648"/>
              <a:gd name="adj2" fmla="val 301"/>
              <a:gd name="adj3" fmla="val 16667"/>
            </a:avLst>
          </a:prstGeom>
          <a:blipFill rotWithShape="1">
            <a:blip r:embed="rId3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电容开路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62545" name="AutoShape 81" descr="羊皮纸"/>
          <p:cNvSpPr/>
          <p:nvPr/>
        </p:nvSpPr>
        <p:spPr>
          <a:xfrm>
            <a:off x="4583113" y="5913438"/>
            <a:ext cx="1657350" cy="863600"/>
          </a:xfrm>
          <a:prstGeom prst="wedgeRoundRectCallout">
            <a:avLst>
              <a:gd name="adj1" fmla="val -38889"/>
              <a:gd name="adj2" fmla="val -142463"/>
              <a:gd name="adj3" fmla="val 16667"/>
            </a:avLst>
          </a:prstGeom>
          <a:blipFill rotWithShape="1">
            <a:blip r:embed="rId3"/>
          </a:blipFill>
          <a:ln w="9525">
            <a:noFill/>
          </a:ln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电容用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电压源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替代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2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2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62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6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6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0"/>
                                        <p:tgtEl>
                                          <p:spTgt spid="62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0"/>
                                        <p:tgtEl>
                                          <p:spTgt spid="62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62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0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9" dur="2000"/>
                                        <p:tgtEl>
                                          <p:spTgt spid="6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0"/>
                                        <p:tgtEl>
                                          <p:spTgt spid="62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62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 bldLvl="0" animBg="1"/>
      <p:bldP spid="62467" grpId="0" build="p"/>
      <p:bldP spid="62468" grpId="0" build="p"/>
      <p:bldP spid="62489" grpId="0" build="p"/>
      <p:bldP spid="62507" grpId="0" build="p"/>
      <p:bldP spid="62508" grpId="0" build="p"/>
      <p:bldP spid="62515" grpId="0" bldLvl="0" animBg="1"/>
      <p:bldP spid="62516" grpId="0"/>
      <p:bldP spid="62544" grpId="0" bldLvl="0" animBg="1"/>
      <p:bldP spid="62545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2"/>
          <p:cNvGraphicFramePr>
            <a:graphicFrameLocks noChangeAspect="1"/>
          </p:cNvGraphicFramePr>
          <p:nvPr/>
        </p:nvGraphicFramePr>
        <p:xfrm>
          <a:off x="5735638" y="4246880"/>
          <a:ext cx="44640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" r:id="rId1" imgW="3876675" imgH="457200" progId="Equation.3">
                  <p:embed/>
                </p:oleObj>
              </mc:Choice>
              <mc:Fallback>
                <p:oleObj name="" r:id="rId1" imgW="3876675" imgH="457200" progId="Equation.3">
                  <p:embed/>
                  <p:pic>
                    <p:nvPicPr>
                      <p:cNvPr id="0" name="Object 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735638" y="4246880"/>
                        <a:ext cx="4464050" cy="53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1" name="Text Box 3"/>
          <p:cNvSpPr txBox="1"/>
          <p:nvPr/>
        </p:nvSpPr>
        <p:spPr>
          <a:xfrm>
            <a:off x="8543925" y="3808096"/>
            <a:ext cx="936625" cy="13220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en-US" altLang="zh-CN" sz="8000" b="1" dirty="0">
                <a:solidFill>
                  <a:schemeClr val="tx1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</a:t>
            </a:r>
            <a:endParaRPr lang="en-US" altLang="zh-CN" sz="8000" b="1" dirty="0">
              <a:solidFill>
                <a:schemeClr val="tx1"/>
              </a:solidFill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63492" name="Rectangle 4"/>
          <p:cNvSpPr/>
          <p:nvPr/>
        </p:nvSpPr>
        <p:spPr>
          <a:xfrm>
            <a:off x="5664200" y="5469414"/>
            <a:ext cx="3311525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en-US" altLang="zh-CN" sz="28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28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800" b="1" baseline="30000" dirty="0">
                <a:solidFill>
                  <a:schemeClr val="tx1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)=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28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2800" b="1" baseline="30000" dirty="0">
                <a:solidFill>
                  <a:schemeClr val="tx1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) =2A</a:t>
            </a:r>
            <a:endParaRPr lang="en-US" altLang="zh-CN" sz="28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63493" name="Object 5"/>
          <p:cNvGraphicFramePr>
            <a:graphicFrameLocks noChangeAspect="1"/>
          </p:cNvGraphicFramePr>
          <p:nvPr/>
        </p:nvGraphicFramePr>
        <p:xfrm>
          <a:off x="5664200" y="6151880"/>
          <a:ext cx="3238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" r:id="rId3" imgW="3228975" imgH="457200" progId="Equation.3">
                  <p:embed/>
                </p:oleObj>
              </mc:Choice>
              <mc:Fallback>
                <p:oleObj name="" r:id="rId3" imgW="3228975" imgH="457200" progId="Equation.3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664200" y="6151880"/>
                        <a:ext cx="32385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4" name="Text Box 6"/>
          <p:cNvSpPr txBox="1"/>
          <p:nvPr/>
        </p:nvSpPr>
        <p:spPr>
          <a:xfrm>
            <a:off x="1774825" y="604361"/>
            <a:ext cx="1081088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例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2</a:t>
            </a:r>
            <a:endParaRPr lang="en-US" altLang="zh-CN" sz="28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63495" name="Text Box 7"/>
          <p:cNvSpPr txBox="1"/>
          <p:nvPr/>
        </p:nvSpPr>
        <p:spPr>
          <a:xfrm>
            <a:off x="3143250" y="690880"/>
            <a:ext cx="4537075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rPr>
              <a:t>t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rPr>
              <a:t>= 0</a:t>
            </a:r>
            <a:r>
              <a:rPr lang="zh-CN" altLang="en-US" b="1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时闭合开关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rPr>
              <a:t>k</a:t>
            </a:r>
            <a:r>
              <a:rPr lang="en-US" altLang="zh-CN" b="1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 , </a:t>
            </a:r>
            <a:r>
              <a:rPr lang="zh-CN" altLang="en-US" b="1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求 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rPr>
              <a:t>u</a:t>
            </a:r>
            <a:r>
              <a:rPr lang="en-US" altLang="zh-CN" b="1" i="1" baseline="-25000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rPr>
              <a:t>L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rPr>
              <a:t>(0</a:t>
            </a:r>
            <a:r>
              <a:rPr lang="en-US" altLang="zh-CN" b="1" i="1" baseline="30000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rPr>
              <a:t>+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rPr>
              <a:t>)</a:t>
            </a:r>
            <a:endParaRPr lang="en-US" altLang="zh-CN" b="1" dirty="0">
              <a:solidFill>
                <a:schemeClr val="tx1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grpSp>
        <p:nvGrpSpPr>
          <p:cNvPr id="63496" name="Group 8"/>
          <p:cNvGrpSpPr/>
          <p:nvPr/>
        </p:nvGrpSpPr>
        <p:grpSpPr>
          <a:xfrm>
            <a:off x="2063750" y="1338580"/>
            <a:ext cx="3243263" cy="1708150"/>
            <a:chOff x="612" y="464"/>
            <a:chExt cx="2043" cy="1076"/>
          </a:xfrm>
        </p:grpSpPr>
        <p:grpSp>
          <p:nvGrpSpPr>
            <p:cNvPr id="26683" name="Group 9"/>
            <p:cNvGrpSpPr/>
            <p:nvPr/>
          </p:nvGrpSpPr>
          <p:grpSpPr>
            <a:xfrm>
              <a:off x="612" y="464"/>
              <a:ext cx="2043" cy="1076"/>
              <a:chOff x="624" y="172"/>
              <a:chExt cx="2043" cy="1076"/>
            </a:xfrm>
          </p:grpSpPr>
          <p:sp>
            <p:nvSpPr>
              <p:cNvPr id="26691" name="Line 10"/>
              <p:cNvSpPr/>
              <p:nvPr/>
            </p:nvSpPr>
            <p:spPr>
              <a:xfrm>
                <a:off x="2256" y="1056"/>
                <a:ext cx="0" cy="192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92" name="Text Box 11"/>
              <p:cNvSpPr txBox="1"/>
              <p:nvPr/>
            </p:nvSpPr>
            <p:spPr>
              <a:xfrm>
                <a:off x="1900" y="960"/>
                <a:ext cx="212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i</a:t>
                </a:r>
                <a:r>
                  <a:rPr lang="en-US" altLang="zh-CN" b="1" i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i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6693" name="Text Box 12"/>
              <p:cNvSpPr txBox="1"/>
              <p:nvPr/>
            </p:nvSpPr>
            <p:spPr>
              <a:xfrm>
                <a:off x="2406" y="384"/>
                <a:ext cx="261" cy="8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sz="32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+</a:t>
                </a:r>
                <a:endPara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  <a:p>
                <a:pPr algn="ctr" eaLnBrk="1" hangingPunct="1"/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i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i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  <a:p>
                <a:pPr algn="ctr" eaLnBrk="1" hangingPunct="1"/>
                <a:r>
                  <a:rPr lang="en-US" altLang="zh-CN" sz="3200" b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-</a:t>
                </a:r>
                <a:endParaRPr lang="en-US" altLang="zh-CN" sz="3200" b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6694" name="Text Box 13"/>
              <p:cNvSpPr txBox="1"/>
              <p:nvPr/>
            </p:nvSpPr>
            <p:spPr>
              <a:xfrm>
                <a:off x="1949" y="634"/>
                <a:ext cx="203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6695" name="Rectangle 14"/>
              <p:cNvSpPr/>
              <p:nvPr/>
            </p:nvSpPr>
            <p:spPr>
              <a:xfrm>
                <a:off x="1104" y="384"/>
                <a:ext cx="288" cy="96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zh-CN" b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6696" name="Rectangle 15"/>
              <p:cNvSpPr/>
              <p:nvPr/>
            </p:nvSpPr>
            <p:spPr>
              <a:xfrm>
                <a:off x="1680" y="384"/>
                <a:ext cx="288" cy="96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6697" name="Line 16"/>
              <p:cNvSpPr/>
              <p:nvPr/>
            </p:nvSpPr>
            <p:spPr>
              <a:xfrm>
                <a:off x="624" y="768"/>
                <a:ext cx="336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98" name="Line 17"/>
              <p:cNvSpPr/>
              <p:nvPr/>
            </p:nvSpPr>
            <p:spPr>
              <a:xfrm>
                <a:off x="672" y="864"/>
                <a:ext cx="19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99" name="Line 18"/>
              <p:cNvSpPr/>
              <p:nvPr/>
            </p:nvSpPr>
            <p:spPr>
              <a:xfrm flipV="1">
                <a:off x="768" y="432"/>
                <a:ext cx="0" cy="336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0" name="Line 19"/>
              <p:cNvSpPr/>
              <p:nvPr/>
            </p:nvSpPr>
            <p:spPr>
              <a:xfrm>
                <a:off x="768" y="864"/>
                <a:ext cx="0" cy="384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1" name="Line 20"/>
              <p:cNvSpPr/>
              <p:nvPr/>
            </p:nvSpPr>
            <p:spPr>
              <a:xfrm>
                <a:off x="768" y="1248"/>
                <a:ext cx="1488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2" name="Line 21"/>
              <p:cNvSpPr/>
              <p:nvPr/>
            </p:nvSpPr>
            <p:spPr>
              <a:xfrm>
                <a:off x="768" y="432"/>
                <a:ext cx="336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3" name="Line 22"/>
              <p:cNvSpPr/>
              <p:nvPr/>
            </p:nvSpPr>
            <p:spPr>
              <a:xfrm>
                <a:off x="1392" y="432"/>
                <a:ext cx="288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4" name="Line 23"/>
              <p:cNvSpPr/>
              <p:nvPr/>
            </p:nvSpPr>
            <p:spPr>
              <a:xfrm>
                <a:off x="1968" y="432"/>
                <a:ext cx="288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5" name="Line 24"/>
              <p:cNvSpPr/>
              <p:nvPr/>
            </p:nvSpPr>
            <p:spPr>
              <a:xfrm>
                <a:off x="2256" y="432"/>
                <a:ext cx="0" cy="144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6" name="Line 25"/>
              <p:cNvSpPr/>
              <p:nvPr/>
            </p:nvSpPr>
            <p:spPr>
              <a:xfrm>
                <a:off x="1536" y="432"/>
                <a:ext cx="0" cy="288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7" name="Line 26"/>
              <p:cNvSpPr/>
              <p:nvPr/>
            </p:nvSpPr>
            <p:spPr>
              <a:xfrm flipH="1">
                <a:off x="1344" y="720"/>
                <a:ext cx="192" cy="192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8" name="Line 27"/>
              <p:cNvSpPr/>
              <p:nvPr/>
            </p:nvSpPr>
            <p:spPr>
              <a:xfrm>
                <a:off x="1536" y="864"/>
                <a:ext cx="0" cy="384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9" name="Line 28"/>
              <p:cNvSpPr/>
              <p:nvPr/>
            </p:nvSpPr>
            <p:spPr>
              <a:xfrm>
                <a:off x="1344" y="720"/>
                <a:ext cx="96" cy="144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10" name="Text Box 29"/>
              <p:cNvSpPr txBox="1"/>
              <p:nvPr/>
            </p:nvSpPr>
            <p:spPr>
              <a:xfrm>
                <a:off x="762" y="892"/>
                <a:ext cx="363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10V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6711" name="Text Box 30"/>
              <p:cNvSpPr txBox="1"/>
              <p:nvPr/>
            </p:nvSpPr>
            <p:spPr>
              <a:xfrm>
                <a:off x="1087" y="652"/>
                <a:ext cx="227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K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6712" name="Text Box 31"/>
              <p:cNvSpPr txBox="1"/>
              <p:nvPr/>
            </p:nvSpPr>
            <p:spPr>
              <a:xfrm>
                <a:off x="1087" y="172"/>
                <a:ext cx="298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1</a:t>
                </a:r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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6713" name="Text Box 32"/>
              <p:cNvSpPr txBox="1"/>
              <p:nvPr/>
            </p:nvSpPr>
            <p:spPr>
              <a:xfrm>
                <a:off x="1676" y="172"/>
                <a:ext cx="298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4</a:t>
                </a:r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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6714" name="Line 33"/>
              <p:cNvSpPr/>
              <p:nvPr/>
            </p:nvSpPr>
            <p:spPr>
              <a:xfrm>
                <a:off x="2135" y="920"/>
                <a:ext cx="0" cy="262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6684" name="Group 34"/>
            <p:cNvGrpSpPr/>
            <p:nvPr/>
          </p:nvGrpSpPr>
          <p:grpSpPr>
            <a:xfrm>
              <a:off x="2207" y="855"/>
              <a:ext cx="114" cy="443"/>
              <a:chOff x="1360" y="3237"/>
              <a:chExt cx="114" cy="443"/>
            </a:xfrm>
          </p:grpSpPr>
          <p:grpSp>
            <p:nvGrpSpPr>
              <p:cNvPr id="26686" name="Group 35"/>
              <p:cNvGrpSpPr/>
              <p:nvPr/>
            </p:nvGrpSpPr>
            <p:grpSpPr>
              <a:xfrm>
                <a:off x="1360" y="3237"/>
                <a:ext cx="113" cy="214"/>
                <a:chOff x="887" y="1182"/>
                <a:chExt cx="113" cy="214"/>
              </a:xfrm>
            </p:grpSpPr>
            <p:sp>
              <p:nvSpPr>
                <p:cNvPr id="26689" name="Oval 36"/>
                <p:cNvSpPr/>
                <p:nvPr/>
              </p:nvSpPr>
              <p:spPr>
                <a:xfrm>
                  <a:off x="891" y="1182"/>
                  <a:ext cx="109" cy="109"/>
                </a:xfrm>
                <a:prstGeom prst="ellipse">
                  <a:avLst/>
                </a:prstGeom>
                <a:solidFill>
                  <a:srgbClr val="000099"/>
                </a:solidFill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6690" name="Oval 37"/>
                <p:cNvSpPr/>
                <p:nvPr/>
              </p:nvSpPr>
              <p:spPr>
                <a:xfrm>
                  <a:off x="887" y="1287"/>
                  <a:ext cx="109" cy="109"/>
                </a:xfrm>
                <a:prstGeom prst="ellipse">
                  <a:avLst/>
                </a:prstGeom>
                <a:solidFill>
                  <a:srgbClr val="000099"/>
                </a:solidFill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26687" name="Oval 38"/>
              <p:cNvSpPr/>
              <p:nvPr/>
            </p:nvSpPr>
            <p:spPr>
              <a:xfrm>
                <a:off x="1365" y="3457"/>
                <a:ext cx="109" cy="109"/>
              </a:xfrm>
              <a:prstGeom prst="ellipse">
                <a:avLst/>
              </a:prstGeom>
              <a:solidFill>
                <a:srgbClr val="000099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6688" name="Oval 39"/>
              <p:cNvSpPr/>
              <p:nvPr/>
            </p:nvSpPr>
            <p:spPr>
              <a:xfrm>
                <a:off x="1361" y="3571"/>
                <a:ext cx="109" cy="109"/>
              </a:xfrm>
              <a:prstGeom prst="ellipse">
                <a:avLst/>
              </a:prstGeom>
              <a:solidFill>
                <a:srgbClr val="000099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6685" name="Rectangle 40"/>
            <p:cNvSpPr/>
            <p:nvPr/>
          </p:nvSpPr>
          <p:spPr>
            <a:xfrm>
              <a:off x="2163" y="853"/>
              <a:ext cx="82" cy="491"/>
            </a:xfrm>
            <a:prstGeom prst="rect">
              <a:avLst/>
            </a:prstGeom>
            <a:solidFill>
              <a:srgbClr val="000099"/>
            </a:solidFill>
            <a:ln w="38100">
              <a:noFill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3529" name="Group 41"/>
          <p:cNvGrpSpPr/>
          <p:nvPr/>
        </p:nvGrpSpPr>
        <p:grpSpPr>
          <a:xfrm>
            <a:off x="1962614" y="3281221"/>
            <a:ext cx="3585150" cy="2211847"/>
            <a:chOff x="408" y="1770"/>
            <a:chExt cx="2218" cy="1257"/>
          </a:xfrm>
        </p:grpSpPr>
        <p:grpSp>
          <p:nvGrpSpPr>
            <p:cNvPr id="26658" name="Group 42"/>
            <p:cNvGrpSpPr/>
            <p:nvPr/>
          </p:nvGrpSpPr>
          <p:grpSpPr>
            <a:xfrm>
              <a:off x="408" y="1770"/>
              <a:ext cx="2218" cy="1257"/>
              <a:chOff x="408" y="1770"/>
              <a:chExt cx="2218" cy="1257"/>
            </a:xfrm>
          </p:grpSpPr>
          <p:grpSp>
            <p:nvGrpSpPr>
              <p:cNvPr id="26660" name="Group 43"/>
              <p:cNvGrpSpPr/>
              <p:nvPr/>
            </p:nvGrpSpPr>
            <p:grpSpPr>
              <a:xfrm>
                <a:off x="408" y="1770"/>
                <a:ext cx="2218" cy="1257"/>
                <a:chOff x="408" y="1769"/>
                <a:chExt cx="2218" cy="1257"/>
              </a:xfrm>
            </p:grpSpPr>
            <p:sp>
              <p:nvSpPr>
                <p:cNvPr id="26662" name="Line 44"/>
                <p:cNvSpPr/>
                <p:nvPr/>
              </p:nvSpPr>
              <p:spPr>
                <a:xfrm>
                  <a:off x="2253" y="2716"/>
                  <a:ext cx="0" cy="31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63" name="Text Box 45"/>
                <p:cNvSpPr txBox="1"/>
                <p:nvPr/>
              </p:nvSpPr>
              <p:spPr>
                <a:xfrm>
                  <a:off x="2369" y="2203"/>
                  <a:ext cx="257" cy="76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r>
                    <a:rPr lang="en-US" altLang="zh-CN" sz="3200" b="1" i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  <a:p>
                  <a:pPr algn="ctr" eaLnBrk="1" hangingPunct="1"/>
                  <a:r>
                    <a:rPr lang="en-US" altLang="zh-CN" b="1" i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u</a:t>
                  </a:r>
                  <a:r>
                    <a:rPr lang="en-US" altLang="zh-CN" b="1" i="1" baseline="-25000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L</a:t>
                  </a:r>
                  <a:endParaRPr lang="en-US" altLang="zh-CN" b="1" i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  <a:p>
                  <a:pPr algn="ctr" eaLnBrk="1" hangingPunct="1"/>
                  <a:r>
                    <a:rPr lang="en-US" altLang="zh-CN" sz="3200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-</a:t>
                  </a:r>
                  <a:endParaRPr lang="en-US" altLang="zh-CN" sz="3200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6664" name="Rectangle 46"/>
                <p:cNvSpPr/>
                <p:nvPr/>
              </p:nvSpPr>
              <p:spPr>
                <a:xfrm>
                  <a:off x="1101" y="2162"/>
                  <a:ext cx="288" cy="96"/>
                </a:xfrm>
                <a:prstGeom prst="rect">
                  <a:avLst/>
                </a:prstGeom>
                <a:solidFill>
                  <a:srgbClr val="FF9900"/>
                </a:solidFill>
                <a:ln w="28575" cap="flat" cmpd="sng">
                  <a:solidFill>
                    <a:srgbClr val="FF99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6665" name="Rectangle 47"/>
                <p:cNvSpPr/>
                <p:nvPr/>
              </p:nvSpPr>
              <p:spPr>
                <a:xfrm>
                  <a:off x="1677" y="2162"/>
                  <a:ext cx="288" cy="96"/>
                </a:xfrm>
                <a:prstGeom prst="rect">
                  <a:avLst/>
                </a:prstGeom>
                <a:solidFill>
                  <a:srgbClr val="FF9900"/>
                </a:solidFill>
                <a:ln w="28575" cap="flat" cmpd="sng">
                  <a:solidFill>
                    <a:srgbClr val="FF99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6666" name="Line 48"/>
                <p:cNvSpPr/>
                <p:nvPr/>
              </p:nvSpPr>
              <p:spPr>
                <a:xfrm>
                  <a:off x="621" y="2546"/>
                  <a:ext cx="336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67" name="Line 49"/>
                <p:cNvSpPr/>
                <p:nvPr/>
              </p:nvSpPr>
              <p:spPr>
                <a:xfrm>
                  <a:off x="669" y="2642"/>
                  <a:ext cx="192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68" name="Line 50"/>
                <p:cNvSpPr/>
                <p:nvPr/>
              </p:nvSpPr>
              <p:spPr>
                <a:xfrm flipV="1">
                  <a:off x="765" y="2210"/>
                  <a:ext cx="0" cy="336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69" name="Line 51"/>
                <p:cNvSpPr/>
                <p:nvPr/>
              </p:nvSpPr>
              <p:spPr>
                <a:xfrm>
                  <a:off x="765" y="2642"/>
                  <a:ext cx="0" cy="384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70" name="Line 52"/>
                <p:cNvSpPr/>
                <p:nvPr/>
              </p:nvSpPr>
              <p:spPr>
                <a:xfrm>
                  <a:off x="765" y="3026"/>
                  <a:ext cx="1488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71" name="Line 53"/>
                <p:cNvSpPr/>
                <p:nvPr/>
              </p:nvSpPr>
              <p:spPr>
                <a:xfrm>
                  <a:off x="765" y="2210"/>
                  <a:ext cx="336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72" name="Line 54"/>
                <p:cNvSpPr/>
                <p:nvPr/>
              </p:nvSpPr>
              <p:spPr>
                <a:xfrm>
                  <a:off x="1389" y="2210"/>
                  <a:ext cx="288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73" name="Line 55"/>
                <p:cNvSpPr/>
                <p:nvPr/>
              </p:nvSpPr>
              <p:spPr>
                <a:xfrm>
                  <a:off x="1965" y="2210"/>
                  <a:ext cx="288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74" name="Line 56"/>
                <p:cNvSpPr/>
                <p:nvPr/>
              </p:nvSpPr>
              <p:spPr>
                <a:xfrm flipH="1">
                  <a:off x="2253" y="2210"/>
                  <a:ext cx="0" cy="262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75" name="Line 57"/>
                <p:cNvSpPr/>
                <p:nvPr/>
              </p:nvSpPr>
              <p:spPr>
                <a:xfrm>
                  <a:off x="1533" y="2210"/>
                  <a:ext cx="0" cy="48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76" name="Line 58"/>
                <p:cNvSpPr/>
                <p:nvPr/>
              </p:nvSpPr>
              <p:spPr>
                <a:xfrm>
                  <a:off x="1533" y="2642"/>
                  <a:ext cx="0" cy="384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77" name="Text Box 59"/>
                <p:cNvSpPr txBox="1"/>
                <p:nvPr/>
              </p:nvSpPr>
              <p:spPr>
                <a:xfrm>
                  <a:off x="762" y="2680"/>
                  <a:ext cx="357" cy="20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10V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6678" name="Text Box 60"/>
                <p:cNvSpPr txBox="1"/>
                <p:nvPr/>
              </p:nvSpPr>
              <p:spPr>
                <a:xfrm>
                  <a:off x="1086" y="1960"/>
                  <a:ext cx="293" cy="20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1</a:t>
                  </a: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  <a:sym typeface="Symbol" panose="05050102010706020507" pitchFamily="18" charset="2"/>
                    </a:rPr>
                    <a:t>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26679" name="Text Box 61"/>
                <p:cNvSpPr txBox="1"/>
                <p:nvPr/>
              </p:nvSpPr>
              <p:spPr>
                <a:xfrm>
                  <a:off x="1675" y="1960"/>
                  <a:ext cx="293" cy="20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4</a:t>
                  </a: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  <a:sym typeface="Symbol" panose="05050102010706020507" pitchFamily="18" charset="2"/>
                    </a:rPr>
                    <a:t>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26680" name="Line 62"/>
                <p:cNvSpPr/>
                <p:nvPr/>
              </p:nvSpPr>
              <p:spPr>
                <a:xfrm>
                  <a:off x="2250" y="2762"/>
                  <a:ext cx="0" cy="144"/>
                </a:xfrm>
                <a:prstGeom prst="line">
                  <a:avLst/>
                </a:prstGeom>
                <a:ln w="38100" cap="flat" cmpd="sng">
                  <a:solidFill>
                    <a:srgbClr val="00FFFF"/>
                  </a:solidFill>
                  <a:prstDash val="solid"/>
                  <a:headEnd type="none" w="med" len="med"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81" name="Rectangle 63"/>
                <p:cNvSpPr/>
                <p:nvPr/>
              </p:nvSpPr>
              <p:spPr>
                <a:xfrm>
                  <a:off x="408" y="1769"/>
                  <a:ext cx="520" cy="20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0</a:t>
                  </a:r>
                  <a:r>
                    <a:rPr lang="en-US" altLang="zh-CN" b="1" baseline="30000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+</a:t>
                  </a:r>
                  <a:r>
                    <a:rPr lang="zh-CN" altLang="en-US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电路</a:t>
                  </a:r>
                  <a:endParaRPr lang="zh-CN" altLang="en-US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6682" name="Text Box 64"/>
                <p:cNvSpPr txBox="1"/>
                <p:nvPr/>
              </p:nvSpPr>
              <p:spPr>
                <a:xfrm>
                  <a:off x="1876" y="2595"/>
                  <a:ext cx="286" cy="20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2A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26661" name="Oval 65"/>
              <p:cNvSpPr/>
              <p:nvPr/>
            </p:nvSpPr>
            <p:spPr>
              <a:xfrm>
                <a:off x="2146" y="2492"/>
                <a:ext cx="227" cy="209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6659" name="Line 66"/>
            <p:cNvSpPr/>
            <p:nvPr/>
          </p:nvSpPr>
          <p:spPr>
            <a:xfrm>
              <a:off x="2146" y="2601"/>
              <a:ext cx="218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3555" name="Text Box 67"/>
          <p:cNvSpPr txBox="1"/>
          <p:nvPr/>
        </p:nvSpPr>
        <p:spPr>
          <a:xfrm>
            <a:off x="8256588" y="762318"/>
            <a:ext cx="1079500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</a:rPr>
              <a:t>先求</a:t>
            </a:r>
            <a:endParaRPr lang="zh-CN" altLang="en-US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63556" name="Object 68"/>
          <p:cNvGraphicFramePr>
            <a:graphicFrameLocks noChangeAspect="1"/>
          </p:cNvGraphicFramePr>
          <p:nvPr/>
        </p:nvGraphicFramePr>
        <p:xfrm>
          <a:off x="6096000" y="3237230"/>
          <a:ext cx="2735263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" r:id="rId5" imgW="1219200" imgH="400050" progId="Equation.3">
                  <p:embed/>
                </p:oleObj>
              </mc:Choice>
              <mc:Fallback>
                <p:oleObj name="" r:id="rId5" imgW="1219200" imgH="400050" progId="Equation.3">
                  <p:embed/>
                  <p:pic>
                    <p:nvPicPr>
                      <p:cNvPr id="0" name="Object 68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096000" y="3237230"/>
                        <a:ext cx="2735263" cy="898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57" name="Text Box 69"/>
          <p:cNvSpPr txBox="1"/>
          <p:nvPr/>
        </p:nvSpPr>
        <p:spPr>
          <a:xfrm>
            <a:off x="5880100" y="5010468"/>
            <a:ext cx="140525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</a:rPr>
              <a:t>由换路定律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:</a:t>
            </a:r>
            <a:endParaRPr lang="en-US" altLang="zh-CN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63558" name="AutoShape 70" descr="羊皮纸"/>
          <p:cNvSpPr/>
          <p:nvPr/>
        </p:nvSpPr>
        <p:spPr>
          <a:xfrm>
            <a:off x="2279650" y="5829618"/>
            <a:ext cx="1657350" cy="863600"/>
          </a:xfrm>
          <a:prstGeom prst="wedgeRoundRectCallout">
            <a:avLst>
              <a:gd name="adj1" fmla="val 89847"/>
              <a:gd name="adj2" fmla="val -112685"/>
              <a:gd name="adj3" fmla="val 16667"/>
            </a:avLst>
          </a:prstGeom>
          <a:blipFill rotWithShape="1">
            <a:blip r:embed="rId7"/>
          </a:blipFill>
          <a:ln w="9525">
            <a:noFill/>
          </a:ln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chemeClr val="tx1"/>
                </a:solidFill>
                <a:latin typeface="Arial" panose="020B0604020202090204" pitchFamily="34" charset="0"/>
                <a:ea typeface="仿宋_GB2312" pitchFamily="49" charset="-122"/>
              </a:rPr>
              <a:t>电感用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rPr>
              <a:t>电流源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90204" pitchFamily="34" charset="0"/>
                <a:ea typeface="仿宋_GB2312" pitchFamily="49" charset="-122"/>
              </a:rPr>
              <a:t>替代</a:t>
            </a:r>
            <a:endParaRPr lang="zh-CN" altLang="en-US" b="1" dirty="0">
              <a:solidFill>
                <a:schemeClr val="tx1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graphicFrame>
        <p:nvGraphicFramePr>
          <p:cNvPr id="63559" name="Object 71"/>
          <p:cNvGraphicFramePr>
            <a:graphicFrameLocks noChangeAspect="1"/>
          </p:cNvGraphicFramePr>
          <p:nvPr/>
        </p:nvGraphicFramePr>
        <p:xfrm>
          <a:off x="9336088" y="717868"/>
          <a:ext cx="95885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" r:id="rId8" imgW="419100" imgH="219075" progId="Equation.3">
                  <p:embed/>
                </p:oleObj>
              </mc:Choice>
              <mc:Fallback>
                <p:oleObj name="" r:id="rId8" imgW="419100" imgH="219075" progId="Equation.3">
                  <p:embed/>
                  <p:pic>
                    <p:nvPicPr>
                      <p:cNvPr id="0" name="Object 71"/>
                      <p:cNvPicPr/>
                      <p:nvPr/>
                    </p:nvPicPr>
                    <p:blipFill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9336088" y="717868"/>
                        <a:ext cx="958850" cy="5064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560" name="Group 72"/>
          <p:cNvGrpSpPr/>
          <p:nvPr/>
        </p:nvGrpSpPr>
        <p:grpSpPr>
          <a:xfrm>
            <a:off x="6096000" y="1194692"/>
            <a:ext cx="2376488" cy="1729801"/>
            <a:chOff x="3396" y="230"/>
            <a:chExt cx="1662" cy="1191"/>
          </a:xfrm>
        </p:grpSpPr>
        <p:sp>
          <p:nvSpPr>
            <p:cNvPr id="26642" name="Line 73"/>
            <p:cNvSpPr/>
            <p:nvPr/>
          </p:nvSpPr>
          <p:spPr>
            <a:xfrm>
              <a:off x="5057" y="799"/>
              <a:ext cx="1" cy="62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3" name="Rectangle 74"/>
            <p:cNvSpPr/>
            <p:nvPr/>
          </p:nvSpPr>
          <p:spPr>
            <a:xfrm>
              <a:off x="3885" y="463"/>
              <a:ext cx="293" cy="107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zh-CN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6644" name="Rectangle 75"/>
            <p:cNvSpPr/>
            <p:nvPr/>
          </p:nvSpPr>
          <p:spPr>
            <a:xfrm>
              <a:off x="4471" y="463"/>
              <a:ext cx="294" cy="107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6645" name="Line 76"/>
            <p:cNvSpPr/>
            <p:nvPr/>
          </p:nvSpPr>
          <p:spPr>
            <a:xfrm>
              <a:off x="3396" y="889"/>
              <a:ext cx="342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6" name="Line 77"/>
            <p:cNvSpPr/>
            <p:nvPr/>
          </p:nvSpPr>
          <p:spPr>
            <a:xfrm>
              <a:off x="3445" y="995"/>
              <a:ext cx="196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7" name="Line 78"/>
            <p:cNvSpPr/>
            <p:nvPr/>
          </p:nvSpPr>
          <p:spPr>
            <a:xfrm flipV="1">
              <a:off x="3543" y="517"/>
              <a:ext cx="0" cy="37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8" name="Line 79"/>
            <p:cNvSpPr/>
            <p:nvPr/>
          </p:nvSpPr>
          <p:spPr>
            <a:xfrm>
              <a:off x="3543" y="995"/>
              <a:ext cx="0" cy="42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9" name="Line 80"/>
            <p:cNvSpPr/>
            <p:nvPr/>
          </p:nvSpPr>
          <p:spPr>
            <a:xfrm>
              <a:off x="3543" y="1421"/>
              <a:ext cx="1515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0" name="Line 81"/>
            <p:cNvSpPr/>
            <p:nvPr/>
          </p:nvSpPr>
          <p:spPr>
            <a:xfrm>
              <a:off x="3543" y="517"/>
              <a:ext cx="34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1" name="Line 82"/>
            <p:cNvSpPr/>
            <p:nvPr/>
          </p:nvSpPr>
          <p:spPr>
            <a:xfrm>
              <a:off x="4178" y="517"/>
              <a:ext cx="29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2" name="Line 83"/>
            <p:cNvSpPr/>
            <p:nvPr/>
          </p:nvSpPr>
          <p:spPr>
            <a:xfrm>
              <a:off x="4765" y="517"/>
              <a:ext cx="29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3" name="Line 84"/>
            <p:cNvSpPr/>
            <p:nvPr/>
          </p:nvSpPr>
          <p:spPr>
            <a:xfrm flipH="1">
              <a:off x="5058" y="517"/>
              <a:ext cx="0" cy="29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4" name="Text Box 85"/>
            <p:cNvSpPr txBox="1"/>
            <p:nvPr/>
          </p:nvSpPr>
          <p:spPr>
            <a:xfrm>
              <a:off x="3520" y="1029"/>
              <a:ext cx="403" cy="2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10V</a:t>
              </a:r>
              <a:endPara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6655" name="Text Box 86"/>
            <p:cNvSpPr txBox="1"/>
            <p:nvPr/>
          </p:nvSpPr>
          <p:spPr>
            <a:xfrm>
              <a:off x="3855" y="230"/>
              <a:ext cx="331" cy="2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1</a:t>
              </a:r>
              <a:r>
                <a: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6656" name="Text Box 87"/>
            <p:cNvSpPr txBox="1"/>
            <p:nvPr/>
          </p:nvSpPr>
          <p:spPr>
            <a:xfrm>
              <a:off x="4454" y="230"/>
              <a:ext cx="331" cy="2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4</a:t>
              </a:r>
              <a:r>
                <a: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6657" name="Line 88"/>
            <p:cNvSpPr/>
            <p:nvPr/>
          </p:nvSpPr>
          <p:spPr>
            <a:xfrm>
              <a:off x="4967" y="1128"/>
              <a:ext cx="0" cy="16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3577" name="Text Box 89"/>
          <p:cNvSpPr txBox="1"/>
          <p:nvPr/>
        </p:nvSpPr>
        <p:spPr>
          <a:xfrm>
            <a:off x="7608888" y="645001"/>
            <a:ext cx="504825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解</a:t>
            </a:r>
            <a:endParaRPr lang="zh-CN" altLang="en-US" sz="2800" b="1" dirty="0">
              <a:solidFill>
                <a:schemeClr val="tx1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63578" name="AutoShape 90" descr="羊皮纸"/>
          <p:cNvSpPr/>
          <p:nvPr/>
        </p:nvSpPr>
        <p:spPr>
          <a:xfrm>
            <a:off x="9336088" y="1294130"/>
            <a:ext cx="539750" cy="1727200"/>
          </a:xfrm>
          <a:prstGeom prst="wedgeRoundRectCallout">
            <a:avLst>
              <a:gd name="adj1" fmla="val -187060"/>
              <a:gd name="adj2" fmla="val -829"/>
              <a:gd name="adj3" fmla="val 16667"/>
            </a:avLst>
          </a:prstGeom>
          <a:blipFill rotWithShape="1">
            <a:blip r:embed="rId7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chemeClr val="tx1"/>
                </a:solidFill>
                <a:latin typeface="Arial" panose="020B0604020202090204" pitchFamily="34" charset="0"/>
                <a:ea typeface="仿宋_GB2312" pitchFamily="49" charset="-122"/>
              </a:rPr>
              <a:t>电感短路</a:t>
            </a:r>
            <a:endParaRPr lang="zh-CN" altLang="en-US" b="1" dirty="0">
              <a:solidFill>
                <a:schemeClr val="tx1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3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3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3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3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3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3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3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2000"/>
                                        <p:tgtEl>
                                          <p:spTgt spid="63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3000"/>
                                        <p:tgtEl>
                                          <p:spTgt spid="6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0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63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2" dur="2000"/>
                                        <p:tgtEl>
                                          <p:spTgt spid="6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30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  <p:bldP spid="63492" grpId="0" build="p"/>
      <p:bldP spid="63494" grpId="0" bldLvl="0" animBg="1"/>
      <p:bldP spid="63495" grpId="0"/>
      <p:bldP spid="63555" grpId="0"/>
      <p:bldP spid="63557" grpId="0"/>
      <p:bldP spid="63558" grpId="0" bldLvl="0" animBg="1"/>
      <p:bldP spid="63577" grpId="0" bldLvl="0" animBg="1"/>
      <p:bldP spid="6357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/>
          <p:nvPr/>
        </p:nvSpPr>
        <p:spPr>
          <a:xfrm>
            <a:off x="1992313" y="665639"/>
            <a:ext cx="2776220" cy="52197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rgbClr val="663300"/>
                </a:solidFill>
                <a:latin typeface="黑体" pitchFamily="49" charset="-122"/>
                <a:ea typeface="黑体" pitchFamily="49" charset="-122"/>
              </a:rPr>
              <a:t>求初始值的步骤</a:t>
            </a:r>
            <a:r>
              <a:rPr lang="en-US" altLang="zh-CN" sz="2800" b="1" dirty="0">
                <a:solidFill>
                  <a:srgbClr val="663300"/>
                </a:solidFill>
                <a:latin typeface="黑体" pitchFamily="49" charset="-122"/>
                <a:ea typeface="黑体" pitchFamily="49" charset="-122"/>
              </a:rPr>
              <a:t>:</a:t>
            </a:r>
            <a:endParaRPr lang="en-US" altLang="zh-CN" sz="2800" b="1" dirty="0">
              <a:solidFill>
                <a:srgbClr val="6633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4515" name="Text Box 3"/>
          <p:cNvSpPr txBox="1"/>
          <p:nvPr/>
        </p:nvSpPr>
        <p:spPr>
          <a:xfrm>
            <a:off x="1558925" y="1308259"/>
            <a:ext cx="9575800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1. 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由换路前电路（一般为稳定状态）求</a:t>
            </a:r>
            <a:r>
              <a:rPr lang="en-US" altLang="zh-CN" sz="2800" b="1" i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u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C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(0</a:t>
            </a:r>
            <a:r>
              <a:rPr lang="zh-CN" altLang="en-US" sz="2800" b="1" baseline="30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－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)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和</a:t>
            </a:r>
            <a:r>
              <a:rPr lang="en-US" altLang="zh-CN" sz="2800" b="1" i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i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L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(0</a:t>
            </a:r>
            <a:r>
              <a:rPr lang="zh-CN" altLang="en-US" sz="2800" b="1" baseline="30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－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)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；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4516" name="Text Box 4"/>
          <p:cNvSpPr txBox="1"/>
          <p:nvPr/>
        </p:nvSpPr>
        <p:spPr>
          <a:xfrm>
            <a:off x="1566863" y="1971834"/>
            <a:ext cx="6977062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2. 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由换路定律得 </a:t>
            </a:r>
            <a:r>
              <a:rPr lang="en-US" altLang="zh-CN" sz="2800" b="1" i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u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C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(0</a:t>
            </a:r>
            <a:r>
              <a:rPr lang="en-US" altLang="zh-CN" sz="2800" b="1" baseline="30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+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) 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和 </a:t>
            </a:r>
            <a:r>
              <a:rPr lang="en-US" altLang="zh-CN" sz="2800" b="1" i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i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L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(0</a:t>
            </a:r>
            <a:r>
              <a:rPr lang="en-US" altLang="zh-CN" sz="2800" b="1" baseline="30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+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)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。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4517" name="Text Box 5"/>
          <p:cNvSpPr txBox="1"/>
          <p:nvPr/>
        </p:nvSpPr>
        <p:spPr>
          <a:xfrm>
            <a:off x="1558925" y="2662397"/>
            <a:ext cx="4176713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3. 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画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0</a:t>
            </a:r>
            <a:r>
              <a:rPr lang="en-US" altLang="zh-CN" sz="2800" b="1" baseline="30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+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等效电路。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4518" name="Text Box 6"/>
          <p:cNvSpPr txBox="1"/>
          <p:nvPr/>
        </p:nvSpPr>
        <p:spPr>
          <a:xfrm>
            <a:off x="1558925" y="5284947"/>
            <a:ext cx="6337300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4. 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由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0</a:t>
            </a:r>
            <a:r>
              <a:rPr lang="en-US" altLang="zh-CN" sz="2800" b="1" baseline="30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+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电路求所需各变量的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0</a:t>
            </a:r>
            <a:r>
              <a:rPr lang="en-US" altLang="zh-CN" sz="2800" b="1" baseline="30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+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值。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4519" name="Text Box 7"/>
          <p:cNvSpPr txBox="1"/>
          <p:nvPr/>
        </p:nvSpPr>
        <p:spPr>
          <a:xfrm>
            <a:off x="2946400" y="4261009"/>
            <a:ext cx="7470775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b. 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电容（电感）用电压源（电流源）替代。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4520" name="Text Box 8"/>
          <p:cNvSpPr txBox="1"/>
          <p:nvPr/>
        </p:nvSpPr>
        <p:spPr>
          <a:xfrm>
            <a:off x="2925763" y="3381534"/>
            <a:ext cx="4178300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a. 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换路后的电路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4521" name="Text Box 9"/>
          <p:cNvSpPr txBox="1"/>
          <p:nvPr/>
        </p:nvSpPr>
        <p:spPr>
          <a:xfrm>
            <a:off x="2028825" y="4800600"/>
            <a:ext cx="9036050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（取</a:t>
            </a:r>
            <a:r>
              <a:rPr lang="en-US" altLang="zh-CN" b="1" dirty="0">
                <a:latin typeface="楷体_GB2312" pitchFamily="1" charset="-122"/>
                <a:ea typeface="楷体_GB2312" pitchFamily="1" charset="-122"/>
              </a:rPr>
              <a:t>0</a:t>
            </a:r>
            <a:r>
              <a:rPr lang="en-US" altLang="zh-CN" b="1" baseline="30000" dirty="0">
                <a:latin typeface="楷体_GB2312" pitchFamily="1" charset="-122"/>
                <a:ea typeface="楷体_GB2312" pitchFamily="1" charset="-122"/>
              </a:rPr>
              <a:t>+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时刻值，方向与原假定的电容电压、电感电流方向相同）。</a:t>
            </a:r>
            <a:endParaRPr lang="zh-CN" altLang="en-US" b="1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4522" name="AutoShape 10"/>
          <p:cNvSpPr/>
          <p:nvPr/>
        </p:nvSpPr>
        <p:spPr>
          <a:xfrm>
            <a:off x="2782888" y="3629025"/>
            <a:ext cx="142875" cy="1008063"/>
          </a:xfrm>
          <a:prstGeom prst="leftBrace">
            <a:avLst>
              <a:gd name="adj1" fmla="val 58796"/>
              <a:gd name="adj2" fmla="val 50000"/>
            </a:avLst>
          </a:prstGeom>
          <a:noFill/>
          <a:ln w="381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64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64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 bldLvl="0" animBg="1"/>
      <p:bldP spid="64515" grpId="0" build="p"/>
      <p:bldP spid="64516" grpId="0" build="p"/>
      <p:bldP spid="64517" grpId="0"/>
      <p:bldP spid="64518" grpId="0" build="p"/>
      <p:bldP spid="64519" grpId="0"/>
      <p:bldP spid="64520" grpId="0"/>
      <p:bldP spid="645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/>
          <p:nvPr/>
        </p:nvSpPr>
        <p:spPr>
          <a:xfrm>
            <a:off x="6383338" y="3449162"/>
            <a:ext cx="3744912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 =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 =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S</a:t>
            </a:r>
            <a:endParaRPr lang="en-US" altLang="zh-CN" sz="2800" b="1" baseline="-25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67587" name="Text Box 3"/>
          <p:cNvSpPr txBox="1"/>
          <p:nvPr/>
        </p:nvSpPr>
        <p:spPr>
          <a:xfrm>
            <a:off x="6367463" y="4241324"/>
            <a:ext cx="3976687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 =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 u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 =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RI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S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67588" name="Text Box 4"/>
          <p:cNvSpPr txBox="1"/>
          <p:nvPr/>
        </p:nvSpPr>
        <p:spPr>
          <a:xfrm>
            <a:off x="6383338" y="6257449"/>
            <a:ext cx="2182812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)= 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- RI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S</a:t>
            </a:r>
            <a:endParaRPr lang="en-US" altLang="zh-CN" sz="2800" b="1" baseline="-25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67589" name="Text Box 5"/>
          <p:cNvSpPr txBox="1"/>
          <p:nvPr/>
        </p:nvSpPr>
        <p:spPr>
          <a:xfrm>
            <a:off x="2927350" y="742950"/>
            <a:ext cx="202057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求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2000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000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  , 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000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000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</a:t>
            </a:r>
            <a:endParaRPr lang="en-US" altLang="zh-CN" sz="2000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28678" name="Text Box 6"/>
          <p:cNvSpPr txBox="1"/>
          <p:nvPr/>
        </p:nvSpPr>
        <p:spPr>
          <a:xfrm>
            <a:off x="3710623" y="3134678"/>
            <a:ext cx="309880" cy="3683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endParaRPr lang="zh-CN" altLang="zh-CN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67591" name="Object 7"/>
          <p:cNvGraphicFramePr>
            <a:graphicFrameLocks noChangeAspect="1"/>
          </p:cNvGraphicFramePr>
          <p:nvPr/>
        </p:nvGraphicFramePr>
        <p:xfrm>
          <a:off x="6456363" y="5395278"/>
          <a:ext cx="29368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" r:id="rId1" imgW="1371600" imgH="400050" progId="Equation.3">
                  <p:embed/>
                </p:oleObj>
              </mc:Choice>
              <mc:Fallback>
                <p:oleObj name="" r:id="rId1" imgW="1371600" imgH="400050" progId="Equation.3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456363" y="5395278"/>
                        <a:ext cx="2936875" cy="858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2" name="Text Box 8"/>
          <p:cNvSpPr txBox="1"/>
          <p:nvPr/>
        </p:nvSpPr>
        <p:spPr>
          <a:xfrm>
            <a:off x="1774825" y="712311"/>
            <a:ext cx="1008063" cy="521970"/>
          </a:xfrm>
          <a:prstGeom prst="rect">
            <a:avLst/>
          </a:prstGeom>
          <a:solidFill>
            <a:srgbClr val="993366"/>
          </a:solidFill>
          <a:ln w="2857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例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3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67593" name="Group 9"/>
          <p:cNvGrpSpPr/>
          <p:nvPr/>
        </p:nvGrpSpPr>
        <p:grpSpPr>
          <a:xfrm>
            <a:off x="1949450" y="1072516"/>
            <a:ext cx="4206875" cy="2006599"/>
            <a:chOff x="338" y="312"/>
            <a:chExt cx="2650" cy="1264"/>
          </a:xfrm>
        </p:grpSpPr>
        <p:sp>
          <p:nvSpPr>
            <p:cNvPr id="28719" name="Line 10"/>
            <p:cNvSpPr/>
            <p:nvPr/>
          </p:nvSpPr>
          <p:spPr>
            <a:xfrm flipH="1" flipV="1">
              <a:off x="1054" y="987"/>
              <a:ext cx="151" cy="262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0" name="Text Box 11"/>
            <p:cNvSpPr txBox="1"/>
            <p:nvPr/>
          </p:nvSpPr>
          <p:spPr>
            <a:xfrm>
              <a:off x="1100" y="1211"/>
              <a:ext cx="51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K(</a:t>
              </a: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=0)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721" name="Line 12"/>
            <p:cNvSpPr/>
            <p:nvPr/>
          </p:nvSpPr>
          <p:spPr>
            <a:xfrm flipV="1">
              <a:off x="1567" y="742"/>
              <a:ext cx="1031" cy="9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2" name="Line 13"/>
            <p:cNvSpPr/>
            <p:nvPr/>
          </p:nvSpPr>
          <p:spPr>
            <a:xfrm flipH="1">
              <a:off x="703" y="751"/>
              <a:ext cx="480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3" name="Line 14"/>
            <p:cNvSpPr/>
            <p:nvPr/>
          </p:nvSpPr>
          <p:spPr>
            <a:xfrm>
              <a:off x="703" y="751"/>
              <a:ext cx="0" cy="81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4" name="Line 15"/>
            <p:cNvSpPr/>
            <p:nvPr/>
          </p:nvSpPr>
          <p:spPr>
            <a:xfrm flipH="1" flipV="1">
              <a:off x="703" y="1567"/>
              <a:ext cx="1894" cy="9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5" name="Line 16"/>
            <p:cNvSpPr/>
            <p:nvPr/>
          </p:nvSpPr>
          <p:spPr>
            <a:xfrm>
              <a:off x="1039" y="751"/>
              <a:ext cx="0" cy="24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6" name="Line 17"/>
            <p:cNvSpPr/>
            <p:nvPr/>
          </p:nvSpPr>
          <p:spPr>
            <a:xfrm flipV="1">
              <a:off x="1039" y="1183"/>
              <a:ext cx="0" cy="38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7" name="Line 18"/>
            <p:cNvSpPr/>
            <p:nvPr/>
          </p:nvSpPr>
          <p:spPr>
            <a:xfrm flipV="1">
              <a:off x="1039" y="943"/>
              <a:ext cx="144" cy="2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8728" name="Group 19"/>
            <p:cNvGrpSpPr/>
            <p:nvPr/>
          </p:nvGrpSpPr>
          <p:grpSpPr>
            <a:xfrm>
              <a:off x="1144" y="736"/>
              <a:ext cx="567" cy="368"/>
              <a:chOff x="831" y="767"/>
              <a:chExt cx="567" cy="368"/>
            </a:xfrm>
          </p:grpSpPr>
          <p:grpSp>
            <p:nvGrpSpPr>
              <p:cNvPr id="28761" name="Group 20"/>
              <p:cNvGrpSpPr/>
              <p:nvPr/>
            </p:nvGrpSpPr>
            <p:grpSpPr>
              <a:xfrm>
                <a:off x="831" y="796"/>
                <a:ext cx="567" cy="232"/>
                <a:chOff x="831" y="796"/>
                <a:chExt cx="567" cy="232"/>
              </a:xfrm>
            </p:grpSpPr>
            <p:sp>
              <p:nvSpPr>
                <p:cNvPr id="28763" name="Text Box 21"/>
                <p:cNvSpPr txBox="1"/>
                <p:nvPr/>
              </p:nvSpPr>
              <p:spPr>
                <a:xfrm>
                  <a:off x="831" y="796"/>
                  <a:ext cx="194" cy="23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bg1"/>
                      </a:solidFill>
                      <a:latin typeface="宋体" pitchFamily="2" charset="-122"/>
                    </a:rPr>
                    <a:t>+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8764" name="Text Box 22"/>
                <p:cNvSpPr txBox="1"/>
                <p:nvPr/>
              </p:nvSpPr>
              <p:spPr>
                <a:xfrm>
                  <a:off x="1214" y="796"/>
                  <a:ext cx="184" cy="23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  <a:ea typeface="黑体" pitchFamily="49" charset="-122"/>
                    </a:rPr>
                    <a:t>–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28762" name="Text Box 23"/>
              <p:cNvSpPr txBox="1"/>
              <p:nvPr/>
            </p:nvSpPr>
            <p:spPr>
              <a:xfrm>
                <a:off x="973" y="767"/>
                <a:ext cx="302" cy="36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8729" name="Line 24"/>
            <p:cNvSpPr/>
            <p:nvPr/>
          </p:nvSpPr>
          <p:spPr>
            <a:xfrm>
              <a:off x="1795" y="794"/>
              <a:ext cx="240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0" name="Text Box 25"/>
            <p:cNvSpPr txBox="1"/>
            <p:nvPr/>
          </p:nvSpPr>
          <p:spPr>
            <a:xfrm>
              <a:off x="1826" y="312"/>
              <a:ext cx="288" cy="36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28731" name="Group 26"/>
            <p:cNvGrpSpPr/>
            <p:nvPr/>
          </p:nvGrpSpPr>
          <p:grpSpPr>
            <a:xfrm>
              <a:off x="2511" y="1134"/>
              <a:ext cx="192" cy="96"/>
              <a:chOff x="2112" y="2304"/>
              <a:chExt cx="192" cy="96"/>
            </a:xfrm>
          </p:grpSpPr>
          <p:sp>
            <p:nvSpPr>
              <p:cNvPr id="28759" name="Line 27"/>
              <p:cNvSpPr/>
              <p:nvPr/>
            </p:nvSpPr>
            <p:spPr>
              <a:xfrm>
                <a:off x="2112" y="2304"/>
                <a:ext cx="19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60" name="Line 28"/>
              <p:cNvSpPr/>
              <p:nvPr/>
            </p:nvSpPr>
            <p:spPr>
              <a:xfrm>
                <a:off x="2112" y="2400"/>
                <a:ext cx="19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8732" name="Line 29"/>
            <p:cNvSpPr/>
            <p:nvPr/>
          </p:nvSpPr>
          <p:spPr>
            <a:xfrm flipV="1">
              <a:off x="2607" y="1230"/>
              <a:ext cx="0" cy="33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3" name="Line 30"/>
            <p:cNvSpPr/>
            <p:nvPr/>
          </p:nvSpPr>
          <p:spPr>
            <a:xfrm>
              <a:off x="2607" y="750"/>
              <a:ext cx="0" cy="38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4" name="Text Box 31"/>
            <p:cNvSpPr txBox="1"/>
            <p:nvPr/>
          </p:nvSpPr>
          <p:spPr>
            <a:xfrm>
              <a:off x="2267" y="1047"/>
              <a:ext cx="21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28735" name="Group 32"/>
            <p:cNvGrpSpPr/>
            <p:nvPr/>
          </p:nvGrpSpPr>
          <p:grpSpPr>
            <a:xfrm>
              <a:off x="2727" y="856"/>
              <a:ext cx="194" cy="611"/>
              <a:chOff x="1647" y="1276"/>
              <a:chExt cx="194" cy="611"/>
            </a:xfrm>
          </p:grpSpPr>
          <p:sp>
            <p:nvSpPr>
              <p:cNvPr id="28757" name="Text Box 33"/>
              <p:cNvSpPr txBox="1"/>
              <p:nvPr/>
            </p:nvSpPr>
            <p:spPr>
              <a:xfrm>
                <a:off x="1647" y="1276"/>
                <a:ext cx="194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  <a:latin typeface="宋体" pitchFamily="2" charset="-122"/>
                  </a:rPr>
                  <a:t>+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8758" name="Text Box 34"/>
              <p:cNvSpPr txBox="1"/>
              <p:nvPr/>
            </p:nvSpPr>
            <p:spPr>
              <a:xfrm>
                <a:off x="1647" y="1665"/>
                <a:ext cx="181" cy="22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–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8736" name="Text Box 35"/>
            <p:cNvSpPr txBox="1"/>
            <p:nvPr/>
          </p:nvSpPr>
          <p:spPr>
            <a:xfrm>
              <a:off x="2668" y="971"/>
              <a:ext cx="320" cy="36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737" name="Text Box 36"/>
            <p:cNvSpPr txBox="1"/>
            <p:nvPr/>
          </p:nvSpPr>
          <p:spPr>
            <a:xfrm>
              <a:off x="1340" y="360"/>
              <a:ext cx="20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28738" name="Group 37"/>
            <p:cNvGrpSpPr/>
            <p:nvPr/>
          </p:nvGrpSpPr>
          <p:grpSpPr>
            <a:xfrm>
              <a:off x="1872" y="751"/>
              <a:ext cx="326" cy="816"/>
              <a:chOff x="1180" y="720"/>
              <a:chExt cx="317" cy="816"/>
            </a:xfrm>
          </p:grpSpPr>
          <p:sp>
            <p:nvSpPr>
              <p:cNvPr id="28754" name="Line 38"/>
              <p:cNvSpPr/>
              <p:nvPr/>
            </p:nvSpPr>
            <p:spPr>
              <a:xfrm>
                <a:off x="1440" y="720"/>
                <a:ext cx="0" cy="816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55" name="Text Box 39"/>
              <p:cNvSpPr txBox="1"/>
              <p:nvPr/>
            </p:nvSpPr>
            <p:spPr>
              <a:xfrm>
                <a:off x="1180" y="979"/>
                <a:ext cx="206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8756" name="Rectangle 40"/>
              <p:cNvSpPr/>
              <p:nvPr/>
            </p:nvSpPr>
            <p:spPr>
              <a:xfrm>
                <a:off x="1401" y="999"/>
                <a:ext cx="96" cy="240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8739" name="Text Box 41"/>
            <p:cNvSpPr txBox="1"/>
            <p:nvPr/>
          </p:nvSpPr>
          <p:spPr>
            <a:xfrm>
              <a:off x="338" y="1025"/>
              <a:ext cx="22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740" name="Line 42"/>
            <p:cNvSpPr/>
            <p:nvPr/>
          </p:nvSpPr>
          <p:spPr>
            <a:xfrm flipV="1">
              <a:off x="696" y="832"/>
              <a:ext cx="0" cy="197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8741" name="Group 43"/>
            <p:cNvGrpSpPr/>
            <p:nvPr/>
          </p:nvGrpSpPr>
          <p:grpSpPr>
            <a:xfrm>
              <a:off x="599" y="1058"/>
              <a:ext cx="192" cy="192"/>
              <a:chOff x="288" y="1008"/>
              <a:chExt cx="192" cy="192"/>
            </a:xfrm>
          </p:grpSpPr>
          <p:sp>
            <p:nvSpPr>
              <p:cNvPr id="28752" name="Oval 44"/>
              <p:cNvSpPr/>
              <p:nvPr/>
            </p:nvSpPr>
            <p:spPr>
              <a:xfrm>
                <a:off x="288" y="1008"/>
                <a:ext cx="192" cy="192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cxnSp>
            <p:nvCxnSpPr>
              <p:cNvPr id="28753" name="AutoShape 45"/>
              <p:cNvCxnSpPr>
                <a:stCxn id="28752" idx="2"/>
                <a:endCxn id="28752" idx="6"/>
              </p:cNvCxnSpPr>
              <p:nvPr/>
            </p:nvCxnSpPr>
            <p:spPr>
              <a:xfrm>
                <a:off x="288" y="1104"/>
                <a:ext cx="192" cy="0"/>
              </a:xfrm>
              <a:prstGeom prst="straightConnector1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cxnSp>
        </p:grpSp>
        <p:grpSp>
          <p:nvGrpSpPr>
            <p:cNvPr id="28742" name="Group 46"/>
            <p:cNvGrpSpPr/>
            <p:nvPr/>
          </p:nvGrpSpPr>
          <p:grpSpPr>
            <a:xfrm rot="-5400000">
              <a:off x="1300" y="549"/>
              <a:ext cx="170" cy="431"/>
              <a:chOff x="2091" y="1636"/>
              <a:chExt cx="170" cy="467"/>
            </a:xfrm>
          </p:grpSpPr>
          <p:grpSp>
            <p:nvGrpSpPr>
              <p:cNvPr id="28745" name="Group 47"/>
              <p:cNvGrpSpPr/>
              <p:nvPr/>
            </p:nvGrpSpPr>
            <p:grpSpPr>
              <a:xfrm>
                <a:off x="2147" y="1660"/>
                <a:ext cx="114" cy="443"/>
                <a:chOff x="1360" y="3237"/>
                <a:chExt cx="114" cy="443"/>
              </a:xfrm>
            </p:grpSpPr>
            <p:grpSp>
              <p:nvGrpSpPr>
                <p:cNvPr id="28747" name="Group 48"/>
                <p:cNvGrpSpPr/>
                <p:nvPr/>
              </p:nvGrpSpPr>
              <p:grpSpPr>
                <a:xfrm>
                  <a:off x="1360" y="3237"/>
                  <a:ext cx="113" cy="214"/>
                  <a:chOff x="887" y="1182"/>
                  <a:chExt cx="113" cy="214"/>
                </a:xfrm>
              </p:grpSpPr>
              <p:sp>
                <p:nvSpPr>
                  <p:cNvPr id="28750" name="Oval 49"/>
                  <p:cNvSpPr/>
                  <p:nvPr/>
                </p:nvSpPr>
                <p:spPr>
                  <a:xfrm>
                    <a:off x="891" y="1182"/>
                    <a:ext cx="109" cy="109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FF99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lstStyle/>
                  <a:p>
                    <a:pPr algn="ctr" eaLnBrk="1" hangingPunct="1"/>
                    <a:endParaRPr lang="zh-CN" altLang="en-US" dirty="0">
                      <a:latin typeface="Times New Roman" panose="02020503050405090304" pitchFamily="18" charset="0"/>
                    </a:endParaRPr>
                  </a:p>
                </p:txBody>
              </p:sp>
              <p:sp>
                <p:nvSpPr>
                  <p:cNvPr id="28751" name="Oval 50"/>
                  <p:cNvSpPr/>
                  <p:nvPr/>
                </p:nvSpPr>
                <p:spPr>
                  <a:xfrm>
                    <a:off x="887" y="1287"/>
                    <a:ext cx="109" cy="109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FF99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lstStyle/>
                  <a:p>
                    <a:pPr algn="ctr" eaLnBrk="1" hangingPunct="1"/>
                    <a:endParaRPr lang="zh-CN" altLang="en-US" dirty="0">
                      <a:latin typeface="Times New Roman" panose="02020503050405090304" pitchFamily="18" charset="0"/>
                    </a:endParaRPr>
                  </a:p>
                </p:txBody>
              </p:sp>
            </p:grpSp>
            <p:sp>
              <p:nvSpPr>
                <p:cNvPr id="28748" name="Oval 51"/>
                <p:cNvSpPr/>
                <p:nvPr/>
              </p:nvSpPr>
              <p:spPr>
                <a:xfrm>
                  <a:off x="1365" y="3457"/>
                  <a:ext cx="109" cy="109"/>
                </a:xfrm>
                <a:prstGeom prst="ellipse">
                  <a:avLst/>
                </a:prstGeom>
                <a:noFill/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8749" name="Oval 52"/>
                <p:cNvSpPr/>
                <p:nvPr/>
              </p:nvSpPr>
              <p:spPr>
                <a:xfrm>
                  <a:off x="1361" y="3571"/>
                  <a:ext cx="109" cy="109"/>
                </a:xfrm>
                <a:prstGeom prst="ellipse">
                  <a:avLst/>
                </a:prstGeom>
                <a:noFill/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28746" name="Rectangle 53"/>
              <p:cNvSpPr/>
              <p:nvPr/>
            </p:nvSpPr>
            <p:spPr>
              <a:xfrm>
                <a:off x="2091" y="1636"/>
                <a:ext cx="100" cy="464"/>
              </a:xfrm>
              <a:prstGeom prst="rect">
                <a:avLst/>
              </a:prstGeom>
              <a:solidFill>
                <a:srgbClr val="000099"/>
              </a:solidFill>
              <a:ln w="28575">
                <a:noFill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8743" name="Line 54"/>
            <p:cNvSpPr/>
            <p:nvPr/>
          </p:nvSpPr>
          <p:spPr>
            <a:xfrm>
              <a:off x="2610" y="795"/>
              <a:ext cx="0" cy="127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4" name="Text Box 55"/>
            <p:cNvSpPr txBox="1"/>
            <p:nvPr/>
          </p:nvSpPr>
          <p:spPr>
            <a:xfrm>
              <a:off x="2639" y="661"/>
              <a:ext cx="21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67640" name="Text Box 56"/>
          <p:cNvSpPr txBox="1"/>
          <p:nvPr/>
        </p:nvSpPr>
        <p:spPr>
          <a:xfrm>
            <a:off x="6311900" y="785336"/>
            <a:ext cx="504825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解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grpSp>
        <p:nvGrpSpPr>
          <p:cNvPr id="67641" name="Group 57"/>
          <p:cNvGrpSpPr/>
          <p:nvPr/>
        </p:nvGrpSpPr>
        <p:grpSpPr>
          <a:xfrm>
            <a:off x="2124076" y="3495040"/>
            <a:ext cx="3971924" cy="2498725"/>
            <a:chOff x="423" y="1820"/>
            <a:chExt cx="2502" cy="1574"/>
          </a:xfrm>
        </p:grpSpPr>
        <p:sp>
          <p:nvSpPr>
            <p:cNvPr id="28698" name="Text Box 58"/>
            <p:cNvSpPr txBox="1"/>
            <p:nvPr/>
          </p:nvSpPr>
          <p:spPr>
            <a:xfrm>
              <a:off x="423" y="1964"/>
              <a:ext cx="575" cy="25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0</a:t>
              </a:r>
              <a:r>
                <a:rPr lang="en-US" altLang="zh-CN" sz="2000" b="1" baseline="30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+</a:t>
              </a: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电路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699" name="Rectangle 59"/>
            <p:cNvSpPr/>
            <p:nvPr/>
          </p:nvSpPr>
          <p:spPr>
            <a:xfrm>
              <a:off x="613" y="2434"/>
              <a:ext cx="1632" cy="960"/>
            </a:xfrm>
            <a:prstGeom prst="rect">
              <a:avLst/>
            </a:prstGeom>
            <a:noFill/>
            <a:ln w="2857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8700" name="Line 60"/>
            <p:cNvSpPr/>
            <p:nvPr/>
          </p:nvSpPr>
          <p:spPr>
            <a:xfrm>
              <a:off x="1669" y="2434"/>
              <a:ext cx="0" cy="96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1" name="Text Box 61"/>
            <p:cNvSpPr txBox="1"/>
            <p:nvPr/>
          </p:nvSpPr>
          <p:spPr>
            <a:xfrm>
              <a:off x="987" y="2548"/>
              <a:ext cx="252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702" name="Text Box 62"/>
            <p:cNvSpPr txBox="1"/>
            <p:nvPr/>
          </p:nvSpPr>
          <p:spPr>
            <a:xfrm>
              <a:off x="819" y="2462"/>
              <a:ext cx="19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703" name="Text Box 63"/>
            <p:cNvSpPr txBox="1"/>
            <p:nvPr/>
          </p:nvSpPr>
          <p:spPr>
            <a:xfrm>
              <a:off x="1249" y="2414"/>
              <a:ext cx="18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–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704" name="Text Box 64"/>
            <p:cNvSpPr txBox="1"/>
            <p:nvPr/>
          </p:nvSpPr>
          <p:spPr>
            <a:xfrm>
              <a:off x="2397" y="2404"/>
              <a:ext cx="21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705" name="Line 65"/>
            <p:cNvSpPr/>
            <p:nvPr/>
          </p:nvSpPr>
          <p:spPr>
            <a:xfrm>
              <a:off x="2347" y="2425"/>
              <a:ext cx="0" cy="19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6" name="Rectangle 66"/>
            <p:cNvSpPr/>
            <p:nvPr/>
          </p:nvSpPr>
          <p:spPr>
            <a:xfrm>
              <a:off x="1621" y="2818"/>
              <a:ext cx="96" cy="240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8707" name="Text Box 67"/>
            <p:cNvSpPr txBox="1"/>
            <p:nvPr/>
          </p:nvSpPr>
          <p:spPr>
            <a:xfrm>
              <a:off x="1397" y="2798"/>
              <a:ext cx="21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R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708" name="Oval 68"/>
            <p:cNvSpPr/>
            <p:nvPr/>
          </p:nvSpPr>
          <p:spPr>
            <a:xfrm>
              <a:off x="1045" y="2338"/>
              <a:ext cx="192" cy="192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cxnSp>
          <p:nvCxnSpPr>
            <p:cNvPr id="28709" name="AutoShape 69"/>
            <p:cNvCxnSpPr>
              <a:stCxn id="28708" idx="0"/>
              <a:endCxn id="28708" idx="4"/>
            </p:cNvCxnSpPr>
            <p:nvPr/>
          </p:nvCxnSpPr>
          <p:spPr>
            <a:xfrm>
              <a:off x="1141" y="2338"/>
              <a:ext cx="0" cy="192"/>
            </a:xfrm>
            <a:prstGeom prst="straightConnector1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cxnSp>
        <p:grpSp>
          <p:nvGrpSpPr>
            <p:cNvPr id="28710" name="Group 70"/>
            <p:cNvGrpSpPr/>
            <p:nvPr/>
          </p:nvGrpSpPr>
          <p:grpSpPr>
            <a:xfrm>
              <a:off x="1117" y="2068"/>
              <a:ext cx="369" cy="372"/>
              <a:chOff x="899" y="2077"/>
              <a:chExt cx="369" cy="372"/>
            </a:xfrm>
          </p:grpSpPr>
          <p:sp>
            <p:nvSpPr>
              <p:cNvPr id="28717" name="Line 71"/>
              <p:cNvSpPr/>
              <p:nvPr/>
            </p:nvSpPr>
            <p:spPr>
              <a:xfrm>
                <a:off x="1028" y="2449"/>
                <a:ext cx="240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8" name="Text Box 72"/>
              <p:cNvSpPr txBox="1"/>
              <p:nvPr/>
            </p:nvSpPr>
            <p:spPr>
              <a:xfrm>
                <a:off x="899" y="2077"/>
                <a:ext cx="223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I</a:t>
                </a:r>
                <a:r>
                  <a:rPr lang="en-US" altLang="zh-CN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S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8711" name="Text Box 73"/>
            <p:cNvSpPr txBox="1"/>
            <p:nvPr/>
          </p:nvSpPr>
          <p:spPr>
            <a:xfrm>
              <a:off x="2257" y="2835"/>
              <a:ext cx="66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R I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i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712" name="Text Box 74"/>
            <p:cNvSpPr txBox="1"/>
            <p:nvPr/>
          </p:nvSpPr>
          <p:spPr>
            <a:xfrm>
              <a:off x="2307" y="2654"/>
              <a:ext cx="19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713" name="Text Box 75"/>
            <p:cNvSpPr txBox="1"/>
            <p:nvPr/>
          </p:nvSpPr>
          <p:spPr>
            <a:xfrm>
              <a:off x="2305" y="3038"/>
              <a:ext cx="18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–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714" name="Oval 76"/>
            <p:cNvSpPr/>
            <p:nvPr/>
          </p:nvSpPr>
          <p:spPr>
            <a:xfrm>
              <a:off x="2149" y="2866"/>
              <a:ext cx="192" cy="192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cxnSp>
          <p:nvCxnSpPr>
            <p:cNvPr id="28715" name="AutoShape 77"/>
            <p:cNvCxnSpPr>
              <a:stCxn id="28714" idx="0"/>
              <a:endCxn id="28714" idx="4"/>
            </p:cNvCxnSpPr>
            <p:nvPr/>
          </p:nvCxnSpPr>
          <p:spPr>
            <a:xfrm>
              <a:off x="2245" y="2866"/>
              <a:ext cx="0" cy="192"/>
            </a:xfrm>
            <a:prstGeom prst="straightConnector1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28716" name="Text Box 78"/>
            <p:cNvSpPr txBox="1"/>
            <p:nvPr/>
          </p:nvSpPr>
          <p:spPr>
            <a:xfrm>
              <a:off x="1456" y="1820"/>
              <a:ext cx="195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7663" name="Group 79"/>
          <p:cNvGrpSpPr/>
          <p:nvPr/>
        </p:nvGrpSpPr>
        <p:grpSpPr>
          <a:xfrm>
            <a:off x="6600825" y="1578928"/>
            <a:ext cx="3887788" cy="1524000"/>
            <a:chOff x="476" y="2575"/>
            <a:chExt cx="2317" cy="960"/>
          </a:xfrm>
        </p:grpSpPr>
        <p:sp>
          <p:nvSpPr>
            <p:cNvPr id="28687" name="Text Box 80"/>
            <p:cNvSpPr txBox="1"/>
            <p:nvPr/>
          </p:nvSpPr>
          <p:spPr>
            <a:xfrm>
              <a:off x="2064" y="2904"/>
              <a:ext cx="729" cy="251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0</a:t>
              </a:r>
              <a:r>
                <a:rPr lang="zh-CN" altLang="en-US" sz="2000" b="1" baseline="30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－</a:t>
              </a: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电路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688" name="Rectangle 81"/>
            <p:cNvSpPr/>
            <p:nvPr/>
          </p:nvSpPr>
          <p:spPr>
            <a:xfrm>
              <a:off x="625" y="2575"/>
              <a:ext cx="1393" cy="960"/>
            </a:xfrm>
            <a:prstGeom prst="rect">
              <a:avLst/>
            </a:prstGeom>
            <a:noFill/>
            <a:ln w="2857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8689" name="Line 82"/>
            <p:cNvSpPr/>
            <p:nvPr/>
          </p:nvSpPr>
          <p:spPr>
            <a:xfrm>
              <a:off x="1399" y="2575"/>
              <a:ext cx="0" cy="96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0" name="Rectangle 83"/>
            <p:cNvSpPr/>
            <p:nvPr/>
          </p:nvSpPr>
          <p:spPr>
            <a:xfrm>
              <a:off x="1351" y="2959"/>
              <a:ext cx="96" cy="240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8691" name="Text Box 84"/>
            <p:cNvSpPr txBox="1"/>
            <p:nvPr/>
          </p:nvSpPr>
          <p:spPr>
            <a:xfrm>
              <a:off x="1133" y="2939"/>
              <a:ext cx="200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R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28692" name="Group 85"/>
            <p:cNvGrpSpPr/>
            <p:nvPr/>
          </p:nvGrpSpPr>
          <p:grpSpPr>
            <a:xfrm rot="5400000">
              <a:off x="453" y="2976"/>
              <a:ext cx="295" cy="249"/>
              <a:chOff x="966" y="2207"/>
              <a:chExt cx="192" cy="192"/>
            </a:xfrm>
          </p:grpSpPr>
          <p:sp>
            <p:nvSpPr>
              <p:cNvPr id="28696" name="Oval 86"/>
              <p:cNvSpPr/>
              <p:nvPr/>
            </p:nvSpPr>
            <p:spPr>
              <a:xfrm>
                <a:off x="966" y="2207"/>
                <a:ext cx="192" cy="192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cxnSp>
            <p:nvCxnSpPr>
              <p:cNvPr id="28697" name="AutoShape 87"/>
              <p:cNvCxnSpPr>
                <a:stCxn id="28696" idx="0"/>
                <a:endCxn id="28696" idx="4"/>
              </p:cNvCxnSpPr>
              <p:nvPr/>
            </p:nvCxnSpPr>
            <p:spPr>
              <a:xfrm>
                <a:off x="1062" y="2207"/>
                <a:ext cx="0" cy="192"/>
              </a:xfrm>
              <a:prstGeom prst="straightConnector1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cxnSp>
        </p:grpSp>
        <p:sp>
          <p:nvSpPr>
            <p:cNvPr id="28693" name="Line 88"/>
            <p:cNvSpPr/>
            <p:nvPr/>
          </p:nvSpPr>
          <p:spPr>
            <a:xfrm flipV="1">
              <a:off x="748" y="2704"/>
              <a:ext cx="0" cy="272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4" name="Text Box 89"/>
            <p:cNvSpPr txBox="1"/>
            <p:nvPr/>
          </p:nvSpPr>
          <p:spPr>
            <a:xfrm>
              <a:off x="772" y="2959"/>
              <a:ext cx="21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695" name="Rectangle 90"/>
            <p:cNvSpPr/>
            <p:nvPr/>
          </p:nvSpPr>
          <p:spPr>
            <a:xfrm>
              <a:off x="1928" y="2840"/>
              <a:ext cx="181" cy="408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</p:grpSp>
      <p:sp>
        <p:nvSpPr>
          <p:cNvPr id="67675" name="Text Box 91"/>
          <p:cNvSpPr txBox="1"/>
          <p:nvPr/>
        </p:nvSpPr>
        <p:spPr>
          <a:xfrm>
            <a:off x="7175500" y="786765"/>
            <a:ext cx="22320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宋体" pitchFamily="2" charset="-122"/>
              </a:rPr>
              <a:t>由</a:t>
            </a:r>
            <a:r>
              <a:rPr lang="en-US" altLang="zh-CN" sz="2000" b="1" dirty="0">
                <a:solidFill>
                  <a:srgbClr val="FF0000"/>
                </a:solidFill>
                <a:latin typeface="宋体" pitchFamily="2" charset="-122"/>
              </a:rPr>
              <a:t>0</a:t>
            </a:r>
            <a:r>
              <a:rPr lang="zh-CN" altLang="en-US" sz="2000" b="1" baseline="30000" dirty="0">
                <a:solidFill>
                  <a:srgbClr val="FF0000"/>
                </a:solidFill>
                <a:latin typeface="宋体" pitchFamily="2" charset="-122"/>
              </a:rPr>
              <a:t>－</a:t>
            </a:r>
            <a:r>
              <a:rPr lang="zh-CN" altLang="en-US" sz="2000" b="1" dirty="0">
                <a:solidFill>
                  <a:srgbClr val="FF0000"/>
                </a:solidFill>
                <a:latin typeface="宋体" pitchFamily="2" charset="-122"/>
              </a:rPr>
              <a:t>电路得：</a:t>
            </a:r>
            <a:endParaRPr lang="zh-CN" altLang="en-US" sz="2000" b="1" dirty="0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67676" name="Text Box 92"/>
          <p:cNvSpPr txBox="1"/>
          <p:nvPr/>
        </p:nvSpPr>
        <p:spPr>
          <a:xfrm>
            <a:off x="6600825" y="4961890"/>
            <a:ext cx="22320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宋体" pitchFamily="2" charset="-122"/>
              </a:rPr>
              <a:t>由</a:t>
            </a:r>
            <a:r>
              <a:rPr lang="en-US" altLang="zh-CN" sz="2000" b="1" dirty="0">
                <a:solidFill>
                  <a:srgbClr val="FF0000"/>
                </a:solidFill>
                <a:latin typeface="宋体" pitchFamily="2" charset="-122"/>
              </a:rPr>
              <a:t>0</a:t>
            </a:r>
            <a:r>
              <a:rPr lang="zh-CN" altLang="en-US" sz="2000" b="1" baseline="30000" dirty="0">
                <a:solidFill>
                  <a:srgbClr val="FF0000"/>
                </a:solidFill>
                <a:latin typeface="宋体" pitchFamily="2" charset="-122"/>
              </a:rPr>
              <a:t>＋</a:t>
            </a:r>
            <a:r>
              <a:rPr lang="zh-CN" altLang="en-US" sz="2000" b="1" dirty="0">
                <a:solidFill>
                  <a:srgbClr val="FF0000"/>
                </a:solidFill>
                <a:latin typeface="宋体" pitchFamily="2" charset="-122"/>
              </a:rPr>
              <a:t>电路得：</a:t>
            </a:r>
            <a:endParaRPr lang="zh-CN" altLang="en-US" sz="2000" b="1" dirty="0">
              <a:solidFill>
                <a:srgbClr val="FF0000"/>
              </a:solidFill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7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0"/>
                                        <p:tgtEl>
                                          <p:spTgt spid="6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7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7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7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7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7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67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67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7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7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67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3" dur="3000"/>
                                        <p:tgtEl>
                                          <p:spTgt spid="6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8" dur="10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6" grpId="0"/>
      <p:bldP spid="67587" grpId="0"/>
      <p:bldP spid="67588" grpId="0"/>
      <p:bldP spid="67589" grpId="0"/>
      <p:bldP spid="67592" grpId="0" bldLvl="0" animBg="1"/>
      <p:bldP spid="67640" grpId="0" bldLvl="0" animBg="1"/>
      <p:bldP spid="6767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10" name="Object 2"/>
          <p:cNvGraphicFramePr>
            <a:graphicFrameLocks noChangeAspect="1"/>
          </p:cNvGraphicFramePr>
          <p:nvPr/>
        </p:nvGraphicFramePr>
        <p:xfrm>
          <a:off x="6096000" y="4508500"/>
          <a:ext cx="41052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" r:id="rId1" imgW="1962150" imgH="228600" progId="Equation.3">
                  <p:embed/>
                </p:oleObj>
              </mc:Choice>
              <mc:Fallback>
                <p:oleObj name="" r:id="rId1" imgW="1962150" imgH="228600" progId="Equation.3">
                  <p:embed/>
                  <p:pic>
                    <p:nvPicPr>
                      <p:cNvPr id="0" name="Object 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096000" y="4508500"/>
                        <a:ext cx="4105275" cy="503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1" name="Object 3"/>
          <p:cNvGraphicFramePr>
            <a:graphicFrameLocks noChangeAspect="1"/>
          </p:cNvGraphicFramePr>
          <p:nvPr/>
        </p:nvGraphicFramePr>
        <p:xfrm>
          <a:off x="6024563" y="3860800"/>
          <a:ext cx="4284662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" r:id="rId3" imgW="1847850" imgH="219075" progId="Equation.3">
                  <p:embed/>
                </p:oleObj>
              </mc:Choice>
              <mc:Fallback>
                <p:oleObj name="" r:id="rId3" imgW="1847850" imgH="219075" progId="Equation.3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024563" y="3860800"/>
                        <a:ext cx="4284662" cy="528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Rectangle 4"/>
          <p:cNvSpPr/>
          <p:nvPr/>
        </p:nvSpPr>
        <p:spPr>
          <a:xfrm>
            <a:off x="1849755" y="690721"/>
            <a:ext cx="716915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例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4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68613" name="Group 5"/>
          <p:cNvGrpSpPr/>
          <p:nvPr/>
        </p:nvGrpSpPr>
        <p:grpSpPr>
          <a:xfrm>
            <a:off x="1774825" y="1241425"/>
            <a:ext cx="4554538" cy="2332038"/>
            <a:chOff x="521" y="192"/>
            <a:chExt cx="2869" cy="1469"/>
          </a:xfrm>
        </p:grpSpPr>
        <p:sp>
          <p:nvSpPr>
            <p:cNvPr id="29761" name="Text Box 6"/>
            <p:cNvSpPr txBox="1"/>
            <p:nvPr/>
          </p:nvSpPr>
          <p:spPr>
            <a:xfrm>
              <a:off x="1854" y="1145"/>
              <a:ext cx="21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9762" name="Text Box 7"/>
            <p:cNvSpPr txBox="1"/>
            <p:nvPr/>
          </p:nvSpPr>
          <p:spPr>
            <a:xfrm>
              <a:off x="2399" y="491"/>
              <a:ext cx="252" cy="81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i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i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9763" name="Text Box 8"/>
            <p:cNvSpPr txBox="1"/>
            <p:nvPr/>
          </p:nvSpPr>
          <p:spPr>
            <a:xfrm>
              <a:off x="1966" y="752"/>
              <a:ext cx="203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9764" name="Line 9"/>
            <p:cNvSpPr/>
            <p:nvPr/>
          </p:nvSpPr>
          <p:spPr>
            <a:xfrm>
              <a:off x="2281" y="511"/>
              <a:ext cx="0" cy="169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65" name="Text Box 10"/>
            <p:cNvSpPr txBox="1"/>
            <p:nvPr/>
          </p:nvSpPr>
          <p:spPr>
            <a:xfrm>
              <a:off x="1479" y="789"/>
              <a:ext cx="227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9766" name="Text Box 11"/>
            <p:cNvSpPr txBox="1"/>
            <p:nvPr/>
          </p:nvSpPr>
          <p:spPr>
            <a:xfrm>
              <a:off x="1142" y="192"/>
              <a:ext cx="298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9767" name="Line 12"/>
            <p:cNvSpPr/>
            <p:nvPr/>
          </p:nvSpPr>
          <p:spPr>
            <a:xfrm flipH="1">
              <a:off x="2109" y="1207"/>
              <a:ext cx="1" cy="287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68" name="Oval 13"/>
            <p:cNvSpPr/>
            <p:nvPr/>
          </p:nvSpPr>
          <p:spPr>
            <a:xfrm>
              <a:off x="521" y="849"/>
              <a:ext cx="340" cy="338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769" name="Line 14"/>
            <p:cNvSpPr/>
            <p:nvPr/>
          </p:nvSpPr>
          <p:spPr>
            <a:xfrm>
              <a:off x="937" y="511"/>
              <a:ext cx="0" cy="22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70" name="Line 15"/>
            <p:cNvSpPr/>
            <p:nvPr/>
          </p:nvSpPr>
          <p:spPr>
            <a:xfrm>
              <a:off x="1417" y="680"/>
              <a:ext cx="336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71" name="Line 16"/>
            <p:cNvSpPr/>
            <p:nvPr/>
          </p:nvSpPr>
          <p:spPr>
            <a:xfrm flipV="1">
              <a:off x="1753" y="511"/>
              <a:ext cx="0" cy="169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72" name="Line 17"/>
            <p:cNvSpPr/>
            <p:nvPr/>
          </p:nvSpPr>
          <p:spPr>
            <a:xfrm flipH="1">
              <a:off x="1177" y="680"/>
              <a:ext cx="240" cy="113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73" name="Line 18"/>
            <p:cNvSpPr/>
            <p:nvPr/>
          </p:nvSpPr>
          <p:spPr>
            <a:xfrm>
              <a:off x="1273" y="737"/>
              <a:ext cx="144" cy="112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triangl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74" name="Text Box 19"/>
            <p:cNvSpPr txBox="1"/>
            <p:nvPr/>
          </p:nvSpPr>
          <p:spPr>
            <a:xfrm>
              <a:off x="840" y="688"/>
              <a:ext cx="243" cy="81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29775" name="Group 20"/>
            <p:cNvGrpSpPr/>
            <p:nvPr/>
          </p:nvGrpSpPr>
          <p:grpSpPr>
            <a:xfrm>
              <a:off x="2221" y="669"/>
              <a:ext cx="114" cy="443"/>
              <a:chOff x="1360" y="3237"/>
              <a:chExt cx="114" cy="443"/>
            </a:xfrm>
          </p:grpSpPr>
          <p:grpSp>
            <p:nvGrpSpPr>
              <p:cNvPr id="29793" name="Group 21"/>
              <p:cNvGrpSpPr/>
              <p:nvPr/>
            </p:nvGrpSpPr>
            <p:grpSpPr>
              <a:xfrm>
                <a:off x="1360" y="3237"/>
                <a:ext cx="113" cy="214"/>
                <a:chOff x="887" y="1182"/>
                <a:chExt cx="113" cy="214"/>
              </a:xfrm>
            </p:grpSpPr>
            <p:sp>
              <p:nvSpPr>
                <p:cNvPr id="29796" name="Oval 22"/>
                <p:cNvSpPr/>
                <p:nvPr/>
              </p:nvSpPr>
              <p:spPr>
                <a:xfrm>
                  <a:off x="891" y="1182"/>
                  <a:ext cx="109" cy="109"/>
                </a:xfrm>
                <a:prstGeom prst="ellipse">
                  <a:avLst/>
                </a:prstGeom>
                <a:noFill/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9797" name="Oval 23"/>
                <p:cNvSpPr/>
                <p:nvPr/>
              </p:nvSpPr>
              <p:spPr>
                <a:xfrm>
                  <a:off x="887" y="1287"/>
                  <a:ext cx="109" cy="109"/>
                </a:xfrm>
                <a:prstGeom prst="ellipse">
                  <a:avLst/>
                </a:prstGeom>
                <a:noFill/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29794" name="Oval 24"/>
              <p:cNvSpPr/>
              <p:nvPr/>
            </p:nvSpPr>
            <p:spPr>
              <a:xfrm>
                <a:off x="1365" y="3457"/>
                <a:ext cx="109" cy="109"/>
              </a:xfrm>
              <a:prstGeom prst="ellipse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9795" name="Oval 25"/>
              <p:cNvSpPr/>
              <p:nvPr/>
            </p:nvSpPr>
            <p:spPr>
              <a:xfrm>
                <a:off x="1361" y="3571"/>
                <a:ext cx="109" cy="109"/>
              </a:xfrm>
              <a:prstGeom prst="ellipse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9776" name="Rectangle 26"/>
            <p:cNvSpPr/>
            <p:nvPr/>
          </p:nvSpPr>
          <p:spPr>
            <a:xfrm>
              <a:off x="2153" y="654"/>
              <a:ext cx="137" cy="473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777" name="Line 27"/>
            <p:cNvSpPr/>
            <p:nvPr/>
          </p:nvSpPr>
          <p:spPr>
            <a:xfrm>
              <a:off x="703" y="1661"/>
              <a:ext cx="222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78" name="Line 28"/>
            <p:cNvSpPr/>
            <p:nvPr/>
          </p:nvSpPr>
          <p:spPr>
            <a:xfrm>
              <a:off x="703" y="527"/>
              <a:ext cx="0" cy="113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79" name="Line 29"/>
            <p:cNvSpPr/>
            <p:nvPr/>
          </p:nvSpPr>
          <p:spPr>
            <a:xfrm>
              <a:off x="703" y="527"/>
              <a:ext cx="222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0" name="Line 30"/>
            <p:cNvSpPr/>
            <p:nvPr/>
          </p:nvSpPr>
          <p:spPr>
            <a:xfrm>
              <a:off x="2290" y="1117"/>
              <a:ext cx="0" cy="54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1" name="Line 31"/>
            <p:cNvSpPr/>
            <p:nvPr/>
          </p:nvSpPr>
          <p:spPr>
            <a:xfrm>
              <a:off x="2925" y="527"/>
              <a:ext cx="0" cy="59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2" name="Line 32"/>
            <p:cNvSpPr/>
            <p:nvPr/>
          </p:nvSpPr>
          <p:spPr>
            <a:xfrm>
              <a:off x="2925" y="1253"/>
              <a:ext cx="0" cy="408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3" name="Line 33"/>
            <p:cNvSpPr/>
            <p:nvPr/>
          </p:nvSpPr>
          <p:spPr>
            <a:xfrm>
              <a:off x="2835" y="1117"/>
              <a:ext cx="226" cy="0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4" name="Line 34"/>
            <p:cNvSpPr/>
            <p:nvPr/>
          </p:nvSpPr>
          <p:spPr>
            <a:xfrm>
              <a:off x="2835" y="1253"/>
              <a:ext cx="226" cy="0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5" name="Rectangle 35"/>
            <p:cNvSpPr/>
            <p:nvPr/>
          </p:nvSpPr>
          <p:spPr>
            <a:xfrm>
              <a:off x="2880" y="663"/>
              <a:ext cx="136" cy="272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786" name="Rectangle 36"/>
            <p:cNvSpPr/>
            <p:nvPr/>
          </p:nvSpPr>
          <p:spPr>
            <a:xfrm>
              <a:off x="1129" y="455"/>
              <a:ext cx="288" cy="113"/>
            </a:xfrm>
            <a:prstGeom prst="rect">
              <a:avLst/>
            </a:prstGeom>
            <a:solidFill>
              <a:srgbClr val="FF9900"/>
            </a:solidFill>
            <a:ln w="254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9787" name="Rectangle 37"/>
            <p:cNvSpPr/>
            <p:nvPr/>
          </p:nvSpPr>
          <p:spPr>
            <a:xfrm>
              <a:off x="2200" y="1253"/>
              <a:ext cx="136" cy="272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788" name="Text Box 38"/>
            <p:cNvSpPr txBox="1"/>
            <p:nvPr/>
          </p:nvSpPr>
          <p:spPr>
            <a:xfrm>
              <a:off x="839" y="963"/>
              <a:ext cx="436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48V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9789" name="Line 39"/>
            <p:cNvSpPr/>
            <p:nvPr/>
          </p:nvSpPr>
          <p:spPr>
            <a:xfrm>
              <a:off x="930" y="709"/>
              <a:ext cx="226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0" name="Text Box 40"/>
            <p:cNvSpPr txBox="1"/>
            <p:nvPr/>
          </p:nvSpPr>
          <p:spPr>
            <a:xfrm>
              <a:off x="3092" y="691"/>
              <a:ext cx="298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3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9791" name="Text Box 41"/>
            <p:cNvSpPr txBox="1"/>
            <p:nvPr/>
          </p:nvSpPr>
          <p:spPr>
            <a:xfrm>
              <a:off x="2321" y="1235"/>
              <a:ext cx="298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9792" name="Text Box 42"/>
            <p:cNvSpPr txBox="1"/>
            <p:nvPr/>
          </p:nvSpPr>
          <p:spPr>
            <a:xfrm>
              <a:off x="3125" y="1009"/>
              <a:ext cx="219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68651" name="Text Box 43"/>
          <p:cNvSpPr txBox="1"/>
          <p:nvPr/>
        </p:nvSpPr>
        <p:spPr>
          <a:xfrm>
            <a:off x="2782888" y="736600"/>
            <a:ext cx="5761037" cy="368300"/>
          </a:xfrm>
          <a:prstGeom prst="rect">
            <a:avLst/>
          </a:prstGeom>
          <a:noFill/>
          <a:ln w="9525">
            <a:noFill/>
          </a:ln>
        </p:spPr>
        <p:txBody>
          <a:bodyPr lIns="198000" rIns="198000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求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K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闭合瞬间各支路电流和电感电压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68652" name="Text Box 44"/>
          <p:cNvSpPr txBox="1"/>
          <p:nvPr/>
        </p:nvSpPr>
        <p:spPr>
          <a:xfrm>
            <a:off x="6672263" y="1195547"/>
            <a:ext cx="504825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解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68653" name="Text Box 45"/>
          <p:cNvSpPr txBox="1"/>
          <p:nvPr/>
        </p:nvSpPr>
        <p:spPr>
          <a:xfrm>
            <a:off x="7464425" y="1123950"/>
            <a:ext cx="22320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由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0</a:t>
            </a:r>
            <a:r>
              <a:rPr lang="zh-CN" altLang="en-US" b="1" baseline="30000" dirty="0">
                <a:solidFill>
                  <a:srgbClr val="FF0000"/>
                </a:solidFill>
                <a:latin typeface="宋体" pitchFamily="2" charset="-122"/>
              </a:rPr>
              <a:t>－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电路得：</a:t>
            </a:r>
            <a:endParaRPr lang="zh-CN" altLang="en-US" b="1" dirty="0">
              <a:solidFill>
                <a:srgbClr val="FF0000"/>
              </a:solidFill>
              <a:latin typeface="宋体" pitchFamily="2" charset="-122"/>
            </a:endParaRPr>
          </a:p>
        </p:txBody>
      </p:sp>
      <p:grpSp>
        <p:nvGrpSpPr>
          <p:cNvPr id="68654" name="Group 46"/>
          <p:cNvGrpSpPr/>
          <p:nvPr/>
        </p:nvGrpSpPr>
        <p:grpSpPr>
          <a:xfrm>
            <a:off x="1774825" y="4692650"/>
            <a:ext cx="3883025" cy="1939925"/>
            <a:chOff x="204" y="2457"/>
            <a:chExt cx="2446" cy="1222"/>
          </a:xfrm>
        </p:grpSpPr>
        <p:sp>
          <p:nvSpPr>
            <p:cNvPr id="29733" name="Text Box 47"/>
            <p:cNvSpPr txBox="1"/>
            <p:nvPr/>
          </p:nvSpPr>
          <p:spPr>
            <a:xfrm>
              <a:off x="926" y="3141"/>
              <a:ext cx="363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12A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29734" name="Line 48"/>
            <p:cNvSpPr/>
            <p:nvPr/>
          </p:nvSpPr>
          <p:spPr>
            <a:xfrm>
              <a:off x="1510" y="2540"/>
              <a:ext cx="9" cy="697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5" name="Text Box 49"/>
            <p:cNvSpPr txBox="1"/>
            <p:nvPr/>
          </p:nvSpPr>
          <p:spPr>
            <a:xfrm>
              <a:off x="2287" y="3095"/>
              <a:ext cx="363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24V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29736" name="Line 50"/>
            <p:cNvSpPr/>
            <p:nvPr/>
          </p:nvSpPr>
          <p:spPr>
            <a:xfrm flipH="1">
              <a:off x="1338" y="3194"/>
              <a:ext cx="1" cy="269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7" name="Oval 51"/>
            <p:cNvSpPr/>
            <p:nvPr/>
          </p:nvSpPr>
          <p:spPr>
            <a:xfrm>
              <a:off x="204" y="2858"/>
              <a:ext cx="340" cy="317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738" name="Text Box 52"/>
            <p:cNvSpPr txBox="1"/>
            <p:nvPr/>
          </p:nvSpPr>
          <p:spPr>
            <a:xfrm>
              <a:off x="523" y="2683"/>
              <a:ext cx="243" cy="81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29739" name="Line 53"/>
            <p:cNvSpPr/>
            <p:nvPr/>
          </p:nvSpPr>
          <p:spPr>
            <a:xfrm>
              <a:off x="386" y="3620"/>
              <a:ext cx="167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0" name="Line 54"/>
            <p:cNvSpPr/>
            <p:nvPr/>
          </p:nvSpPr>
          <p:spPr>
            <a:xfrm>
              <a:off x="386" y="2555"/>
              <a:ext cx="0" cy="1065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1" name="Line 55"/>
            <p:cNvSpPr/>
            <p:nvPr/>
          </p:nvSpPr>
          <p:spPr>
            <a:xfrm>
              <a:off x="386" y="2555"/>
              <a:ext cx="163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2" name="Line 56"/>
            <p:cNvSpPr/>
            <p:nvPr/>
          </p:nvSpPr>
          <p:spPr>
            <a:xfrm>
              <a:off x="1519" y="3109"/>
              <a:ext cx="0" cy="511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3" name="Line 57"/>
            <p:cNvSpPr/>
            <p:nvPr/>
          </p:nvSpPr>
          <p:spPr>
            <a:xfrm>
              <a:off x="2018" y="2555"/>
              <a:ext cx="0" cy="55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4" name="Line 58"/>
            <p:cNvSpPr/>
            <p:nvPr/>
          </p:nvSpPr>
          <p:spPr>
            <a:xfrm>
              <a:off x="2018" y="3322"/>
              <a:ext cx="0" cy="298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5" name="Rectangle 59"/>
            <p:cNvSpPr/>
            <p:nvPr/>
          </p:nvSpPr>
          <p:spPr>
            <a:xfrm>
              <a:off x="1973" y="2683"/>
              <a:ext cx="136" cy="255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746" name="Rectangle 60"/>
            <p:cNvSpPr/>
            <p:nvPr/>
          </p:nvSpPr>
          <p:spPr>
            <a:xfrm>
              <a:off x="1429" y="3129"/>
              <a:ext cx="136" cy="256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747" name="Text Box 61"/>
            <p:cNvSpPr txBox="1"/>
            <p:nvPr/>
          </p:nvSpPr>
          <p:spPr>
            <a:xfrm>
              <a:off x="521" y="2959"/>
              <a:ext cx="544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48V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29748" name="Text Box 62"/>
            <p:cNvSpPr txBox="1"/>
            <p:nvPr/>
          </p:nvSpPr>
          <p:spPr>
            <a:xfrm>
              <a:off x="2185" y="2702"/>
              <a:ext cx="298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3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29749" name="Text Box 63"/>
            <p:cNvSpPr txBox="1"/>
            <p:nvPr/>
          </p:nvSpPr>
          <p:spPr>
            <a:xfrm>
              <a:off x="1596" y="3231"/>
              <a:ext cx="298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29750" name="Oval 64"/>
            <p:cNvSpPr/>
            <p:nvPr/>
          </p:nvSpPr>
          <p:spPr>
            <a:xfrm>
              <a:off x="1883" y="3067"/>
              <a:ext cx="317" cy="272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751" name="Line 65"/>
            <p:cNvSpPr/>
            <p:nvPr/>
          </p:nvSpPr>
          <p:spPr>
            <a:xfrm flipH="1">
              <a:off x="2018" y="3067"/>
              <a:ext cx="0" cy="318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2" name="Oval 66"/>
            <p:cNvSpPr/>
            <p:nvPr/>
          </p:nvSpPr>
          <p:spPr>
            <a:xfrm>
              <a:off x="1338" y="2659"/>
              <a:ext cx="317" cy="272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753" name="Line 67"/>
            <p:cNvSpPr/>
            <p:nvPr/>
          </p:nvSpPr>
          <p:spPr>
            <a:xfrm>
              <a:off x="1338" y="2795"/>
              <a:ext cx="317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4" name="Text Box 68"/>
            <p:cNvSpPr txBox="1"/>
            <p:nvPr/>
          </p:nvSpPr>
          <p:spPr>
            <a:xfrm>
              <a:off x="2065" y="2865"/>
              <a:ext cx="243" cy="81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29755" name="Line 69"/>
            <p:cNvSpPr/>
            <p:nvPr/>
          </p:nvSpPr>
          <p:spPr>
            <a:xfrm>
              <a:off x="1927" y="2659"/>
              <a:ext cx="0" cy="317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6" name="Line 70"/>
            <p:cNvSpPr/>
            <p:nvPr/>
          </p:nvSpPr>
          <p:spPr>
            <a:xfrm>
              <a:off x="476" y="2478"/>
              <a:ext cx="317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7" name="Text Box 71"/>
            <p:cNvSpPr txBox="1"/>
            <p:nvPr/>
          </p:nvSpPr>
          <p:spPr>
            <a:xfrm>
              <a:off x="476" y="2523"/>
              <a:ext cx="318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i</a:t>
              </a:r>
              <a:endPara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29758" name="Text Box 72"/>
            <p:cNvSpPr txBox="1"/>
            <p:nvPr/>
          </p:nvSpPr>
          <p:spPr>
            <a:xfrm>
              <a:off x="1655" y="2659"/>
              <a:ext cx="318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i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C</a:t>
              </a:r>
              <a:endPara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29759" name="Text Box 73"/>
            <p:cNvSpPr txBox="1"/>
            <p:nvPr/>
          </p:nvSpPr>
          <p:spPr>
            <a:xfrm>
              <a:off x="1112" y="2457"/>
              <a:ext cx="243" cy="81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29760" name="Text Box 74"/>
            <p:cNvSpPr txBox="1"/>
            <p:nvPr/>
          </p:nvSpPr>
          <p:spPr>
            <a:xfrm>
              <a:off x="1066" y="2659"/>
              <a:ext cx="499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u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L</a:t>
              </a:r>
              <a:endPara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</p:grpSp>
      <p:sp>
        <p:nvSpPr>
          <p:cNvPr id="68683" name="Text Box 75"/>
          <p:cNvSpPr txBox="1"/>
          <p:nvPr/>
        </p:nvSpPr>
        <p:spPr>
          <a:xfrm>
            <a:off x="2208213" y="3932238"/>
            <a:ext cx="22320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由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0</a:t>
            </a:r>
            <a:r>
              <a:rPr lang="en-US" altLang="zh-CN" b="1" baseline="30000" dirty="0">
                <a:solidFill>
                  <a:srgbClr val="FF0000"/>
                </a:solidFill>
                <a:latin typeface="宋体" pitchFamily="2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电路得：</a:t>
            </a:r>
            <a:endParaRPr lang="zh-CN" altLang="en-US" b="1" dirty="0">
              <a:solidFill>
                <a:srgbClr val="FF0000"/>
              </a:solidFill>
              <a:latin typeface="宋体" pitchFamily="2" charset="-122"/>
            </a:endParaRPr>
          </a:p>
        </p:txBody>
      </p:sp>
      <p:graphicFrame>
        <p:nvGraphicFramePr>
          <p:cNvPr id="68684" name="Object 76"/>
          <p:cNvGraphicFramePr>
            <a:graphicFrameLocks noChangeAspect="1"/>
          </p:cNvGraphicFramePr>
          <p:nvPr/>
        </p:nvGraphicFramePr>
        <p:xfrm>
          <a:off x="5937250" y="5070475"/>
          <a:ext cx="381635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" r:id="rId5" imgW="1638300" imgH="228600" progId="Equation.3">
                  <p:embed/>
                </p:oleObj>
              </mc:Choice>
              <mc:Fallback>
                <p:oleObj name="" r:id="rId5" imgW="1638300" imgH="228600" progId="Equation.3">
                  <p:embed/>
                  <p:pic>
                    <p:nvPicPr>
                      <p:cNvPr id="0" name="Object 7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937250" y="5070475"/>
                        <a:ext cx="3816350" cy="557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85" name="Object 77"/>
          <p:cNvGraphicFramePr>
            <a:graphicFrameLocks noChangeAspect="1"/>
          </p:cNvGraphicFramePr>
          <p:nvPr/>
        </p:nvGraphicFramePr>
        <p:xfrm>
          <a:off x="6183313" y="5675313"/>
          <a:ext cx="29940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" r:id="rId7" imgW="1285875" imgH="219075" progId="Equation.3">
                  <p:embed/>
                </p:oleObj>
              </mc:Choice>
              <mc:Fallback>
                <p:oleObj name="" r:id="rId7" imgW="1285875" imgH="219075" progId="Equation.3">
                  <p:embed/>
                  <p:pic>
                    <p:nvPicPr>
                      <p:cNvPr id="0" name="Object 77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183313" y="5675313"/>
                        <a:ext cx="2994025" cy="527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86" name="Object 78"/>
          <p:cNvGraphicFramePr>
            <a:graphicFrameLocks noChangeAspect="1"/>
          </p:cNvGraphicFramePr>
          <p:nvPr/>
        </p:nvGraphicFramePr>
        <p:xfrm>
          <a:off x="5951538" y="6237288"/>
          <a:ext cx="3875087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9" imgW="1666875" imgH="219075" progId="Equation.3">
                  <p:embed/>
                </p:oleObj>
              </mc:Choice>
              <mc:Fallback>
                <p:oleObj name="" r:id="rId9" imgW="1666875" imgH="219075" progId="Equation.3">
                  <p:embed/>
                  <p:pic>
                    <p:nvPicPr>
                      <p:cNvPr id="0" name="Object 78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951538" y="6237288"/>
                        <a:ext cx="3875087" cy="5286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687" name="Group 79"/>
          <p:cNvGrpSpPr/>
          <p:nvPr/>
        </p:nvGrpSpPr>
        <p:grpSpPr>
          <a:xfrm>
            <a:off x="6816725" y="1844675"/>
            <a:ext cx="3562350" cy="1601788"/>
            <a:chOff x="3334" y="890"/>
            <a:chExt cx="2244" cy="1009"/>
          </a:xfrm>
        </p:grpSpPr>
        <p:grpSp>
          <p:nvGrpSpPr>
            <p:cNvPr id="29711" name="Group 80"/>
            <p:cNvGrpSpPr/>
            <p:nvPr/>
          </p:nvGrpSpPr>
          <p:grpSpPr>
            <a:xfrm>
              <a:off x="3334" y="890"/>
              <a:ext cx="1905" cy="1009"/>
              <a:chOff x="3107" y="1128"/>
              <a:chExt cx="1905" cy="1009"/>
            </a:xfrm>
          </p:grpSpPr>
          <p:sp>
            <p:nvSpPr>
              <p:cNvPr id="29715" name="Text Box 81"/>
              <p:cNvSpPr txBox="1"/>
              <p:nvPr/>
            </p:nvSpPr>
            <p:spPr>
              <a:xfrm>
                <a:off x="3986" y="1553"/>
                <a:ext cx="212" cy="2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i</a:t>
                </a:r>
                <a:r>
                  <a:rPr lang="en-US" altLang="zh-CN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9716" name="Line 82"/>
              <p:cNvSpPr/>
              <p:nvPr/>
            </p:nvSpPr>
            <p:spPr>
              <a:xfrm>
                <a:off x="4413" y="1180"/>
                <a:ext cx="9" cy="697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oval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7" name="Text Box 83"/>
              <p:cNvSpPr txBox="1"/>
              <p:nvPr/>
            </p:nvSpPr>
            <p:spPr>
              <a:xfrm>
                <a:off x="3682" y="1235"/>
                <a:ext cx="298" cy="2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2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</a:t>
                </a:r>
                <a:endParaRPr lang="en-US" altLang="zh-CN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9718" name="Line 84"/>
              <p:cNvSpPr/>
              <p:nvPr/>
            </p:nvSpPr>
            <p:spPr>
              <a:xfrm flipH="1">
                <a:off x="4241" y="1616"/>
                <a:ext cx="1" cy="269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9" name="Oval 85"/>
              <p:cNvSpPr/>
              <p:nvPr/>
            </p:nvSpPr>
            <p:spPr>
              <a:xfrm>
                <a:off x="3107" y="1498"/>
                <a:ext cx="340" cy="317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9720" name="Text Box 86"/>
              <p:cNvSpPr txBox="1"/>
              <p:nvPr/>
            </p:nvSpPr>
            <p:spPr>
              <a:xfrm>
                <a:off x="3426" y="1323"/>
                <a:ext cx="243" cy="81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sz="2800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+</a:t>
                </a:r>
                <a:endParaRPr lang="en-US" altLang="zh-CN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  <a:p>
                <a:pPr algn="ctr" eaLnBrk="1" hangingPunct="1"/>
                <a:endParaRPr lang="en-US" altLang="zh-CN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  <a:p>
                <a:pPr algn="ctr" eaLnBrk="1" hangingPunct="1"/>
                <a:r>
                  <a:rPr lang="en-US" altLang="zh-CN" sz="32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-</a:t>
                </a:r>
                <a:endParaRPr lang="en-US" altLang="zh-CN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9721" name="Line 87"/>
              <p:cNvSpPr/>
              <p:nvPr/>
            </p:nvSpPr>
            <p:spPr>
              <a:xfrm>
                <a:off x="3289" y="2115"/>
                <a:ext cx="1678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2" name="Line 88"/>
              <p:cNvSpPr/>
              <p:nvPr/>
            </p:nvSpPr>
            <p:spPr>
              <a:xfrm flipH="1">
                <a:off x="3288" y="1195"/>
                <a:ext cx="1" cy="92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3" name="Line 89"/>
              <p:cNvSpPr/>
              <p:nvPr/>
            </p:nvSpPr>
            <p:spPr>
              <a:xfrm>
                <a:off x="3289" y="1195"/>
                <a:ext cx="1632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4" name="Line 90"/>
              <p:cNvSpPr/>
              <p:nvPr/>
            </p:nvSpPr>
            <p:spPr>
              <a:xfrm>
                <a:off x="4422" y="1749"/>
                <a:ext cx="0" cy="366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oval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5" name="Line 91"/>
              <p:cNvSpPr/>
              <p:nvPr/>
            </p:nvSpPr>
            <p:spPr>
              <a:xfrm>
                <a:off x="4921" y="1195"/>
                <a:ext cx="0" cy="554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6" name="Line 92"/>
              <p:cNvSpPr/>
              <p:nvPr/>
            </p:nvSpPr>
            <p:spPr>
              <a:xfrm>
                <a:off x="4921" y="1888"/>
                <a:ext cx="0" cy="207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7" name="Rectangle 93"/>
              <p:cNvSpPr/>
              <p:nvPr/>
            </p:nvSpPr>
            <p:spPr>
              <a:xfrm>
                <a:off x="4876" y="1323"/>
                <a:ext cx="136" cy="255"/>
              </a:xfrm>
              <a:prstGeom prst="rect">
                <a:avLst/>
              </a:prstGeom>
              <a:solidFill>
                <a:srgbClr val="FF9900"/>
              </a:solidFill>
              <a:ln w="952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9728" name="Rectangle 94"/>
              <p:cNvSpPr/>
              <p:nvPr/>
            </p:nvSpPr>
            <p:spPr>
              <a:xfrm>
                <a:off x="3715" y="1128"/>
                <a:ext cx="288" cy="106"/>
              </a:xfrm>
              <a:prstGeom prst="rect">
                <a:avLst/>
              </a:prstGeom>
              <a:solidFill>
                <a:srgbClr val="FF9900"/>
              </a:solidFill>
              <a:ln w="25400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zh-CN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9729" name="Rectangle 95"/>
              <p:cNvSpPr/>
              <p:nvPr/>
            </p:nvSpPr>
            <p:spPr>
              <a:xfrm>
                <a:off x="4332" y="1579"/>
                <a:ext cx="136" cy="256"/>
              </a:xfrm>
              <a:prstGeom prst="rect">
                <a:avLst/>
              </a:prstGeom>
              <a:solidFill>
                <a:srgbClr val="FF9900"/>
              </a:solidFill>
              <a:ln w="952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9730" name="Text Box 96"/>
              <p:cNvSpPr txBox="1"/>
              <p:nvPr/>
            </p:nvSpPr>
            <p:spPr>
              <a:xfrm>
                <a:off x="3425" y="1601"/>
                <a:ext cx="436" cy="22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48V</a:t>
                </a:r>
                <a:endParaRPr lang="en-US" altLang="zh-CN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9731" name="Text Box 97"/>
              <p:cNvSpPr txBox="1"/>
              <p:nvPr/>
            </p:nvSpPr>
            <p:spPr>
              <a:xfrm>
                <a:off x="4499" y="1284"/>
                <a:ext cx="298" cy="22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3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</a:t>
                </a:r>
                <a:endParaRPr lang="en-US" altLang="zh-CN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9732" name="Text Box 98"/>
              <p:cNvSpPr txBox="1"/>
              <p:nvPr/>
            </p:nvSpPr>
            <p:spPr>
              <a:xfrm>
                <a:off x="4544" y="1602"/>
                <a:ext cx="298" cy="22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2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</a:t>
                </a:r>
                <a:endParaRPr lang="en-US" altLang="zh-CN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29712" name="Text Box 99"/>
            <p:cNvSpPr txBox="1"/>
            <p:nvPr/>
          </p:nvSpPr>
          <p:spPr>
            <a:xfrm>
              <a:off x="5148" y="1253"/>
              <a:ext cx="38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29713" name="Text Box 100"/>
            <p:cNvSpPr txBox="1"/>
            <p:nvPr/>
          </p:nvSpPr>
          <p:spPr>
            <a:xfrm>
              <a:off x="5103" y="1661"/>
              <a:ext cx="38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－</a:t>
              </a:r>
              <a:endPara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29714" name="Text Box 101"/>
            <p:cNvSpPr txBox="1"/>
            <p:nvPr/>
          </p:nvSpPr>
          <p:spPr>
            <a:xfrm>
              <a:off x="5193" y="1434"/>
              <a:ext cx="38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u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C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8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8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8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8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8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8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8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8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8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8" dur="3000"/>
                                        <p:tgtEl>
                                          <p:spTgt spid="6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8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8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2" grpId="0" bldLvl="0" animBg="1"/>
      <p:bldP spid="68651" grpId="0"/>
      <p:bldP spid="68652" grpId="0" bldLvl="0" animBg="1"/>
      <p:bldP spid="68653" grpId="0"/>
      <p:bldP spid="6868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/>
          <p:nvPr/>
        </p:nvSpPr>
        <p:spPr>
          <a:xfrm>
            <a:off x="1849755" y="701516"/>
            <a:ext cx="716915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例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5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69635" name="Text Box 3"/>
          <p:cNvSpPr txBox="1"/>
          <p:nvPr/>
        </p:nvSpPr>
        <p:spPr>
          <a:xfrm>
            <a:off x="2782888" y="747395"/>
            <a:ext cx="3561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198000" rIns="198000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求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K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闭合瞬间流过它的电流值。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69636" name="Group 4"/>
          <p:cNvGrpSpPr/>
          <p:nvPr/>
        </p:nvGrpSpPr>
        <p:grpSpPr>
          <a:xfrm>
            <a:off x="1992313" y="1179195"/>
            <a:ext cx="4462463" cy="2655888"/>
            <a:chOff x="295" y="464"/>
            <a:chExt cx="2811" cy="1673"/>
          </a:xfrm>
        </p:grpSpPr>
        <p:grpSp>
          <p:nvGrpSpPr>
            <p:cNvPr id="30771" name="Group 5"/>
            <p:cNvGrpSpPr/>
            <p:nvPr/>
          </p:nvGrpSpPr>
          <p:grpSpPr>
            <a:xfrm>
              <a:off x="567" y="754"/>
              <a:ext cx="886" cy="364"/>
              <a:chOff x="815" y="526"/>
              <a:chExt cx="886" cy="364"/>
            </a:xfrm>
          </p:grpSpPr>
          <p:grpSp>
            <p:nvGrpSpPr>
              <p:cNvPr id="30802" name="Group 6"/>
              <p:cNvGrpSpPr/>
              <p:nvPr/>
            </p:nvGrpSpPr>
            <p:grpSpPr>
              <a:xfrm rot="-5400000">
                <a:off x="963" y="395"/>
                <a:ext cx="227" cy="489"/>
                <a:chOff x="1360" y="3237"/>
                <a:chExt cx="114" cy="443"/>
              </a:xfrm>
            </p:grpSpPr>
            <p:grpSp>
              <p:nvGrpSpPr>
                <p:cNvPr id="30806" name="Group 7"/>
                <p:cNvGrpSpPr/>
                <p:nvPr/>
              </p:nvGrpSpPr>
              <p:grpSpPr>
                <a:xfrm>
                  <a:off x="1360" y="3237"/>
                  <a:ext cx="113" cy="214"/>
                  <a:chOff x="887" y="1182"/>
                  <a:chExt cx="113" cy="214"/>
                </a:xfrm>
              </p:grpSpPr>
              <p:sp>
                <p:nvSpPr>
                  <p:cNvPr id="30809" name="Oval 8"/>
                  <p:cNvSpPr/>
                  <p:nvPr/>
                </p:nvSpPr>
                <p:spPr>
                  <a:xfrm>
                    <a:off x="891" y="1182"/>
                    <a:ext cx="109" cy="109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FF99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lstStyle/>
                  <a:p>
                    <a:pPr algn="ctr" eaLnBrk="1" hangingPunct="1"/>
                    <a:endParaRPr lang="zh-CN" altLang="en-US" dirty="0">
                      <a:latin typeface="Times New Roman" panose="02020503050405090304" pitchFamily="18" charset="0"/>
                    </a:endParaRPr>
                  </a:p>
                </p:txBody>
              </p:sp>
              <p:sp>
                <p:nvSpPr>
                  <p:cNvPr id="30810" name="Oval 9"/>
                  <p:cNvSpPr/>
                  <p:nvPr/>
                </p:nvSpPr>
                <p:spPr>
                  <a:xfrm>
                    <a:off x="887" y="1287"/>
                    <a:ext cx="109" cy="109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FF99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lstStyle/>
                  <a:p>
                    <a:pPr algn="ctr" eaLnBrk="1" hangingPunct="1"/>
                    <a:endParaRPr lang="zh-CN" altLang="en-US" dirty="0">
                      <a:latin typeface="Times New Roman" panose="02020503050405090304" pitchFamily="18" charset="0"/>
                    </a:endParaRPr>
                  </a:p>
                </p:txBody>
              </p:sp>
            </p:grpSp>
            <p:sp>
              <p:nvSpPr>
                <p:cNvPr id="30807" name="Oval 10"/>
                <p:cNvSpPr/>
                <p:nvPr/>
              </p:nvSpPr>
              <p:spPr>
                <a:xfrm>
                  <a:off x="1365" y="3457"/>
                  <a:ext cx="109" cy="109"/>
                </a:xfrm>
                <a:prstGeom prst="ellipse">
                  <a:avLst/>
                </a:prstGeom>
                <a:noFill/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30808" name="Oval 11"/>
                <p:cNvSpPr/>
                <p:nvPr/>
              </p:nvSpPr>
              <p:spPr>
                <a:xfrm>
                  <a:off x="1361" y="3571"/>
                  <a:ext cx="109" cy="109"/>
                </a:xfrm>
                <a:prstGeom prst="ellipse">
                  <a:avLst/>
                </a:prstGeom>
                <a:noFill/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30803" name="Rectangle 12"/>
              <p:cNvSpPr/>
              <p:nvPr/>
            </p:nvSpPr>
            <p:spPr>
              <a:xfrm rot="-5400000">
                <a:off x="940" y="491"/>
                <a:ext cx="273" cy="523"/>
              </a:xfrm>
              <a:prstGeom prst="rect">
                <a:avLst/>
              </a:prstGeom>
              <a:solidFill>
                <a:srgbClr val="000099"/>
              </a:solidFill>
              <a:ln w="9525">
                <a:noFill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0804" name="Line 13"/>
              <p:cNvSpPr/>
              <p:nvPr/>
            </p:nvSpPr>
            <p:spPr>
              <a:xfrm>
                <a:off x="1701" y="618"/>
                <a:ext cx="0" cy="272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05" name="Line 14"/>
              <p:cNvSpPr/>
              <p:nvPr/>
            </p:nvSpPr>
            <p:spPr>
              <a:xfrm>
                <a:off x="1338" y="618"/>
                <a:ext cx="363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772" name="Text Box 15"/>
            <p:cNvSpPr txBox="1"/>
            <p:nvPr/>
          </p:nvSpPr>
          <p:spPr>
            <a:xfrm>
              <a:off x="810" y="918"/>
              <a:ext cx="212" cy="232"/>
            </a:xfrm>
            <a:prstGeom prst="rect">
              <a:avLst/>
            </a:prstGeom>
            <a:solidFill>
              <a:srgbClr val="000099"/>
            </a:solidFill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73" name="Text Box 16"/>
            <p:cNvSpPr txBox="1"/>
            <p:nvPr/>
          </p:nvSpPr>
          <p:spPr>
            <a:xfrm>
              <a:off x="1838" y="1323"/>
              <a:ext cx="435" cy="81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i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200V</a:t>
              </a:r>
              <a:endParaRPr lang="en-US" altLang="zh-CN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74" name="Text Box 17"/>
            <p:cNvSpPr txBox="1"/>
            <p:nvPr/>
          </p:nvSpPr>
          <p:spPr>
            <a:xfrm>
              <a:off x="763" y="510"/>
              <a:ext cx="203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75" name="Text Box 18"/>
            <p:cNvSpPr txBox="1"/>
            <p:nvPr/>
          </p:nvSpPr>
          <p:spPr>
            <a:xfrm>
              <a:off x="949" y="1735"/>
              <a:ext cx="227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76" name="Text Box 19"/>
            <p:cNvSpPr txBox="1"/>
            <p:nvPr/>
          </p:nvSpPr>
          <p:spPr>
            <a:xfrm>
              <a:off x="396" y="1326"/>
              <a:ext cx="44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100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0777" name="Line 20"/>
            <p:cNvSpPr/>
            <p:nvPr/>
          </p:nvSpPr>
          <p:spPr>
            <a:xfrm flipH="1">
              <a:off x="657" y="935"/>
              <a:ext cx="318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78" name="Oval 21"/>
            <p:cNvSpPr/>
            <p:nvPr/>
          </p:nvSpPr>
          <p:spPr>
            <a:xfrm>
              <a:off x="1565" y="1616"/>
              <a:ext cx="273" cy="272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0779" name="Line 22"/>
            <p:cNvSpPr/>
            <p:nvPr/>
          </p:nvSpPr>
          <p:spPr>
            <a:xfrm>
              <a:off x="976" y="1480"/>
              <a:ext cx="227" cy="227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0" name="Text Box 23"/>
            <p:cNvSpPr txBox="1"/>
            <p:nvPr/>
          </p:nvSpPr>
          <p:spPr>
            <a:xfrm>
              <a:off x="1702" y="844"/>
              <a:ext cx="243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81" name="Line 24"/>
            <p:cNvSpPr/>
            <p:nvPr/>
          </p:nvSpPr>
          <p:spPr>
            <a:xfrm flipH="1" flipV="1">
              <a:off x="2563" y="799"/>
              <a:ext cx="0" cy="127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2" name="Line 25"/>
            <p:cNvSpPr/>
            <p:nvPr/>
          </p:nvSpPr>
          <p:spPr>
            <a:xfrm>
              <a:off x="341" y="845"/>
              <a:ext cx="0" cy="122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3" name="Line 26"/>
            <p:cNvSpPr/>
            <p:nvPr/>
          </p:nvSpPr>
          <p:spPr>
            <a:xfrm>
              <a:off x="341" y="2069"/>
              <a:ext cx="222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4" name="Line 27"/>
            <p:cNvSpPr/>
            <p:nvPr/>
          </p:nvSpPr>
          <p:spPr>
            <a:xfrm>
              <a:off x="2064" y="754"/>
              <a:ext cx="0" cy="227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5" name="Line 28"/>
            <p:cNvSpPr/>
            <p:nvPr/>
          </p:nvSpPr>
          <p:spPr>
            <a:xfrm>
              <a:off x="2155" y="754"/>
              <a:ext cx="0" cy="227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6" name="Rectangle 29"/>
            <p:cNvSpPr/>
            <p:nvPr/>
          </p:nvSpPr>
          <p:spPr>
            <a:xfrm>
              <a:off x="295" y="1298"/>
              <a:ext cx="91" cy="318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0787" name="Rectangle 30"/>
            <p:cNvSpPr/>
            <p:nvPr/>
          </p:nvSpPr>
          <p:spPr>
            <a:xfrm>
              <a:off x="2519" y="1208"/>
              <a:ext cx="90" cy="317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0788" name="Text Box 31"/>
            <p:cNvSpPr txBox="1"/>
            <p:nvPr/>
          </p:nvSpPr>
          <p:spPr>
            <a:xfrm>
              <a:off x="1927" y="963"/>
              <a:ext cx="436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i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89" name="Text Box 32"/>
            <p:cNvSpPr txBox="1"/>
            <p:nvPr/>
          </p:nvSpPr>
          <p:spPr>
            <a:xfrm>
              <a:off x="1756" y="1190"/>
              <a:ext cx="44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100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0790" name="Text Box 33"/>
            <p:cNvSpPr txBox="1"/>
            <p:nvPr/>
          </p:nvSpPr>
          <p:spPr>
            <a:xfrm>
              <a:off x="2664" y="1236"/>
              <a:ext cx="44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100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0791" name="Text Box 34"/>
            <p:cNvSpPr txBox="1"/>
            <p:nvPr/>
          </p:nvSpPr>
          <p:spPr>
            <a:xfrm>
              <a:off x="1991" y="464"/>
              <a:ext cx="219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0792" name="Line 35"/>
            <p:cNvSpPr/>
            <p:nvPr/>
          </p:nvSpPr>
          <p:spPr>
            <a:xfrm>
              <a:off x="1203" y="1117"/>
              <a:ext cx="49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93" name="Line 36"/>
            <p:cNvSpPr/>
            <p:nvPr/>
          </p:nvSpPr>
          <p:spPr>
            <a:xfrm>
              <a:off x="1701" y="1117"/>
              <a:ext cx="0" cy="95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94" name="Line 37"/>
            <p:cNvSpPr/>
            <p:nvPr/>
          </p:nvSpPr>
          <p:spPr>
            <a:xfrm>
              <a:off x="1203" y="1117"/>
              <a:ext cx="0" cy="36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95" name="Line 38"/>
            <p:cNvSpPr/>
            <p:nvPr/>
          </p:nvSpPr>
          <p:spPr>
            <a:xfrm>
              <a:off x="1203" y="1661"/>
              <a:ext cx="0" cy="408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96" name="Line 39"/>
            <p:cNvSpPr/>
            <p:nvPr/>
          </p:nvSpPr>
          <p:spPr>
            <a:xfrm flipH="1">
              <a:off x="930" y="1480"/>
              <a:ext cx="273" cy="22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97" name="Rectangle 40"/>
            <p:cNvSpPr/>
            <p:nvPr/>
          </p:nvSpPr>
          <p:spPr>
            <a:xfrm>
              <a:off x="1657" y="1208"/>
              <a:ext cx="90" cy="273"/>
            </a:xfrm>
            <a:prstGeom prst="rect">
              <a:avLst/>
            </a:prstGeom>
            <a:solidFill>
              <a:srgbClr val="FF9900"/>
            </a:solidFill>
            <a:ln w="254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98" name="Line 41"/>
            <p:cNvSpPr/>
            <p:nvPr/>
          </p:nvSpPr>
          <p:spPr>
            <a:xfrm>
              <a:off x="1475" y="845"/>
              <a:ext cx="589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99" name="Line 42"/>
            <p:cNvSpPr/>
            <p:nvPr/>
          </p:nvSpPr>
          <p:spPr>
            <a:xfrm>
              <a:off x="2155" y="845"/>
              <a:ext cx="40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0" name="Line 43"/>
            <p:cNvSpPr/>
            <p:nvPr/>
          </p:nvSpPr>
          <p:spPr>
            <a:xfrm>
              <a:off x="341" y="845"/>
              <a:ext cx="27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1" name="Text Box 44"/>
            <p:cNvSpPr txBox="1"/>
            <p:nvPr/>
          </p:nvSpPr>
          <p:spPr>
            <a:xfrm>
              <a:off x="2200" y="889"/>
              <a:ext cx="318" cy="251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zh-CN" altLang="en-US" sz="20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69677" name="Text Box 45"/>
          <p:cNvSpPr txBox="1"/>
          <p:nvPr/>
        </p:nvSpPr>
        <p:spPr>
          <a:xfrm>
            <a:off x="6672263" y="1206342"/>
            <a:ext cx="504825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解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69678" name="Text Box 46"/>
          <p:cNvSpPr txBox="1"/>
          <p:nvPr/>
        </p:nvSpPr>
        <p:spPr>
          <a:xfrm>
            <a:off x="7391400" y="1279208"/>
            <a:ext cx="24479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）确定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0</a:t>
            </a:r>
            <a:r>
              <a:rPr lang="zh-CN" altLang="en-US" b="1" baseline="30000" dirty="0">
                <a:solidFill>
                  <a:srgbClr val="FF0000"/>
                </a:solidFill>
                <a:latin typeface="宋体" pitchFamily="2" charset="-122"/>
              </a:rPr>
              <a:t>－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值</a:t>
            </a:r>
            <a:endParaRPr lang="zh-CN" altLang="en-US" b="1" dirty="0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69679" name="Rectangle 47"/>
          <p:cNvSpPr/>
          <p:nvPr/>
        </p:nvSpPr>
        <p:spPr>
          <a:xfrm>
            <a:off x="4511675" y="1207770"/>
            <a:ext cx="576263" cy="863600"/>
          </a:xfrm>
          <a:prstGeom prst="rect">
            <a:avLst/>
          </a:prstGeom>
          <a:solidFill>
            <a:srgbClr val="000099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pSp>
        <p:nvGrpSpPr>
          <p:cNvPr id="69680" name="Group 48"/>
          <p:cNvGrpSpPr/>
          <p:nvPr/>
        </p:nvGrpSpPr>
        <p:grpSpPr>
          <a:xfrm>
            <a:off x="2279650" y="1134745"/>
            <a:ext cx="1223963" cy="720725"/>
            <a:chOff x="476" y="436"/>
            <a:chExt cx="771" cy="454"/>
          </a:xfrm>
        </p:grpSpPr>
        <p:sp>
          <p:nvSpPr>
            <p:cNvPr id="30769" name="Rectangle 49"/>
            <p:cNvSpPr/>
            <p:nvPr/>
          </p:nvSpPr>
          <p:spPr>
            <a:xfrm>
              <a:off x="476" y="436"/>
              <a:ext cx="726" cy="45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0770" name="Line 50"/>
            <p:cNvSpPr/>
            <p:nvPr/>
          </p:nvSpPr>
          <p:spPr>
            <a:xfrm>
              <a:off x="476" y="845"/>
              <a:ext cx="771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69683" name="Object 51"/>
          <p:cNvGraphicFramePr>
            <a:graphicFrameLocks noChangeAspect="1"/>
          </p:cNvGraphicFramePr>
          <p:nvPr/>
        </p:nvGraphicFramePr>
        <p:xfrm>
          <a:off x="6527800" y="1639570"/>
          <a:ext cx="3932238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" r:id="rId1" imgW="1695450" imgH="400050" progId="Equation.3">
                  <p:embed/>
                </p:oleObj>
              </mc:Choice>
              <mc:Fallback>
                <p:oleObj name="" r:id="rId1" imgW="1695450" imgH="400050" progId="Equation.3">
                  <p:embed/>
                  <p:pic>
                    <p:nvPicPr>
                      <p:cNvPr id="0" name="Object 51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527800" y="1639570"/>
                        <a:ext cx="3932238" cy="939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84" name="Object 52"/>
          <p:cNvGraphicFramePr>
            <a:graphicFrameLocks noChangeAspect="1"/>
          </p:cNvGraphicFramePr>
          <p:nvPr/>
        </p:nvGraphicFramePr>
        <p:xfrm>
          <a:off x="6816725" y="2576195"/>
          <a:ext cx="35496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" r:id="rId3" imgW="1524000" imgH="228600" progId="Equation.3">
                  <p:embed/>
                </p:oleObj>
              </mc:Choice>
              <mc:Fallback>
                <p:oleObj name="" r:id="rId3" imgW="1524000" imgH="228600" progId="Equation.3">
                  <p:embed/>
                  <p:pic>
                    <p:nvPicPr>
                      <p:cNvPr id="0" name="Object 52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816725" y="2576195"/>
                        <a:ext cx="3549650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85" name="Text Box 53"/>
          <p:cNvSpPr txBox="1"/>
          <p:nvPr/>
        </p:nvSpPr>
        <p:spPr>
          <a:xfrm>
            <a:off x="6672263" y="3366770"/>
            <a:ext cx="32400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）给出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0</a:t>
            </a:r>
            <a:r>
              <a:rPr lang="zh-CN" altLang="en-US" b="1" baseline="30000" dirty="0">
                <a:solidFill>
                  <a:srgbClr val="FF0000"/>
                </a:solidFill>
                <a:latin typeface="宋体" pitchFamily="2" charset="-122"/>
              </a:rPr>
              <a:t>＋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等效电路</a:t>
            </a:r>
            <a:endParaRPr lang="zh-CN" altLang="en-US" b="1" dirty="0">
              <a:solidFill>
                <a:srgbClr val="FF0000"/>
              </a:solidFill>
              <a:latin typeface="宋体" pitchFamily="2" charset="-122"/>
            </a:endParaRPr>
          </a:p>
        </p:txBody>
      </p:sp>
      <p:graphicFrame>
        <p:nvGraphicFramePr>
          <p:cNvPr id="69686" name="Object 54"/>
          <p:cNvGraphicFramePr>
            <a:graphicFrameLocks noChangeAspect="1"/>
          </p:cNvGraphicFramePr>
          <p:nvPr/>
        </p:nvGraphicFramePr>
        <p:xfrm>
          <a:off x="6311900" y="3943033"/>
          <a:ext cx="39608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" r:id="rId5" imgW="1752600" imgH="400050" progId="Equation.3">
                  <p:embed/>
                </p:oleObj>
              </mc:Choice>
              <mc:Fallback>
                <p:oleObj name="" r:id="rId5" imgW="1752600" imgH="400050" progId="Equation.3">
                  <p:embed/>
                  <p:pic>
                    <p:nvPicPr>
                      <p:cNvPr id="0" name="Object 54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311900" y="3943033"/>
                        <a:ext cx="3960813" cy="914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687" name="Group 55"/>
          <p:cNvGrpSpPr/>
          <p:nvPr/>
        </p:nvGrpSpPr>
        <p:grpSpPr>
          <a:xfrm>
            <a:off x="2063750" y="3987483"/>
            <a:ext cx="3746500" cy="2655888"/>
            <a:chOff x="340" y="2233"/>
            <a:chExt cx="2360" cy="1673"/>
          </a:xfrm>
        </p:grpSpPr>
        <p:sp>
          <p:nvSpPr>
            <p:cNvPr id="30736" name="Oval 56"/>
            <p:cNvSpPr/>
            <p:nvPr/>
          </p:nvSpPr>
          <p:spPr>
            <a:xfrm>
              <a:off x="1927" y="2478"/>
              <a:ext cx="273" cy="272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0737" name="Text Box 57"/>
            <p:cNvSpPr txBox="1"/>
            <p:nvPr/>
          </p:nvSpPr>
          <p:spPr>
            <a:xfrm>
              <a:off x="472" y="2732"/>
              <a:ext cx="291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1A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38" name="Text Box 58"/>
            <p:cNvSpPr txBox="1"/>
            <p:nvPr/>
          </p:nvSpPr>
          <p:spPr>
            <a:xfrm>
              <a:off x="1883" y="3092"/>
              <a:ext cx="435" cy="81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i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200V</a:t>
              </a:r>
              <a:endParaRPr lang="en-US" altLang="zh-CN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39" name="Text Box 59"/>
            <p:cNvSpPr txBox="1"/>
            <p:nvPr/>
          </p:nvSpPr>
          <p:spPr>
            <a:xfrm>
              <a:off x="441" y="3095"/>
              <a:ext cx="44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100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0740" name="Line 60"/>
            <p:cNvSpPr/>
            <p:nvPr/>
          </p:nvSpPr>
          <p:spPr>
            <a:xfrm flipH="1">
              <a:off x="449" y="2704"/>
              <a:ext cx="318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1" name="Oval 61"/>
            <p:cNvSpPr/>
            <p:nvPr/>
          </p:nvSpPr>
          <p:spPr>
            <a:xfrm>
              <a:off x="1610" y="3385"/>
              <a:ext cx="273" cy="272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0742" name="Text Box 62"/>
            <p:cNvSpPr txBox="1"/>
            <p:nvPr/>
          </p:nvSpPr>
          <p:spPr>
            <a:xfrm>
              <a:off x="1656" y="2295"/>
              <a:ext cx="243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43" name="Line 63"/>
            <p:cNvSpPr/>
            <p:nvPr/>
          </p:nvSpPr>
          <p:spPr>
            <a:xfrm flipH="1" flipV="1">
              <a:off x="2608" y="2568"/>
              <a:ext cx="0" cy="127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4" name="Line 64"/>
            <p:cNvSpPr/>
            <p:nvPr/>
          </p:nvSpPr>
          <p:spPr>
            <a:xfrm>
              <a:off x="386" y="2614"/>
              <a:ext cx="0" cy="122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5" name="Line 65"/>
            <p:cNvSpPr/>
            <p:nvPr/>
          </p:nvSpPr>
          <p:spPr>
            <a:xfrm>
              <a:off x="386" y="3838"/>
              <a:ext cx="222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6" name="Rectangle 66"/>
            <p:cNvSpPr/>
            <p:nvPr/>
          </p:nvSpPr>
          <p:spPr>
            <a:xfrm>
              <a:off x="340" y="3067"/>
              <a:ext cx="91" cy="318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0747" name="Rectangle 67"/>
            <p:cNvSpPr/>
            <p:nvPr/>
          </p:nvSpPr>
          <p:spPr>
            <a:xfrm>
              <a:off x="2564" y="2977"/>
              <a:ext cx="90" cy="317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0748" name="Text Box 68"/>
            <p:cNvSpPr txBox="1"/>
            <p:nvPr/>
          </p:nvSpPr>
          <p:spPr>
            <a:xfrm>
              <a:off x="1746" y="2233"/>
              <a:ext cx="636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100V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49" name="Text Box 69"/>
            <p:cNvSpPr txBox="1"/>
            <p:nvPr/>
          </p:nvSpPr>
          <p:spPr>
            <a:xfrm>
              <a:off x="1249" y="3004"/>
              <a:ext cx="44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100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0750" name="Text Box 70"/>
            <p:cNvSpPr txBox="1"/>
            <p:nvPr/>
          </p:nvSpPr>
          <p:spPr>
            <a:xfrm>
              <a:off x="2073" y="2959"/>
              <a:ext cx="44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100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0751" name="Line 71"/>
            <p:cNvSpPr/>
            <p:nvPr/>
          </p:nvSpPr>
          <p:spPr>
            <a:xfrm>
              <a:off x="1248" y="2886"/>
              <a:ext cx="49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2" name="Line 72"/>
            <p:cNvSpPr/>
            <p:nvPr/>
          </p:nvSpPr>
          <p:spPr>
            <a:xfrm>
              <a:off x="1746" y="2886"/>
              <a:ext cx="0" cy="95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3" name="Line 73"/>
            <p:cNvSpPr/>
            <p:nvPr/>
          </p:nvSpPr>
          <p:spPr>
            <a:xfrm>
              <a:off x="1247" y="2886"/>
              <a:ext cx="1" cy="95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4" name="Rectangle 74"/>
            <p:cNvSpPr/>
            <p:nvPr/>
          </p:nvSpPr>
          <p:spPr>
            <a:xfrm>
              <a:off x="1702" y="2977"/>
              <a:ext cx="90" cy="273"/>
            </a:xfrm>
            <a:prstGeom prst="rect">
              <a:avLst/>
            </a:prstGeom>
            <a:solidFill>
              <a:srgbClr val="FF9900"/>
            </a:solidFill>
            <a:ln w="254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55" name="Line 75"/>
            <p:cNvSpPr/>
            <p:nvPr/>
          </p:nvSpPr>
          <p:spPr>
            <a:xfrm>
              <a:off x="1474" y="2614"/>
              <a:ext cx="1134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6" name="Line 76"/>
            <p:cNvSpPr/>
            <p:nvPr/>
          </p:nvSpPr>
          <p:spPr>
            <a:xfrm>
              <a:off x="386" y="2614"/>
              <a:ext cx="113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7" name="Text Box 77"/>
            <p:cNvSpPr txBox="1"/>
            <p:nvPr/>
          </p:nvSpPr>
          <p:spPr>
            <a:xfrm>
              <a:off x="2245" y="2340"/>
              <a:ext cx="318" cy="251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zh-CN" altLang="en-US" sz="20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58" name="Oval 78"/>
            <p:cNvSpPr/>
            <p:nvPr/>
          </p:nvSpPr>
          <p:spPr>
            <a:xfrm>
              <a:off x="793" y="2478"/>
              <a:ext cx="273" cy="272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0759" name="Line 79"/>
            <p:cNvSpPr/>
            <p:nvPr/>
          </p:nvSpPr>
          <p:spPr>
            <a:xfrm>
              <a:off x="930" y="2478"/>
              <a:ext cx="0" cy="272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0" name="Line 80"/>
            <p:cNvSpPr/>
            <p:nvPr/>
          </p:nvSpPr>
          <p:spPr>
            <a:xfrm>
              <a:off x="1519" y="2614"/>
              <a:ext cx="0" cy="272"/>
            </a:xfrm>
            <a:prstGeom prst="line">
              <a:avLst/>
            </a:prstGeom>
            <a:ln w="9525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1" name="Line 81"/>
            <p:cNvSpPr/>
            <p:nvPr/>
          </p:nvSpPr>
          <p:spPr>
            <a:xfrm>
              <a:off x="1156" y="2976"/>
              <a:ext cx="0" cy="363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0762" name="Object 82"/>
            <p:cNvGraphicFramePr>
              <a:graphicFrameLocks noChangeAspect="1"/>
            </p:cNvGraphicFramePr>
            <p:nvPr/>
          </p:nvGraphicFramePr>
          <p:xfrm>
            <a:off x="1020" y="3339"/>
            <a:ext cx="237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9" name="" r:id="rId7" imgW="142875" imgH="219075" progId="Equation.3">
                    <p:embed/>
                  </p:oleObj>
                </mc:Choice>
                <mc:Fallback>
                  <p:oleObj name="" r:id="rId7" imgW="142875" imgH="219075" progId="Equation.3">
                    <p:embed/>
                    <p:pic>
                      <p:nvPicPr>
                        <p:cNvPr id="0" name="Object 82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20" y="3339"/>
                          <a:ext cx="237" cy="3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63" name="Line 83"/>
            <p:cNvSpPr/>
            <p:nvPr/>
          </p:nvSpPr>
          <p:spPr>
            <a:xfrm>
              <a:off x="1973" y="2795"/>
              <a:ext cx="272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4" name="Text Box 84"/>
            <p:cNvSpPr txBox="1"/>
            <p:nvPr/>
          </p:nvSpPr>
          <p:spPr>
            <a:xfrm>
              <a:off x="522" y="2295"/>
              <a:ext cx="243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65" name="Text Box 85"/>
            <p:cNvSpPr txBox="1"/>
            <p:nvPr/>
          </p:nvSpPr>
          <p:spPr>
            <a:xfrm>
              <a:off x="612" y="2233"/>
              <a:ext cx="636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66" name="Line 86"/>
            <p:cNvSpPr/>
            <p:nvPr/>
          </p:nvSpPr>
          <p:spPr>
            <a:xfrm>
              <a:off x="340" y="2614"/>
              <a:ext cx="1134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7" name="Text Box 87"/>
            <p:cNvSpPr txBox="1"/>
            <p:nvPr/>
          </p:nvSpPr>
          <p:spPr>
            <a:xfrm>
              <a:off x="1111" y="2340"/>
              <a:ext cx="318" cy="251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zh-CN" altLang="en-US" sz="20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68" name="Text Box 88"/>
            <p:cNvSpPr txBox="1"/>
            <p:nvPr/>
          </p:nvSpPr>
          <p:spPr>
            <a:xfrm>
              <a:off x="2064" y="2596"/>
              <a:ext cx="636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69721" name="Object 89"/>
          <p:cNvGraphicFramePr>
            <a:graphicFrameLocks noChangeAspect="1"/>
          </p:cNvGraphicFramePr>
          <p:nvPr/>
        </p:nvGraphicFramePr>
        <p:xfrm>
          <a:off x="6240463" y="5024120"/>
          <a:ext cx="4103687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" r:id="rId9" imgW="1905000" imgH="219075" progId="Equation.3">
                  <p:embed/>
                </p:oleObj>
              </mc:Choice>
              <mc:Fallback>
                <p:oleObj name="" r:id="rId9" imgW="1905000" imgH="219075" progId="Equation.3">
                  <p:embed/>
                  <p:pic>
                    <p:nvPicPr>
                      <p:cNvPr id="0" name="Object 89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240463" y="5024120"/>
                        <a:ext cx="4103687" cy="490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22" name="Object 90"/>
          <p:cNvGraphicFramePr>
            <a:graphicFrameLocks noChangeAspect="1"/>
          </p:cNvGraphicFramePr>
          <p:nvPr/>
        </p:nvGraphicFramePr>
        <p:xfrm>
          <a:off x="6383338" y="5671820"/>
          <a:ext cx="403225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" name="" r:id="rId11" imgW="1847850" imgH="228600" progId="Equation.3">
                  <p:embed/>
                </p:oleObj>
              </mc:Choice>
              <mc:Fallback>
                <p:oleObj name="" r:id="rId11" imgW="1847850" imgH="228600" progId="Equation.3">
                  <p:embed/>
                  <p:pic>
                    <p:nvPicPr>
                      <p:cNvPr id="0" name="Object 90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383338" y="5671820"/>
                        <a:ext cx="4032250" cy="525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9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9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69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3000"/>
                                        <p:tgtEl>
                                          <p:spTgt spid="69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3000"/>
                                        <p:tgtEl>
                                          <p:spTgt spid="69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9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9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1" dur="2000"/>
                                        <p:tgtEl>
                                          <p:spTgt spid="6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3000"/>
                                        <p:tgtEl>
                                          <p:spTgt spid="69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3000"/>
                                        <p:tgtEl>
                                          <p:spTgt spid="6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3000"/>
                                        <p:tgtEl>
                                          <p:spTgt spid="69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4" grpId="0" bldLvl="0" animBg="1"/>
      <p:bldP spid="69635" grpId="0"/>
      <p:bldP spid="69677" grpId="0" bldLvl="0" animBg="1"/>
      <p:bldP spid="69678" grpId="0"/>
      <p:bldP spid="6968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6"/>
          <p:cNvGraphicFramePr>
            <a:graphicFrameLocks noChangeAspect="1"/>
          </p:cNvGraphicFramePr>
          <p:nvPr/>
        </p:nvGraphicFramePr>
        <p:xfrm>
          <a:off x="7038975" y="573405"/>
          <a:ext cx="3552825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" r:id="rId1" imgW="2209800" imgH="1095375" progId="Visio.Drawing.5">
                  <p:embed/>
                </p:oleObj>
              </mc:Choice>
              <mc:Fallback>
                <p:oleObj name="" r:id="rId1" imgW="2209800" imgH="1095375" progId="Visio.Drawing.5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CC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038975" y="573405"/>
                        <a:ext cx="3552825" cy="1784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7" name="Object 5"/>
          <p:cNvGraphicFramePr>
            <a:graphicFrameLocks noChangeAspect="1"/>
          </p:cNvGraphicFramePr>
          <p:nvPr/>
        </p:nvGraphicFramePr>
        <p:xfrm>
          <a:off x="1676400" y="1259205"/>
          <a:ext cx="50466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name="" r:id="rId3" imgW="2009775" imgH="209550" progId="Equation.3">
                  <p:embed/>
                </p:oleObj>
              </mc:Choice>
              <mc:Fallback>
                <p:oleObj name="" r:id="rId3" imgW="2009775" imgH="209550" progId="Equation.3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CC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676400" y="1259205"/>
                        <a:ext cx="5046663" cy="53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4"/>
          <p:cNvGraphicFramePr>
            <a:graphicFrameLocks noChangeAspect="1"/>
          </p:cNvGraphicFramePr>
          <p:nvPr/>
        </p:nvGraphicFramePr>
        <p:xfrm>
          <a:off x="1538288" y="1792605"/>
          <a:ext cx="539591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" name="" r:id="rId5" imgW="2152650" imgH="219075" progId="Equation.3">
                  <p:embed/>
                </p:oleObj>
              </mc:Choice>
              <mc:Fallback>
                <p:oleObj name="" r:id="rId5" imgW="2152650" imgH="219075" progId="Equation.3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CC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538288" y="1792605"/>
                        <a:ext cx="5395912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0" name="Object 8"/>
          <p:cNvGraphicFramePr>
            <a:graphicFrameLocks noChangeAspect="1"/>
          </p:cNvGraphicFramePr>
          <p:nvPr/>
        </p:nvGraphicFramePr>
        <p:xfrm>
          <a:off x="2590800" y="2402205"/>
          <a:ext cx="9715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" name="" r:id="rId7" imgW="342900" imgH="209550" progId="Equation.3">
                  <p:embed/>
                </p:oleObj>
              </mc:Choice>
              <mc:Fallback>
                <p:oleObj name="" r:id="rId7" imgW="342900" imgH="209550" progId="Equation.3">
                  <p:embed/>
                  <p:pic>
                    <p:nvPicPr>
                      <p:cNvPr id="0" name="Object 8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590800" y="2402205"/>
                        <a:ext cx="971550" cy="603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Rectangle 10"/>
          <p:cNvSpPr/>
          <p:nvPr/>
        </p:nvSpPr>
        <p:spPr>
          <a:xfrm>
            <a:off x="1752600" y="2326005"/>
            <a:ext cx="109855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b="1" dirty="0">
                <a:solidFill>
                  <a:srgbClr val="FF00FF"/>
                </a:solidFill>
                <a:latin typeface="Times New Roman" panose="02020503050405090304" pitchFamily="18" charset="0"/>
                <a:ea typeface="楷体_GB2312" pitchFamily="1" charset="-122"/>
              </a:rPr>
              <a:t>解：</a:t>
            </a:r>
            <a:endParaRPr lang="zh-CN" altLang="en-US" sz="3600" b="1" dirty="0">
              <a:solidFill>
                <a:srgbClr val="FF00FF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23568" name="Object 16"/>
          <p:cNvGraphicFramePr>
            <a:graphicFrameLocks noChangeAspect="1"/>
          </p:cNvGraphicFramePr>
          <p:nvPr/>
        </p:nvGraphicFramePr>
        <p:xfrm>
          <a:off x="1828800" y="3202305"/>
          <a:ext cx="3448050" cy="216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" name="" r:id="rId9" imgW="1724025" imgH="1076325" progId="Visio.Drawing.5">
                  <p:embed/>
                </p:oleObj>
              </mc:Choice>
              <mc:Fallback>
                <p:oleObj name="" r:id="rId9" imgW="1724025" imgH="1076325" progId="Visio.Drawing.5">
                  <p:embed/>
                  <p:pic>
                    <p:nvPicPr>
                      <p:cNvPr id="0" name="Object 16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CC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828800" y="3202305"/>
                        <a:ext cx="3448050" cy="2160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7" name="Object 15"/>
          <p:cNvGraphicFramePr>
            <a:graphicFrameLocks noChangeAspect="1"/>
          </p:cNvGraphicFramePr>
          <p:nvPr/>
        </p:nvGraphicFramePr>
        <p:xfrm>
          <a:off x="5562600" y="3011805"/>
          <a:ext cx="260191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" r:id="rId11" imgW="1028700" imgH="228600" progId="Equation.3">
                  <p:embed/>
                </p:oleObj>
              </mc:Choice>
              <mc:Fallback>
                <p:oleObj name="" r:id="rId11" imgW="1028700" imgH="228600" progId="Equation.3">
                  <p:embed/>
                  <p:pic>
                    <p:nvPicPr>
                      <p:cNvPr id="0" name="Object 15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562600" y="3011805"/>
                        <a:ext cx="2601913" cy="603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6" name="Object 14"/>
          <p:cNvGraphicFramePr>
            <a:graphicFrameLocks noChangeAspect="1"/>
          </p:cNvGraphicFramePr>
          <p:nvPr/>
        </p:nvGraphicFramePr>
        <p:xfrm>
          <a:off x="5486400" y="3850005"/>
          <a:ext cx="20637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" r:id="rId13" imgW="819150" imgH="247650" progId="Equation.3">
                  <p:embed/>
                </p:oleObj>
              </mc:Choice>
              <mc:Fallback>
                <p:oleObj name="" r:id="rId13" imgW="819150" imgH="247650" progId="Equation.3">
                  <p:embed/>
                  <p:pic>
                    <p:nvPicPr>
                      <p:cNvPr id="0" name="Object 14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486400" y="3850005"/>
                        <a:ext cx="2063750" cy="63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5" name="Object 13"/>
          <p:cNvGraphicFramePr>
            <a:graphicFrameLocks noChangeAspect="1"/>
          </p:cNvGraphicFramePr>
          <p:nvPr/>
        </p:nvGraphicFramePr>
        <p:xfrm>
          <a:off x="5562600" y="4688205"/>
          <a:ext cx="1649413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" name="" r:id="rId15" imgW="647700" imgH="247650" progId="Equation.3">
                  <p:embed/>
                </p:oleObj>
              </mc:Choice>
              <mc:Fallback>
                <p:oleObj name="" r:id="rId15" imgW="647700" imgH="247650" progId="Equation.3">
                  <p:embed/>
                  <p:pic>
                    <p:nvPicPr>
                      <p:cNvPr id="0" name="Object 13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562600" y="4688205"/>
                        <a:ext cx="1649413" cy="63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4" name="Object 12"/>
          <p:cNvGraphicFramePr>
            <a:graphicFrameLocks noChangeAspect="1"/>
          </p:cNvGraphicFramePr>
          <p:nvPr/>
        </p:nvGraphicFramePr>
        <p:xfrm>
          <a:off x="7848600" y="4612005"/>
          <a:ext cx="177641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" r:id="rId17" imgW="704850" imgH="228600" progId="Equation.3">
                  <p:embed/>
                </p:oleObj>
              </mc:Choice>
              <mc:Fallback>
                <p:oleObj name="" r:id="rId17" imgW="704850" imgH="228600" progId="Equation.3">
                  <p:embed/>
                  <p:pic>
                    <p:nvPicPr>
                      <p:cNvPr id="0" name="Object 12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848600" y="4612005"/>
                        <a:ext cx="1776413" cy="603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3" name="Object 11"/>
          <p:cNvGraphicFramePr>
            <a:graphicFrameLocks noChangeAspect="1"/>
          </p:cNvGraphicFramePr>
          <p:nvPr/>
        </p:nvGraphicFramePr>
        <p:xfrm>
          <a:off x="5519738" y="5602605"/>
          <a:ext cx="377666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9" name="" r:id="rId19" imgW="1504950" imgH="228600" progId="Equation.3">
                  <p:embed/>
                </p:oleObj>
              </mc:Choice>
              <mc:Fallback>
                <p:oleObj name="" r:id="rId19" imgW="1504950" imgH="228600" progId="Equation.3">
                  <p:embed/>
                  <p:pic>
                    <p:nvPicPr>
                      <p:cNvPr id="0" name="Object 11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519738" y="5602605"/>
                        <a:ext cx="3776662" cy="603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10"/>
          <p:cNvGraphicFramePr>
            <a:graphicFrameLocks noChangeAspect="1"/>
          </p:cNvGraphicFramePr>
          <p:nvPr/>
        </p:nvGraphicFramePr>
        <p:xfrm>
          <a:off x="1905000" y="1219200"/>
          <a:ext cx="9969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" r:id="rId1" imgW="342900" imgH="209550" progId="Equation.3">
                  <p:embed/>
                </p:oleObj>
              </mc:Choice>
              <mc:Fallback>
                <p:oleObj name="" r:id="rId1" imgW="342900" imgH="209550" progId="Equation.3">
                  <p:embed/>
                  <p:pic>
                    <p:nvPicPr>
                      <p:cNvPr id="0" name="Object 10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05000" y="1219200"/>
                        <a:ext cx="996950" cy="606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9"/>
          <p:cNvGraphicFramePr>
            <a:graphicFrameLocks noChangeAspect="1"/>
          </p:cNvGraphicFramePr>
          <p:nvPr/>
        </p:nvGraphicFramePr>
        <p:xfrm>
          <a:off x="2133600" y="1828800"/>
          <a:ext cx="3735388" cy="224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" name="" r:id="rId3" imgW="1857375" imgH="1114425" progId="Visio.Drawing.11">
                  <p:embed/>
                </p:oleObj>
              </mc:Choice>
              <mc:Fallback>
                <p:oleObj name="" r:id="rId3" imgW="1857375" imgH="1114425" progId="Visio.Drawing.11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CC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33600" y="1828800"/>
                        <a:ext cx="3735388" cy="2249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4" name="Object 8"/>
          <p:cNvGraphicFramePr>
            <a:graphicFrameLocks noChangeAspect="1"/>
          </p:cNvGraphicFramePr>
          <p:nvPr/>
        </p:nvGraphicFramePr>
        <p:xfrm>
          <a:off x="8763000" y="3505200"/>
          <a:ext cx="145891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6" name="" r:id="rId5" imgW="571500" imgH="228600" progId="Equation.3">
                  <p:embed/>
                </p:oleObj>
              </mc:Choice>
              <mc:Fallback>
                <p:oleObj name="" r:id="rId5" imgW="571500" imgH="228600" progId="Equation.3">
                  <p:embed/>
                  <p:pic>
                    <p:nvPicPr>
                      <p:cNvPr id="0" name="Object 8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763000" y="3505200"/>
                        <a:ext cx="1458913" cy="603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3" name="Object 7"/>
          <p:cNvGraphicFramePr>
            <a:graphicFrameLocks noChangeAspect="1"/>
          </p:cNvGraphicFramePr>
          <p:nvPr/>
        </p:nvGraphicFramePr>
        <p:xfrm>
          <a:off x="6324600" y="1524000"/>
          <a:ext cx="34893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" name="" r:id="rId7" imgW="1390650" imgH="247650" progId="Equation.3">
                  <p:embed/>
                </p:oleObj>
              </mc:Choice>
              <mc:Fallback>
                <p:oleObj name="" r:id="rId7" imgW="1390650" imgH="247650" progId="Equation.3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324600" y="1524000"/>
                        <a:ext cx="3489325" cy="63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2" name="Object 6"/>
          <p:cNvGraphicFramePr>
            <a:graphicFrameLocks noChangeAspect="1"/>
          </p:cNvGraphicFramePr>
          <p:nvPr/>
        </p:nvGraphicFramePr>
        <p:xfrm>
          <a:off x="6400800" y="3505200"/>
          <a:ext cx="212566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" name="" r:id="rId9" imgW="838200" imgH="228600" progId="Equation.3">
                  <p:embed/>
                </p:oleObj>
              </mc:Choice>
              <mc:Fallback>
                <p:oleObj name="" r:id="rId9" imgW="838200" imgH="228600" progId="Equation.3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400800" y="3505200"/>
                        <a:ext cx="2125663" cy="603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5"/>
          <p:cNvGraphicFramePr>
            <a:graphicFrameLocks noChangeAspect="1"/>
          </p:cNvGraphicFramePr>
          <p:nvPr/>
        </p:nvGraphicFramePr>
        <p:xfrm>
          <a:off x="6400800" y="2438400"/>
          <a:ext cx="399891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9" name="" r:id="rId11" imgW="1590675" imgH="228600" progId="Equation.3">
                  <p:embed/>
                </p:oleObj>
              </mc:Choice>
              <mc:Fallback>
                <p:oleObj name="" r:id="rId11" imgW="1590675" imgH="228600" progId="Equation.3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400800" y="2438400"/>
                        <a:ext cx="3998913" cy="603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2038350" y="4600575"/>
          <a:ext cx="7902575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" r:id="rId13" imgW="3152775" imgH="457200" progId="Equation.3">
                  <p:embed/>
                </p:oleObj>
              </mc:Choice>
              <mc:Fallback>
                <p:oleObj name="" r:id="rId13" imgW="3152775" imgH="457200" progId="Equation.3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038350" y="4600575"/>
                        <a:ext cx="7902575" cy="1174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title"/>
          </p:nvPr>
        </p:nvSpPr>
        <p:spPr>
          <a:xfrm>
            <a:off x="1300480" y="696278"/>
            <a:ext cx="8229600" cy="777875"/>
          </a:xfrm>
          <a:noFill/>
          <a:ln>
            <a:noFill/>
          </a:ln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3600" b="1" dirty="0">
                <a:solidFill>
                  <a:srgbClr val="FF0000"/>
                </a:solidFill>
              </a:rPr>
              <a:t> 3</a:t>
            </a:r>
            <a:r>
              <a:rPr lang="zh-CN" altLang="en-US" sz="3600" b="1" dirty="0">
                <a:solidFill>
                  <a:srgbClr val="FF0000"/>
                </a:solidFill>
              </a:rPr>
              <a:t>－</a:t>
            </a:r>
            <a:r>
              <a:rPr lang="en-US" altLang="zh-CN" sz="3600" b="1" dirty="0">
                <a:solidFill>
                  <a:srgbClr val="FF0000"/>
                </a:solidFill>
              </a:rPr>
              <a:t>1 </a:t>
            </a:r>
            <a:r>
              <a:rPr lang="zh-CN" altLang="en-US" sz="3600" b="1" dirty="0">
                <a:solidFill>
                  <a:srgbClr val="FF0000"/>
                </a:solidFill>
              </a:rPr>
              <a:t>动态电路的方程及其初始条件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35843" name="Rectangle 3"/>
          <p:cNvSpPr/>
          <p:nvPr/>
        </p:nvSpPr>
        <p:spPr>
          <a:xfrm>
            <a:off x="1847850" y="1462723"/>
            <a:ext cx="4114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800" b="1" dirty="0">
                <a:latin typeface="宋体" pitchFamily="2" charset="-122"/>
              </a:rPr>
              <a:t>一</a:t>
            </a:r>
            <a:r>
              <a:rPr lang="en-US" altLang="zh-CN" sz="2800" b="1" dirty="0">
                <a:latin typeface="宋体" pitchFamily="2" charset="-122"/>
              </a:rPr>
              <a:t>. </a:t>
            </a:r>
            <a:r>
              <a:rPr lang="zh-CN" altLang="en-US" sz="2800" b="1" dirty="0">
                <a:latin typeface="宋体" pitchFamily="2" charset="-122"/>
              </a:rPr>
              <a:t>动态电路的方程</a:t>
            </a:r>
            <a:r>
              <a:rPr lang="zh-CN" altLang="en-US" sz="2800" dirty="0">
                <a:latin typeface="Times New Roman" panose="02020503050405090304" pitchFamily="18" charset="0"/>
              </a:rPr>
              <a:t> </a:t>
            </a:r>
            <a:endParaRPr lang="zh-CN" altLang="en-US" sz="2800" dirty="0">
              <a:latin typeface="Times New Roman" panose="02020503050405090304" pitchFamily="18" charset="0"/>
            </a:endParaRPr>
          </a:p>
        </p:txBody>
      </p:sp>
      <p:sp>
        <p:nvSpPr>
          <p:cNvPr id="35844" name="Rectangle 4"/>
          <p:cNvSpPr/>
          <p:nvPr/>
        </p:nvSpPr>
        <p:spPr>
          <a:xfrm>
            <a:off x="2514600" y="2158048"/>
            <a:ext cx="762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dirty="0">
                <a:latin typeface="宋体" pitchFamily="2" charset="-122"/>
              </a:rPr>
              <a:t>1. </a:t>
            </a:r>
            <a:r>
              <a:rPr lang="zh-CN" altLang="en-US" sz="2400" b="1" dirty="0">
                <a:latin typeface="楷体_GB2312" pitchFamily="1" charset="-122"/>
                <a:ea typeface="楷体_GB2312" pitchFamily="1" charset="-122"/>
              </a:rPr>
              <a:t>动态电路：含有动态元件（电容或电感）的电路。</a:t>
            </a:r>
            <a:r>
              <a:rPr lang="zh-CN" altLang="en-US" sz="2400" dirty="0">
                <a:latin typeface="Times New Roman" panose="02020503050405090304" pitchFamily="18" charset="0"/>
              </a:rPr>
              <a:t> </a:t>
            </a:r>
            <a:endParaRPr lang="zh-CN" altLang="en-US" sz="2400" dirty="0">
              <a:latin typeface="Times New Roman" panose="02020503050405090304" pitchFamily="18" charset="0"/>
            </a:endParaRPr>
          </a:p>
        </p:txBody>
      </p:sp>
      <p:sp>
        <p:nvSpPr>
          <p:cNvPr id="35852" name="Text Box 12"/>
          <p:cNvSpPr txBox="1"/>
          <p:nvPr/>
        </p:nvSpPr>
        <p:spPr>
          <a:xfrm>
            <a:off x="1774825" y="3047048"/>
            <a:ext cx="503238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90204" pitchFamily="34" charset="0"/>
              </a:rPr>
              <a:t>例</a:t>
            </a:r>
            <a:endParaRPr lang="zh-CN" altLang="en-US" sz="2800" b="1" dirty="0"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grpSp>
        <p:nvGrpSpPr>
          <p:cNvPr id="35853" name="Group 13"/>
          <p:cNvGrpSpPr/>
          <p:nvPr/>
        </p:nvGrpSpPr>
        <p:grpSpPr>
          <a:xfrm>
            <a:off x="2066925" y="3623310"/>
            <a:ext cx="4265613" cy="2016125"/>
            <a:chOff x="329" y="2568"/>
            <a:chExt cx="2687" cy="1270"/>
          </a:xfrm>
        </p:grpSpPr>
        <p:grpSp>
          <p:nvGrpSpPr>
            <p:cNvPr id="7187" name="Group 14"/>
            <p:cNvGrpSpPr/>
            <p:nvPr/>
          </p:nvGrpSpPr>
          <p:grpSpPr>
            <a:xfrm>
              <a:off x="329" y="2704"/>
              <a:ext cx="2007" cy="1134"/>
              <a:chOff x="329" y="2704"/>
              <a:chExt cx="2007" cy="1134"/>
            </a:xfrm>
          </p:grpSpPr>
          <p:sp>
            <p:nvSpPr>
              <p:cNvPr id="7191" name="Oval 15"/>
              <p:cNvSpPr/>
              <p:nvPr/>
            </p:nvSpPr>
            <p:spPr>
              <a:xfrm>
                <a:off x="612" y="3113"/>
                <a:ext cx="272" cy="272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92" name="Line 16"/>
              <p:cNvSpPr/>
              <p:nvPr/>
            </p:nvSpPr>
            <p:spPr>
              <a:xfrm flipH="1">
                <a:off x="2109" y="2886"/>
                <a:ext cx="227" cy="144"/>
              </a:xfrm>
              <a:prstGeom prst="line">
                <a:avLst/>
              </a:prstGeom>
              <a:ln w="57150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93" name="Text Box 17"/>
              <p:cNvSpPr txBox="1"/>
              <p:nvPr/>
            </p:nvSpPr>
            <p:spPr>
              <a:xfrm>
                <a:off x="521" y="2924"/>
                <a:ext cx="224" cy="58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  <a:p>
                <a:pPr algn="ctr" eaLnBrk="1" hangingPunct="1"/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  <a:p>
                <a:pPr algn="ctr" eaLnBrk="1" hangingPunct="1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94" name="Text Box 18"/>
              <p:cNvSpPr txBox="1"/>
              <p:nvPr/>
            </p:nvSpPr>
            <p:spPr>
              <a:xfrm>
                <a:off x="329" y="3047"/>
                <a:ext cx="296" cy="3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sz="2800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sz="2800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s</a:t>
                </a:r>
                <a:endPara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95" name="Text Box 19"/>
              <p:cNvSpPr txBox="1"/>
              <p:nvPr/>
            </p:nvSpPr>
            <p:spPr>
              <a:xfrm>
                <a:off x="1181" y="2868"/>
                <a:ext cx="258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R</a:t>
                </a:r>
                <a:r>
                  <a:rPr lang="en-US" altLang="zh-CN" b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1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96" name="Text Box 20"/>
              <p:cNvSpPr txBox="1"/>
              <p:nvPr/>
            </p:nvSpPr>
            <p:spPr>
              <a:xfrm>
                <a:off x="1227" y="3413"/>
                <a:ext cx="258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R</a:t>
                </a:r>
                <a:r>
                  <a:rPr lang="en-US" altLang="zh-CN" b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2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97" name="Rectangle 21"/>
              <p:cNvSpPr/>
              <p:nvPr/>
            </p:nvSpPr>
            <p:spPr>
              <a:xfrm>
                <a:off x="748" y="2704"/>
                <a:ext cx="817" cy="1134"/>
              </a:xfrm>
              <a:prstGeom prst="rect">
                <a:avLst/>
              </a:prstGeom>
              <a:noFill/>
              <a:ln w="28575" cap="flat" cmpd="sng">
                <a:solidFill>
                  <a:srgbClr val="FFCC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98" name="Rectangle 22"/>
              <p:cNvSpPr/>
              <p:nvPr/>
            </p:nvSpPr>
            <p:spPr>
              <a:xfrm>
                <a:off x="1519" y="3385"/>
                <a:ext cx="96" cy="240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99" name="Rectangle 23"/>
              <p:cNvSpPr/>
              <p:nvPr/>
            </p:nvSpPr>
            <p:spPr>
              <a:xfrm>
                <a:off x="1519" y="2886"/>
                <a:ext cx="91" cy="227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200" name="Line 24"/>
              <p:cNvSpPr/>
              <p:nvPr/>
            </p:nvSpPr>
            <p:spPr>
              <a:xfrm>
                <a:off x="1565" y="2704"/>
                <a:ext cx="453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oval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1" name="Line 25"/>
              <p:cNvSpPr/>
              <p:nvPr/>
            </p:nvSpPr>
            <p:spPr>
              <a:xfrm>
                <a:off x="1565" y="3294"/>
                <a:ext cx="453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oval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2" name="Line 26"/>
              <p:cNvSpPr/>
              <p:nvPr/>
            </p:nvSpPr>
            <p:spPr>
              <a:xfrm>
                <a:off x="2018" y="2704"/>
                <a:ext cx="0" cy="182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3" name="Line 27"/>
              <p:cNvSpPr/>
              <p:nvPr/>
            </p:nvSpPr>
            <p:spPr>
              <a:xfrm>
                <a:off x="2018" y="3113"/>
                <a:ext cx="0" cy="181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4" name="Oval 28"/>
              <p:cNvSpPr/>
              <p:nvPr/>
            </p:nvSpPr>
            <p:spPr>
              <a:xfrm>
                <a:off x="1973" y="3022"/>
                <a:ext cx="90" cy="91"/>
              </a:xfrm>
              <a:prstGeom prst="ellipse">
                <a:avLst/>
              </a:prstGeom>
              <a:noFill/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205" name="Oval 29"/>
              <p:cNvSpPr/>
              <p:nvPr/>
            </p:nvSpPr>
            <p:spPr>
              <a:xfrm>
                <a:off x="1973" y="2885"/>
                <a:ext cx="90" cy="91"/>
              </a:xfrm>
              <a:prstGeom prst="ellipse">
                <a:avLst/>
              </a:prstGeom>
              <a:noFill/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206" name="Line 30"/>
              <p:cNvSpPr/>
              <p:nvPr/>
            </p:nvSpPr>
            <p:spPr>
              <a:xfrm>
                <a:off x="2064" y="2931"/>
                <a:ext cx="136" cy="227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88" name="Text Box 31"/>
            <p:cNvSpPr txBox="1"/>
            <p:nvPr/>
          </p:nvSpPr>
          <p:spPr>
            <a:xfrm>
              <a:off x="1973" y="2568"/>
              <a:ext cx="1043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（</a:t>
              </a: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t</a:t>
              </a:r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=0</a:t>
              </a:r>
              <a:r>
                <a:rPr lang="zh-CN" altLang="en-US" sz="28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）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7189" name="Line 32"/>
            <p:cNvSpPr/>
            <p:nvPr/>
          </p:nvSpPr>
          <p:spPr>
            <a:xfrm>
              <a:off x="839" y="2795"/>
              <a:ext cx="363" cy="0"/>
            </a:xfrm>
            <a:prstGeom prst="line">
              <a:avLst/>
            </a:prstGeom>
            <a:ln w="38100" cap="flat" cmpd="sng">
              <a:solidFill>
                <a:srgbClr val="33CC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0" name="Text Box 33"/>
            <p:cNvSpPr txBox="1"/>
            <p:nvPr/>
          </p:nvSpPr>
          <p:spPr>
            <a:xfrm>
              <a:off x="839" y="2750"/>
              <a:ext cx="408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i</a:t>
              </a:r>
              <a:endPara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35874" name="Group 34"/>
          <p:cNvGrpSpPr/>
          <p:nvPr/>
        </p:nvGrpSpPr>
        <p:grpSpPr>
          <a:xfrm>
            <a:off x="6024563" y="3120073"/>
            <a:ext cx="3744912" cy="2590800"/>
            <a:chOff x="3107" y="2478"/>
            <a:chExt cx="2359" cy="1632"/>
          </a:xfrm>
        </p:grpSpPr>
        <p:sp>
          <p:nvSpPr>
            <p:cNvPr id="7178" name="Line 35"/>
            <p:cNvSpPr/>
            <p:nvPr/>
          </p:nvSpPr>
          <p:spPr>
            <a:xfrm>
              <a:off x="3107" y="3657"/>
              <a:ext cx="1678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9" name="Line 36"/>
            <p:cNvSpPr/>
            <p:nvPr/>
          </p:nvSpPr>
          <p:spPr>
            <a:xfrm flipV="1">
              <a:off x="3787" y="2659"/>
              <a:ext cx="0" cy="1451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0" name="Text Box 37"/>
            <p:cNvSpPr txBox="1"/>
            <p:nvPr/>
          </p:nvSpPr>
          <p:spPr>
            <a:xfrm>
              <a:off x="3560" y="3657"/>
              <a:ext cx="27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0</a:t>
              </a:r>
              <a:endPara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7181" name="Text Box 38"/>
            <p:cNvSpPr txBox="1"/>
            <p:nvPr/>
          </p:nvSpPr>
          <p:spPr>
            <a:xfrm>
              <a:off x="4740" y="3475"/>
              <a:ext cx="273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t</a:t>
              </a:r>
              <a:endParaRPr lang="en-US" altLang="zh-CN" sz="2800" b="1" i="1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7182" name="Text Box 39"/>
            <p:cNvSpPr txBox="1"/>
            <p:nvPr/>
          </p:nvSpPr>
          <p:spPr>
            <a:xfrm>
              <a:off x="3833" y="2478"/>
              <a:ext cx="318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i</a:t>
              </a:r>
              <a:endParaRPr lang="en-US" altLang="zh-CN" sz="2800" b="1" i="1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7183" name="Line 40"/>
            <p:cNvSpPr/>
            <p:nvPr/>
          </p:nvSpPr>
          <p:spPr>
            <a:xfrm>
              <a:off x="3107" y="3249"/>
              <a:ext cx="680" cy="0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4" name="Line 41"/>
            <p:cNvSpPr/>
            <p:nvPr/>
          </p:nvSpPr>
          <p:spPr>
            <a:xfrm>
              <a:off x="3788" y="2931"/>
              <a:ext cx="680" cy="0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185" name="Object 42"/>
            <p:cNvGraphicFramePr>
              <a:graphicFrameLocks noChangeAspect="1"/>
            </p:cNvGraphicFramePr>
            <p:nvPr/>
          </p:nvGraphicFramePr>
          <p:xfrm>
            <a:off x="4558" y="2750"/>
            <a:ext cx="908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" r:id="rId1" imgW="685800" imgH="219075" progId="Equation.3">
                    <p:embed/>
                  </p:oleObj>
                </mc:Choice>
                <mc:Fallback>
                  <p:oleObj name="" r:id="rId1" imgW="685800" imgH="219075" progId="Equation.3">
                    <p:embed/>
                    <p:pic>
                      <p:nvPicPr>
                        <p:cNvPr id="0" name="Object 42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558" y="2750"/>
                          <a:ext cx="908" cy="2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6" name="Object 43"/>
            <p:cNvGraphicFramePr>
              <a:graphicFrameLocks noChangeAspect="1"/>
            </p:cNvGraphicFramePr>
            <p:nvPr/>
          </p:nvGraphicFramePr>
          <p:xfrm>
            <a:off x="3923" y="3113"/>
            <a:ext cx="1392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" r:id="rId3" imgW="1085850" imgH="219075" progId="Equation.3">
                    <p:embed/>
                  </p:oleObj>
                </mc:Choice>
                <mc:Fallback>
                  <p:oleObj name="" r:id="rId3" imgW="1085850" imgH="219075" progId="Equation.3">
                    <p:embed/>
                    <p:pic>
                      <p:nvPicPr>
                        <p:cNvPr id="0" name="Object 43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923" y="3113"/>
                          <a:ext cx="1392" cy="2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884" name="AutoShape 44" descr="羊皮纸"/>
          <p:cNvSpPr/>
          <p:nvPr/>
        </p:nvSpPr>
        <p:spPr>
          <a:xfrm>
            <a:off x="7319963" y="5207635"/>
            <a:ext cx="2016125" cy="503238"/>
          </a:xfrm>
          <a:prstGeom prst="wedgeRoundRectCallout">
            <a:avLst>
              <a:gd name="adj1" fmla="val -60394"/>
              <a:gd name="adj2" fmla="val -188801"/>
              <a:gd name="adj3" fmla="val 16667"/>
            </a:avLst>
          </a:prstGeom>
          <a:blipFill rotWithShape="1">
            <a:blip r:embed="rId5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rgbClr val="000000"/>
                </a:solidFill>
                <a:latin typeface="Arial" panose="020B0604020202090204" pitchFamily="34" charset="0"/>
                <a:ea typeface="仿宋_GB2312" pitchFamily="49" charset="-122"/>
              </a:rPr>
              <a:t>过渡期为零</a:t>
            </a:r>
            <a:endParaRPr lang="zh-CN" altLang="en-US" b="1" dirty="0">
              <a:solidFill>
                <a:srgbClr val="00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35885" name="Text Box 45"/>
          <p:cNvSpPr txBox="1"/>
          <p:nvPr/>
        </p:nvSpPr>
        <p:spPr>
          <a:xfrm>
            <a:off x="2640013" y="3047048"/>
            <a:ext cx="1582737" cy="3683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rPr>
              <a:t>电阻电路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35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3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35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  <p:bldP spid="35844" grpId="0"/>
      <p:bldP spid="35852" grpId="0" bldLvl="0" animBg="1"/>
      <p:bldP spid="35884" grpId="0" bldLvl="0" animBg="1"/>
      <p:bldP spid="35885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6" name="Object 6"/>
          <p:cNvGraphicFramePr>
            <a:graphicFrameLocks noChangeAspect="1"/>
          </p:cNvGraphicFramePr>
          <p:nvPr/>
        </p:nvGraphicFramePr>
        <p:xfrm>
          <a:off x="3200400" y="844550"/>
          <a:ext cx="22494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" r:id="rId1" imgW="904875" imgH="209550" progId="Equation.3">
                  <p:embed/>
                </p:oleObj>
              </mc:Choice>
              <mc:Fallback>
                <p:oleObj name="" r:id="rId1" imgW="904875" imgH="209550" progId="Equation.3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00400" y="844550"/>
                        <a:ext cx="2249488" cy="53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18" name="Group 18"/>
          <p:cNvGrpSpPr/>
          <p:nvPr/>
        </p:nvGrpSpPr>
        <p:grpSpPr>
          <a:xfrm>
            <a:off x="1524000" y="1530350"/>
            <a:ext cx="9144000" cy="584201"/>
            <a:chOff x="0" y="624"/>
            <a:chExt cx="5760" cy="368"/>
          </a:xfrm>
        </p:grpSpPr>
        <p:sp>
          <p:nvSpPr>
            <p:cNvPr id="33801" name="Rectangle 7"/>
            <p:cNvSpPr/>
            <p:nvPr/>
          </p:nvSpPr>
          <p:spPr>
            <a:xfrm>
              <a:off x="0" y="624"/>
              <a:ext cx="5760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just" defTabSz="914400" eaLnBrk="1" hangingPunct="1">
                <a:tabLst>
                  <a:tab pos="457200" algn="l"/>
                </a:tabLst>
              </a:pPr>
              <a:r>
                <a:rPr lang="en-US" altLang="zh-CN" sz="3200" b="1" dirty="0">
                  <a:latin typeface="Times New Roman" panose="02020503050405090304" pitchFamily="18" charset="0"/>
                  <a:ea typeface="楷体_GB2312" pitchFamily="1" charset="-122"/>
                </a:rPr>
                <a:t>  (              </a:t>
              </a:r>
              <a:r>
                <a:rPr lang="zh-CN" altLang="en-US" sz="3200" b="1" dirty="0">
                  <a:latin typeface="Times New Roman" panose="02020503050405090304" pitchFamily="18" charset="0"/>
                  <a:ea typeface="楷体_GB2312" pitchFamily="1" charset="-122"/>
                </a:rPr>
                <a:t>电路与信号教材表示不一致，都可以</a:t>
              </a:r>
              <a:r>
                <a:rPr lang="en-US" altLang="zh-CN" sz="3200" b="1" dirty="0">
                  <a:latin typeface="Times New Roman" panose="02020503050405090304" pitchFamily="18" charset="0"/>
                  <a:ea typeface="楷体_GB2312" pitchFamily="1" charset="-122"/>
                </a:rPr>
                <a:t>)</a:t>
              </a:r>
              <a:endParaRPr lang="en-US" altLang="zh-CN" sz="3200" b="1" dirty="0"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graphicFrame>
          <p:nvGraphicFramePr>
            <p:cNvPr id="33802" name="Object 5"/>
            <p:cNvGraphicFramePr>
              <a:graphicFrameLocks noChangeAspect="1"/>
            </p:cNvGraphicFramePr>
            <p:nvPr/>
          </p:nvGraphicFramePr>
          <p:xfrm>
            <a:off x="384" y="624"/>
            <a:ext cx="746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9" name="" r:id="rId3" imgW="447675" imgH="219075" progId="Equation.3">
                    <p:embed/>
                  </p:oleObj>
                </mc:Choice>
                <mc:Fallback>
                  <p:oleObj name="" r:id="rId3" imgW="447675" imgH="219075" progId="Equation.3">
                    <p:embed/>
                    <p:pic>
                      <p:nvPicPr>
                        <p:cNvPr id="0" name="Object 5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84" y="624"/>
                          <a:ext cx="746" cy="3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1905000" y="2292350"/>
          <a:ext cx="385445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" name="" r:id="rId5" imgW="2400300" imgH="1190625" progId="Visio.Drawing.5">
                  <p:embed/>
                </p:oleObj>
              </mc:Choice>
              <mc:Fallback>
                <p:oleObj name="" r:id="rId5" imgW="2400300" imgH="1190625" progId="Visio.Drawing.5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05000" y="2292350"/>
                        <a:ext cx="3854450" cy="191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3" name="Object 13"/>
          <p:cNvGraphicFramePr>
            <a:graphicFrameLocks noChangeAspect="1"/>
          </p:cNvGraphicFramePr>
          <p:nvPr/>
        </p:nvGraphicFramePr>
        <p:xfrm>
          <a:off x="6324600" y="2444750"/>
          <a:ext cx="3868738" cy="184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name="" r:id="rId7" imgW="2409825" imgH="1143000" progId="Visio.Drawing.5">
                  <p:embed/>
                </p:oleObj>
              </mc:Choice>
              <mc:Fallback>
                <p:oleObj name="" r:id="rId7" imgW="2409825" imgH="1143000" progId="Visio.Drawing.5">
                  <p:embed/>
                  <p:pic>
                    <p:nvPicPr>
                      <p:cNvPr id="0" name="Object 13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CC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324600" y="2444750"/>
                        <a:ext cx="3868738" cy="1843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2" name="Object 12"/>
          <p:cNvGraphicFramePr>
            <a:graphicFrameLocks noChangeAspect="1"/>
          </p:cNvGraphicFramePr>
          <p:nvPr/>
        </p:nvGraphicFramePr>
        <p:xfrm>
          <a:off x="2057400" y="4654550"/>
          <a:ext cx="73644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2" name="" r:id="rId9" imgW="2933700" imgH="219075" progId="Equation.3">
                  <p:embed/>
                </p:oleObj>
              </mc:Choice>
              <mc:Fallback>
                <p:oleObj name="" r:id="rId9" imgW="2933700" imgH="219075" progId="Equation.3">
                  <p:embed/>
                  <p:pic>
                    <p:nvPicPr>
                      <p:cNvPr id="0" name="Object 12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CC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057400" y="4654550"/>
                        <a:ext cx="7364413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1" name="Object 11"/>
          <p:cNvGraphicFramePr>
            <a:graphicFrameLocks noChangeAspect="1"/>
          </p:cNvGraphicFramePr>
          <p:nvPr/>
        </p:nvGraphicFramePr>
        <p:xfrm>
          <a:off x="2895600" y="5797550"/>
          <a:ext cx="657066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" r:id="rId11" imgW="2619375" imgH="400050" progId="Equation.3">
                  <p:embed/>
                </p:oleObj>
              </mc:Choice>
              <mc:Fallback>
                <p:oleObj name="" r:id="rId11" imgW="2619375" imgH="400050" progId="Equation.3">
                  <p:embed/>
                  <p:pic>
                    <p:nvPicPr>
                      <p:cNvPr id="0" name="Object 11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CC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895600" y="5797550"/>
                        <a:ext cx="6570663" cy="101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6" name="Rectangle 16"/>
          <p:cNvSpPr/>
          <p:nvPr/>
        </p:nvSpPr>
        <p:spPr>
          <a:xfrm>
            <a:off x="1524000" y="5264150"/>
            <a:ext cx="242125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chemeClr val="accent2"/>
                </a:solidFill>
                <a:latin typeface="Times New Roman" panose="02020503050405090304" pitchFamily="18" charset="0"/>
                <a:ea typeface="楷体_GB2312" pitchFamily="1" charset="-122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latin typeface="Times New Roman" panose="02020503050405090304" pitchFamily="18" charset="0"/>
                <a:ea typeface="楷体_GB2312" pitchFamily="1" charset="-122"/>
              </a:rPr>
              <a:t>应用迭加：</a:t>
            </a:r>
            <a:r>
              <a:rPr lang="zh-CN" altLang="en-US" sz="3200" dirty="0">
                <a:solidFill>
                  <a:schemeClr val="accent2"/>
                </a:solidFill>
                <a:latin typeface="Times New Roman" panose="02020503050405090304" pitchFamily="18" charset="0"/>
              </a:rPr>
              <a:t> </a:t>
            </a:r>
            <a:endParaRPr lang="zh-CN" altLang="en-US" sz="3200" dirty="0">
              <a:solidFill>
                <a:schemeClr val="accent2"/>
              </a:solidFill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/>
          </p:nvPr>
        </p:nvSpPr>
        <p:spPr>
          <a:xfrm>
            <a:off x="2209800" y="721489"/>
            <a:ext cx="7086600" cy="1066800"/>
          </a:xfrm>
          <a:noFill/>
          <a:ln>
            <a:solidFill>
              <a:srgbClr val="000000"/>
            </a:solidFill>
            <a:miter/>
          </a:ln>
        </p:spPr>
        <p:txBody>
          <a:bodyPr/>
          <a:lstStyle/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例  下图电路，开关闭合前电路无贮能，求 </a:t>
            </a:r>
            <a:r>
              <a:rPr lang="en-US" altLang="zh-CN" sz="2800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i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1</a:t>
            </a: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(0+)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、</a:t>
            </a:r>
            <a:r>
              <a:rPr lang="en-US" altLang="zh-CN" sz="2800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i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(0+)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和 </a:t>
            </a:r>
            <a:r>
              <a:rPr lang="en-US" altLang="zh-CN" sz="2800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u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L</a:t>
            </a: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(0+)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5" name="图片 4" descr="图示, 示意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1800" y="2040082"/>
            <a:ext cx="6248400" cy="44196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/>
          </p:cNvSpPr>
          <p:nvPr>
            <p:ph type="title"/>
          </p:nvPr>
        </p:nvSpPr>
        <p:spPr>
          <a:xfrm>
            <a:off x="6172200" y="581025"/>
            <a:ext cx="2514600" cy="685800"/>
          </a:xfrm>
          <a:noFill/>
          <a:ln>
            <a:solidFill>
              <a:srgbClr val="000000"/>
            </a:solidFill>
            <a:miter/>
          </a:ln>
        </p:spPr>
        <p:txBody>
          <a:bodyPr/>
          <a:lstStyle/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ea typeface="仿宋_GB2312" pitchFamily="49" charset="-122"/>
              </a:rPr>
              <a:t>解：由题意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35843" name="Rectangle 3"/>
          <p:cNvSpPr/>
          <p:nvPr/>
        </p:nvSpPr>
        <p:spPr>
          <a:xfrm>
            <a:off x="5791200" y="3333750"/>
            <a:ext cx="9144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35844" name="Rectangle 4"/>
          <p:cNvSpPr/>
          <p:nvPr/>
        </p:nvSpPr>
        <p:spPr>
          <a:xfrm>
            <a:off x="5802313" y="3333750"/>
            <a:ext cx="9144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aphicFrame>
        <p:nvGraphicFramePr>
          <p:cNvPr id="93190" name="Object 6"/>
          <p:cNvGraphicFramePr>
            <a:graphicFrameLocks noChangeAspect="1"/>
          </p:cNvGraphicFramePr>
          <p:nvPr/>
        </p:nvGraphicFramePr>
        <p:xfrm>
          <a:off x="7010400" y="1250950"/>
          <a:ext cx="1828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" r:id="rId1" imgW="685800" imgH="228600" progId="Equation.DSMT4">
                  <p:embed/>
                </p:oleObj>
              </mc:Choice>
              <mc:Fallback>
                <p:oleObj name="" r:id="rId1" imgW="685800" imgH="228600" progId="Equation.DSMT4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10400" y="1250950"/>
                        <a:ext cx="1828800" cy="60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1" name="Object 7"/>
          <p:cNvGraphicFramePr>
            <a:graphicFrameLocks noChangeAspect="1"/>
          </p:cNvGraphicFramePr>
          <p:nvPr/>
        </p:nvGraphicFramePr>
        <p:xfrm>
          <a:off x="7148513" y="2000250"/>
          <a:ext cx="1684337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" r:id="rId3" imgW="660400" imgH="228600" progId="Equation.DSMT4">
                  <p:embed/>
                </p:oleObj>
              </mc:Choice>
              <mc:Fallback>
                <p:oleObj name="" r:id="rId3" imgW="660400" imgH="228600" progId="Equation.DSMT4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48513" y="2000250"/>
                        <a:ext cx="1684337" cy="581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3194" name="Group 10"/>
          <p:cNvGrpSpPr/>
          <p:nvPr/>
        </p:nvGrpSpPr>
        <p:grpSpPr>
          <a:xfrm>
            <a:off x="6080125" y="2657475"/>
            <a:ext cx="3902075" cy="1187450"/>
            <a:chOff x="2870" y="1500"/>
            <a:chExt cx="2458" cy="748"/>
          </a:xfrm>
        </p:grpSpPr>
        <p:sp>
          <p:nvSpPr>
            <p:cNvPr id="35854" name="Text Box 11"/>
            <p:cNvSpPr txBox="1"/>
            <p:nvPr/>
          </p:nvSpPr>
          <p:spPr>
            <a:xfrm>
              <a:off x="2870" y="1500"/>
              <a:ext cx="2458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2800" b="1" dirty="0">
                  <a:solidFill>
                    <a:srgbClr val="FF0000"/>
                  </a:solidFill>
                  <a:latin typeface="仿宋_GB2312" pitchFamily="49" charset="-122"/>
                  <a:ea typeface="仿宋_GB2312" pitchFamily="49" charset="-122"/>
                </a:rPr>
                <a:t>显然</a:t>
              </a:r>
              <a:r>
                <a:rPr lang="en-US" altLang="zh-CN" sz="2800" b="1" i="1" dirty="0">
                  <a:solidFill>
                    <a:srgbClr val="FF0000"/>
                  </a:solidFill>
                  <a:latin typeface="仿宋_GB2312" pitchFamily="49" charset="-122"/>
                  <a:ea typeface="仿宋_GB2312" pitchFamily="49" charset="-122"/>
                </a:rPr>
                <a:t>u</a:t>
              </a:r>
              <a:r>
                <a:rPr lang="en-US" altLang="zh-CN" sz="2800" b="1" i="1" baseline="-30000" dirty="0">
                  <a:solidFill>
                    <a:srgbClr val="FF0000"/>
                  </a:solidFill>
                  <a:latin typeface="仿宋_GB2312" pitchFamily="49" charset="-122"/>
                  <a:ea typeface="仿宋_GB2312" pitchFamily="49" charset="-122"/>
                </a:rPr>
                <a:t>c</a:t>
              </a:r>
              <a:r>
                <a:rPr lang="zh-CN" altLang="en-US" sz="2800" b="1" dirty="0">
                  <a:solidFill>
                    <a:srgbClr val="FF0000"/>
                  </a:solidFill>
                  <a:latin typeface="仿宋_GB2312" pitchFamily="49" charset="-122"/>
                  <a:ea typeface="仿宋_GB2312" pitchFamily="49" charset="-122"/>
                </a:rPr>
                <a:t>和</a:t>
              </a:r>
              <a:r>
                <a:rPr lang="en-US" altLang="zh-CN" sz="2800" b="1" i="1" dirty="0">
                  <a:solidFill>
                    <a:srgbClr val="FF0000"/>
                  </a:solidFill>
                  <a:latin typeface="仿宋_GB2312" pitchFamily="49" charset="-122"/>
                  <a:ea typeface="仿宋_GB2312" pitchFamily="49" charset="-122"/>
                </a:rPr>
                <a:t>i</a:t>
              </a:r>
              <a:r>
                <a:rPr lang="en-US" altLang="zh-CN" sz="2800" b="1" i="1" baseline="-30000" dirty="0">
                  <a:solidFill>
                    <a:srgbClr val="FF0000"/>
                  </a:solidFill>
                  <a:latin typeface="仿宋_GB2312" pitchFamily="49" charset="-122"/>
                  <a:ea typeface="仿宋_GB2312" pitchFamily="49" charset="-122"/>
                </a:rPr>
                <a:t>L</a:t>
              </a:r>
              <a:r>
                <a:rPr lang="zh-CN" altLang="en-US" sz="2800" b="1" dirty="0">
                  <a:solidFill>
                    <a:srgbClr val="FF0000"/>
                  </a:solidFill>
                  <a:latin typeface="仿宋_GB2312" pitchFamily="49" charset="-122"/>
                  <a:ea typeface="仿宋_GB2312" pitchFamily="49" charset="-122"/>
                </a:rPr>
                <a:t>均不跃变 </a:t>
              </a:r>
              <a:endPara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endParaRPr>
            </a:p>
          </p:txBody>
        </p:sp>
        <p:graphicFrame>
          <p:nvGraphicFramePr>
            <p:cNvPr id="35855" name="Object 12"/>
            <p:cNvGraphicFramePr>
              <a:graphicFrameLocks noChangeAspect="1"/>
            </p:cNvGraphicFramePr>
            <p:nvPr/>
          </p:nvGraphicFramePr>
          <p:xfrm>
            <a:off x="3393" y="1908"/>
            <a:ext cx="1853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4" name="" r:id="rId5" imgW="1244600" imgH="228600" progId="Equation.DSMT4">
                    <p:embed/>
                  </p:oleObj>
                </mc:Choice>
                <mc:Fallback>
                  <p:oleObj name="" r:id="rId5" imgW="1244600" imgH="228600" progId="Equation.DSMT4">
                    <p:embed/>
                    <p:pic>
                      <p:nvPicPr>
                        <p:cNvPr id="0" name="Object 1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393" y="1908"/>
                          <a:ext cx="1853" cy="3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3197" name="Object 13"/>
          <p:cNvGraphicFramePr>
            <a:graphicFrameLocks noChangeAspect="1"/>
          </p:cNvGraphicFramePr>
          <p:nvPr/>
        </p:nvGraphicFramePr>
        <p:xfrm>
          <a:off x="6661150" y="3952875"/>
          <a:ext cx="28130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" name="" r:id="rId7" imgW="1206500" imgH="228600" progId="Equation.DSMT4">
                  <p:embed/>
                </p:oleObj>
              </mc:Choice>
              <mc:Fallback>
                <p:oleObj name="" r:id="rId7" imgW="1206500" imgH="228600" progId="Equation.DSMT4">
                  <p:embed/>
                  <p:pic>
                    <p:nvPicPr>
                      <p:cNvPr id="0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61150" y="3952875"/>
                        <a:ext cx="2813050" cy="53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8" name="Text Box 14"/>
          <p:cNvSpPr txBox="1"/>
          <p:nvPr/>
        </p:nvSpPr>
        <p:spPr>
          <a:xfrm>
            <a:off x="5791200" y="4598988"/>
            <a:ext cx="397129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画出</a:t>
            </a:r>
            <a:r>
              <a:rPr lang="en-US" altLang="zh-CN" sz="2800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t</a:t>
            </a: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= 0+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的等效电路</a:t>
            </a:r>
            <a:r>
              <a:rPr lang="zh-CN" altLang="en-US" sz="2800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endParaRPr lang="zh-CN" altLang="en-US" sz="2800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93200" name="Object 16"/>
          <p:cNvGraphicFramePr>
            <a:graphicFrameLocks noChangeAspect="1"/>
          </p:cNvGraphicFramePr>
          <p:nvPr/>
        </p:nvGraphicFramePr>
        <p:xfrm>
          <a:off x="6257925" y="6191250"/>
          <a:ext cx="35274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6" name="" r:id="rId9" imgW="1409700" imgH="228600" progId="Equation.DSMT4">
                  <p:embed/>
                </p:oleObj>
              </mc:Choice>
              <mc:Fallback>
                <p:oleObj name="" r:id="rId9" imgW="1409700" imgH="228600" progId="Equation.DSMT4">
                  <p:embed/>
                  <p:pic>
                    <p:nvPicPr>
                      <p:cNvPr id="0" name="Object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57925" y="6191250"/>
                        <a:ext cx="3527425" cy="577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04" name="Object 20"/>
          <p:cNvGraphicFramePr>
            <a:graphicFrameLocks noChangeAspect="1"/>
          </p:cNvGraphicFramePr>
          <p:nvPr/>
        </p:nvGraphicFramePr>
        <p:xfrm>
          <a:off x="6292850" y="5224463"/>
          <a:ext cx="34575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" r:id="rId11" imgW="1586865" imgH="393700" progId="Equation.DSMT4">
                  <p:embed/>
                </p:oleObj>
              </mc:Choice>
              <mc:Fallback>
                <p:oleObj name="" r:id="rId11" imgW="1586865" imgH="393700" progId="Equation.DSMT4">
                  <p:embed/>
                  <p:pic>
                    <p:nvPicPr>
                      <p:cNvPr id="0" name="Object 2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292850" y="5224463"/>
                        <a:ext cx="3457575" cy="857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 descr="111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4440" y="642620"/>
            <a:ext cx="4346575" cy="3078480"/>
          </a:xfrm>
          <a:prstGeom prst="rect">
            <a:avLst/>
          </a:prstGeom>
        </p:spPr>
      </p:pic>
      <p:pic>
        <p:nvPicPr>
          <p:cNvPr id="10" name="图片 9" descr="22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6070" y="3748405"/>
            <a:ext cx="3314065" cy="31095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6" grpId="0" bldLvl="0" animBg="1"/>
      <p:bldP spid="9319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xfrm>
            <a:off x="2362200" y="786130"/>
            <a:ext cx="7772400" cy="887413"/>
          </a:xfrm>
          <a:noFill/>
          <a:ln>
            <a:solidFill>
              <a:srgbClr val="000000"/>
            </a:solidFill>
            <a:miter/>
          </a:ln>
        </p:spPr>
        <p:txBody>
          <a:bodyPr/>
          <a:lstStyle/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例    换路前电路已处稳态，求 </a:t>
            </a:r>
            <a:r>
              <a:rPr lang="en-US" altLang="zh-CN" sz="2800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u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c</a:t>
            </a: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(0+), </a:t>
            </a:r>
            <a:r>
              <a:rPr lang="en-US" altLang="zh-CN" sz="2800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i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L</a:t>
            </a: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(0+)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和</a:t>
            </a:r>
            <a:r>
              <a:rPr lang="en-US" altLang="zh-CN" sz="2800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i</a:t>
            </a:r>
            <a:r>
              <a:rPr lang="en-US" altLang="zh-CN" sz="2800" b="1" baseline="-25000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L</a:t>
            </a:r>
            <a:r>
              <a:rPr lang="en-US" altLang="zh-CN" sz="2800" b="1" baseline="30000" dirty="0">
                <a:solidFill>
                  <a:srgbClr val="FF0000"/>
                </a:solidFill>
                <a:ea typeface="仿宋_GB2312" pitchFamily="49" charset="-122"/>
              </a:rPr>
              <a:t>’</a:t>
            </a: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(0+),</a:t>
            </a:r>
            <a:r>
              <a:rPr lang="en-US" altLang="zh-CN" sz="2800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u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c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’</a:t>
            </a: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(0+)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endParaRPr lang="zh-CN" altLang="en-US" sz="28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3287713" y="2107565"/>
          <a:ext cx="5486400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" r:id="rId1" imgW="1706880" imgH="1539240" progId="Visio.Drawing.6">
                  <p:embed/>
                </p:oleObj>
              </mc:Choice>
              <mc:Fallback>
                <p:oleObj name="" r:id="rId1" imgW="1706880" imgH="1539240" progId="Visio.Drawing.6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87713" y="2107565"/>
                        <a:ext cx="5486400" cy="44656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Object 3"/>
          <p:cNvGraphicFramePr>
            <a:graphicFrameLocks noChangeAspect="1"/>
          </p:cNvGraphicFramePr>
          <p:nvPr/>
        </p:nvGraphicFramePr>
        <p:xfrm>
          <a:off x="1524000" y="762635"/>
          <a:ext cx="3962400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" r:id="rId1" imgW="1706880" imgH="1539240" progId="Visio.Drawing.6">
                  <p:embed/>
                </p:oleObj>
              </mc:Choice>
              <mc:Fallback>
                <p:oleObj name="" r:id="rId1" imgW="1706880" imgH="1539240" progId="Visio.Drawing.6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4000" y="762635"/>
                        <a:ext cx="3962400" cy="3581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6" name="Text Box 4"/>
          <p:cNvSpPr txBox="1"/>
          <p:nvPr/>
        </p:nvSpPr>
        <p:spPr>
          <a:xfrm>
            <a:off x="6019800" y="692150"/>
            <a:ext cx="4419600" cy="10814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15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(1)  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由</a:t>
            </a:r>
            <a:r>
              <a:rPr lang="en-US" altLang="zh-CN" sz="2800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t</a:t>
            </a: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=0-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的电路（电感短路，电容开路）得</a:t>
            </a:r>
            <a:r>
              <a: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rPr>
              <a:t> </a:t>
            </a:r>
            <a:endParaRPr lang="zh-CN" altLang="en-US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95237" name="Object 5"/>
          <p:cNvGraphicFramePr>
            <a:graphicFrameLocks noChangeAspect="1"/>
          </p:cNvGraphicFramePr>
          <p:nvPr/>
        </p:nvGraphicFramePr>
        <p:xfrm>
          <a:off x="6311900" y="2565400"/>
          <a:ext cx="3886200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name="" r:id="rId3" imgW="1577340" imgH="1394460" progId="Visio.Drawing.6">
                  <p:embed/>
                </p:oleObj>
              </mc:Choice>
              <mc:Fallback>
                <p:oleObj name="" r:id="rId3" imgW="1577340" imgH="1394460" progId="Visio.Drawing.6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1900" y="2565400"/>
                        <a:ext cx="3886200" cy="3289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8" name="Object 6"/>
          <p:cNvGraphicFramePr>
            <a:graphicFrameLocks noChangeAspect="1"/>
          </p:cNvGraphicFramePr>
          <p:nvPr/>
        </p:nvGraphicFramePr>
        <p:xfrm>
          <a:off x="2208213" y="4755198"/>
          <a:ext cx="3484562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2" name="" r:id="rId5" imgW="1625600" imgH="393700" progId="Equation.DSMT4">
                  <p:embed/>
                </p:oleObj>
              </mc:Choice>
              <mc:Fallback>
                <p:oleObj name="" r:id="rId5" imgW="1625600" imgH="393700" progId="Equation.DSMT4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08213" y="4755198"/>
                        <a:ext cx="3484562" cy="842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9" name="Object 7"/>
          <p:cNvGraphicFramePr>
            <a:graphicFrameLocks noChangeAspect="1"/>
          </p:cNvGraphicFramePr>
          <p:nvPr/>
        </p:nvGraphicFramePr>
        <p:xfrm>
          <a:off x="2495550" y="5691823"/>
          <a:ext cx="28797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name="" r:id="rId7" imgW="1244600" imgH="228600" progId="Equation.DSMT4">
                  <p:embed/>
                </p:oleObj>
              </mc:Choice>
              <mc:Fallback>
                <p:oleObj name="" r:id="rId7" imgW="1244600" imgH="228600" progId="Equation.DSMT4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95550" y="5691823"/>
                        <a:ext cx="2879725" cy="53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/>
          <p:nvPr/>
        </p:nvSpPr>
        <p:spPr>
          <a:xfrm>
            <a:off x="1905000" y="869950"/>
            <a:ext cx="8151813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(2) </a:t>
            </a:r>
            <a:r>
              <a:rPr lang="zh-CN" altLang="en-US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将</a:t>
            </a:r>
            <a:r>
              <a:rPr lang="en-US" altLang="zh-CN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L</a:t>
            </a:r>
            <a:r>
              <a:rPr lang="zh-CN" altLang="en-US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用</a:t>
            </a:r>
            <a:r>
              <a:rPr lang="en-US" altLang="zh-CN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2A</a:t>
            </a:r>
            <a:r>
              <a:rPr lang="zh-CN" altLang="en-US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电流源代替，</a:t>
            </a:r>
            <a:r>
              <a:rPr lang="en-US" altLang="zh-CN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C</a:t>
            </a:r>
            <a:r>
              <a:rPr lang="zh-CN" altLang="en-US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用零伏电压源</a:t>
            </a:r>
            <a:r>
              <a:rPr lang="en-US" altLang="zh-CN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zh-CN" altLang="en-US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短路线</a:t>
            </a:r>
            <a:r>
              <a:rPr lang="en-US" altLang="zh-CN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r>
              <a:rPr lang="zh-CN" altLang="en-US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代替，得</a:t>
            </a:r>
            <a:r>
              <a:rPr lang="en-US" altLang="zh-CN" sz="2800" b="1" i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t</a:t>
            </a:r>
            <a:r>
              <a:rPr lang="en-US" altLang="zh-CN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=0+</a:t>
            </a:r>
            <a:r>
              <a:rPr lang="zh-CN" altLang="en-US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的等效电路。 </a:t>
            </a:r>
            <a:endParaRPr lang="zh-CN" altLang="en-US" sz="2800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38915" name="Object 5"/>
          <p:cNvGraphicFramePr>
            <a:graphicFrameLocks noChangeAspect="1"/>
          </p:cNvGraphicFramePr>
          <p:nvPr/>
        </p:nvGraphicFramePr>
        <p:xfrm>
          <a:off x="1847850" y="2109788"/>
          <a:ext cx="4176713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" r:id="rId1" imgW="1841500" imgH="279400" progId="Equation.DSMT4">
                  <p:embed/>
                </p:oleObj>
              </mc:Choice>
              <mc:Fallback>
                <p:oleObj name="" r:id="rId1" imgW="1841500" imgH="279400" progId="Equation.DSMT4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47850" y="2109788"/>
                        <a:ext cx="4176713" cy="631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6" name="Object 9"/>
          <p:cNvGraphicFramePr>
            <a:graphicFrameLocks noChangeAspect="1"/>
          </p:cNvGraphicFramePr>
          <p:nvPr/>
        </p:nvGraphicFramePr>
        <p:xfrm>
          <a:off x="1847850" y="3943350"/>
          <a:ext cx="338455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" name="" r:id="rId3" imgW="1536700" imgH="279400" progId="Equation.DSMT4">
                  <p:embed/>
                </p:oleObj>
              </mc:Choice>
              <mc:Fallback>
                <p:oleObj name="" r:id="rId3" imgW="1536700" imgH="279400" progId="Equation.DSMT4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7850" y="3943350"/>
                        <a:ext cx="3384550" cy="614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12"/>
          <p:cNvGraphicFramePr>
            <a:graphicFrameLocks noChangeAspect="1"/>
          </p:cNvGraphicFramePr>
          <p:nvPr/>
        </p:nvGraphicFramePr>
        <p:xfrm>
          <a:off x="1847850" y="4940300"/>
          <a:ext cx="4319588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6" name="" r:id="rId5" imgW="1612900" imgH="406400" progId="Equation.DSMT4">
                  <p:embed/>
                </p:oleObj>
              </mc:Choice>
              <mc:Fallback>
                <p:oleObj name="" r:id="rId5" imgW="1612900" imgH="406400" progId="Equation.DSMT4">
                  <p:embed/>
                  <p:pic>
                    <p:nvPicPr>
                      <p:cNvPr id="0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47850" y="4940300"/>
                        <a:ext cx="4319588" cy="985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14"/>
          <p:cNvGraphicFramePr>
            <a:graphicFrameLocks noChangeAspect="1"/>
          </p:cNvGraphicFramePr>
          <p:nvPr/>
        </p:nvGraphicFramePr>
        <p:xfrm>
          <a:off x="1846263" y="2927350"/>
          <a:ext cx="324167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name="" r:id="rId7" imgW="1713865" imgH="406400" progId="Equation.DSMT4">
                  <p:embed/>
                </p:oleObj>
              </mc:Choice>
              <mc:Fallback>
                <p:oleObj name="" r:id="rId7" imgW="1713865" imgH="406400" progId="Equation.DSMT4">
                  <p:embed/>
                  <p:pic>
                    <p:nvPicPr>
                      <p:cNvPr id="0" name="Object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46263" y="2927350"/>
                        <a:ext cx="3241675" cy="766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919" name="Group 86"/>
          <p:cNvGrpSpPr/>
          <p:nvPr/>
        </p:nvGrpSpPr>
        <p:grpSpPr>
          <a:xfrm>
            <a:off x="6046788" y="2036763"/>
            <a:ext cx="4621212" cy="2655887"/>
            <a:chOff x="3198" y="1480"/>
            <a:chExt cx="2911" cy="1673"/>
          </a:xfrm>
        </p:grpSpPr>
        <p:sp>
          <p:nvSpPr>
            <p:cNvPr id="38920" name="Rectangle 87"/>
            <p:cNvSpPr/>
            <p:nvPr/>
          </p:nvSpPr>
          <p:spPr>
            <a:xfrm>
              <a:off x="6029" y="2476"/>
              <a:ext cx="80" cy="3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lnSpc>
                  <a:spcPct val="125000"/>
                </a:lnSpc>
              </a:pPr>
              <a:r>
                <a:rPr lang="en-US" altLang="zh-CN" sz="3000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8921" name="Freeform 88"/>
            <p:cNvSpPr/>
            <p:nvPr/>
          </p:nvSpPr>
          <p:spPr>
            <a:xfrm>
              <a:off x="3607" y="1881"/>
              <a:ext cx="404" cy="352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112" y="25"/>
                </a:cxn>
                <a:cxn ang="0">
                  <a:pos x="28" y="85"/>
                </a:cxn>
                <a:cxn ang="0">
                  <a:pos x="0" y="182"/>
                </a:cxn>
                <a:cxn ang="0">
                  <a:pos x="28" y="267"/>
                </a:cxn>
                <a:cxn ang="0">
                  <a:pos x="112" y="328"/>
                </a:cxn>
                <a:cxn ang="0">
                  <a:pos x="209" y="352"/>
                </a:cxn>
                <a:cxn ang="0">
                  <a:pos x="306" y="328"/>
                </a:cxn>
                <a:cxn ang="0">
                  <a:pos x="376" y="267"/>
                </a:cxn>
                <a:cxn ang="0">
                  <a:pos x="404" y="182"/>
                </a:cxn>
                <a:cxn ang="0">
                  <a:pos x="376" y="85"/>
                </a:cxn>
                <a:cxn ang="0">
                  <a:pos x="306" y="25"/>
                </a:cxn>
                <a:cxn ang="0">
                  <a:pos x="209" y="0"/>
                </a:cxn>
              </a:cxnLst>
              <a:rect l="0" t="0" r="0" b="0"/>
              <a:pathLst>
                <a:path w="404" h="352">
                  <a:moveTo>
                    <a:pt x="209" y="0"/>
                  </a:moveTo>
                  <a:lnTo>
                    <a:pt x="112" y="25"/>
                  </a:lnTo>
                  <a:lnTo>
                    <a:pt x="28" y="85"/>
                  </a:lnTo>
                  <a:lnTo>
                    <a:pt x="0" y="182"/>
                  </a:lnTo>
                  <a:lnTo>
                    <a:pt x="28" y="267"/>
                  </a:lnTo>
                  <a:lnTo>
                    <a:pt x="112" y="328"/>
                  </a:lnTo>
                  <a:lnTo>
                    <a:pt x="209" y="352"/>
                  </a:lnTo>
                  <a:lnTo>
                    <a:pt x="306" y="328"/>
                  </a:lnTo>
                  <a:lnTo>
                    <a:pt x="376" y="267"/>
                  </a:lnTo>
                  <a:lnTo>
                    <a:pt x="404" y="182"/>
                  </a:lnTo>
                  <a:lnTo>
                    <a:pt x="376" y="85"/>
                  </a:lnTo>
                  <a:lnTo>
                    <a:pt x="306" y="25"/>
                  </a:lnTo>
                  <a:lnTo>
                    <a:pt x="209" y="0"/>
                  </a:lnTo>
                </a:path>
              </a:pathLst>
            </a:custGeom>
            <a:noFill/>
            <a:ln w="44450" cap="flat" cmpd="sng">
              <a:solidFill>
                <a:srgbClr val="FF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2" name="Line 89"/>
            <p:cNvSpPr/>
            <p:nvPr/>
          </p:nvSpPr>
          <p:spPr>
            <a:xfrm>
              <a:off x="3607" y="2063"/>
              <a:ext cx="404" cy="1"/>
            </a:xfrm>
            <a:prstGeom prst="line">
              <a:avLst/>
            </a:prstGeom>
            <a:ln w="44450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3" name="Line 90"/>
            <p:cNvSpPr/>
            <p:nvPr/>
          </p:nvSpPr>
          <p:spPr>
            <a:xfrm>
              <a:off x="3816" y="2233"/>
              <a:ext cx="1" cy="110"/>
            </a:xfrm>
            <a:prstGeom prst="line">
              <a:avLst/>
            </a:prstGeom>
            <a:ln w="44450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4" name="Line 91"/>
            <p:cNvSpPr/>
            <p:nvPr/>
          </p:nvSpPr>
          <p:spPr>
            <a:xfrm flipV="1">
              <a:off x="3816" y="1772"/>
              <a:ext cx="1" cy="109"/>
            </a:xfrm>
            <a:prstGeom prst="line">
              <a:avLst/>
            </a:prstGeom>
            <a:ln w="44450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5" name="Rectangle 92"/>
            <p:cNvSpPr/>
            <p:nvPr/>
          </p:nvSpPr>
          <p:spPr>
            <a:xfrm>
              <a:off x="5027" y="1748"/>
              <a:ext cx="194" cy="449"/>
            </a:xfrm>
            <a:prstGeom prst="rect">
              <a:avLst/>
            </a:prstGeom>
            <a:noFill/>
            <a:ln w="44450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8926" name="Line 93"/>
            <p:cNvSpPr/>
            <p:nvPr/>
          </p:nvSpPr>
          <p:spPr>
            <a:xfrm flipV="1">
              <a:off x="5124" y="1626"/>
              <a:ext cx="1" cy="122"/>
            </a:xfrm>
            <a:prstGeom prst="line">
              <a:avLst/>
            </a:prstGeom>
            <a:ln w="44450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7" name="Line 94"/>
            <p:cNvSpPr/>
            <p:nvPr/>
          </p:nvSpPr>
          <p:spPr>
            <a:xfrm>
              <a:off x="5124" y="2197"/>
              <a:ext cx="1" cy="121"/>
            </a:xfrm>
            <a:prstGeom prst="line">
              <a:avLst/>
            </a:prstGeom>
            <a:ln w="44450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8" name="Freeform 95"/>
            <p:cNvSpPr/>
            <p:nvPr/>
          </p:nvSpPr>
          <p:spPr>
            <a:xfrm>
              <a:off x="3816" y="1480"/>
              <a:ext cx="1308" cy="292"/>
            </a:xfrm>
            <a:custGeom>
              <a:avLst/>
              <a:gdLst/>
              <a:ahLst/>
              <a:cxnLst>
                <a:cxn ang="0">
                  <a:pos x="0" y="292"/>
                </a:cxn>
                <a:cxn ang="0">
                  <a:pos x="0" y="0"/>
                </a:cxn>
                <a:cxn ang="0">
                  <a:pos x="1308" y="0"/>
                </a:cxn>
                <a:cxn ang="0">
                  <a:pos x="1308" y="146"/>
                </a:cxn>
              </a:cxnLst>
              <a:rect l="0" t="0" r="0" b="0"/>
              <a:pathLst>
                <a:path w="1308" h="292">
                  <a:moveTo>
                    <a:pt x="0" y="292"/>
                  </a:moveTo>
                  <a:lnTo>
                    <a:pt x="0" y="0"/>
                  </a:lnTo>
                  <a:lnTo>
                    <a:pt x="1308" y="0"/>
                  </a:lnTo>
                  <a:lnTo>
                    <a:pt x="1308" y="146"/>
                  </a:lnTo>
                </a:path>
              </a:pathLst>
            </a:custGeom>
            <a:noFill/>
            <a:ln w="44450" cap="flat" cmpd="sng">
              <a:solidFill>
                <a:srgbClr val="FF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9" name="Line 96"/>
            <p:cNvSpPr/>
            <p:nvPr/>
          </p:nvSpPr>
          <p:spPr>
            <a:xfrm>
              <a:off x="3816" y="2343"/>
              <a:ext cx="1" cy="121"/>
            </a:xfrm>
            <a:prstGeom prst="line">
              <a:avLst/>
            </a:prstGeom>
            <a:ln w="44450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0" name="Freeform 97"/>
            <p:cNvSpPr/>
            <p:nvPr/>
          </p:nvSpPr>
          <p:spPr>
            <a:xfrm>
              <a:off x="3746" y="2452"/>
              <a:ext cx="140" cy="182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70" y="182"/>
                </a:cxn>
                <a:cxn ang="0">
                  <a:pos x="0" y="0"/>
                </a:cxn>
                <a:cxn ang="0">
                  <a:pos x="140" y="0"/>
                </a:cxn>
              </a:cxnLst>
              <a:rect l="0" t="0" r="0" b="0"/>
              <a:pathLst>
                <a:path w="140" h="182">
                  <a:moveTo>
                    <a:pt x="140" y="0"/>
                  </a:moveTo>
                  <a:lnTo>
                    <a:pt x="70" y="182"/>
                  </a:lnTo>
                  <a:lnTo>
                    <a:pt x="0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00">
                <a:alpha val="100000"/>
              </a:srgbClr>
            </a:solidFill>
            <a:ln w="9525" cap="flat" cmpd="sng">
              <a:solidFill>
                <a:srgbClr val="FF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1" name="Line 98"/>
            <p:cNvSpPr/>
            <p:nvPr/>
          </p:nvSpPr>
          <p:spPr>
            <a:xfrm flipH="1">
              <a:off x="5103" y="2318"/>
              <a:ext cx="21" cy="160"/>
            </a:xfrm>
            <a:prstGeom prst="line">
              <a:avLst/>
            </a:prstGeom>
            <a:ln w="44450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2" name="Freeform 99"/>
            <p:cNvSpPr/>
            <p:nvPr/>
          </p:nvSpPr>
          <p:spPr>
            <a:xfrm>
              <a:off x="5044" y="2419"/>
              <a:ext cx="140" cy="182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70" y="182"/>
                </a:cxn>
                <a:cxn ang="0">
                  <a:pos x="0" y="0"/>
                </a:cxn>
                <a:cxn ang="0">
                  <a:pos x="140" y="0"/>
                </a:cxn>
              </a:cxnLst>
              <a:rect l="0" t="0" r="0" b="0"/>
              <a:pathLst>
                <a:path w="140" h="182">
                  <a:moveTo>
                    <a:pt x="140" y="0"/>
                  </a:moveTo>
                  <a:lnTo>
                    <a:pt x="70" y="182"/>
                  </a:lnTo>
                  <a:lnTo>
                    <a:pt x="0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3" name="Freeform 100"/>
            <p:cNvSpPr/>
            <p:nvPr/>
          </p:nvSpPr>
          <p:spPr>
            <a:xfrm>
              <a:off x="3816" y="2573"/>
              <a:ext cx="1308" cy="207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0" y="207"/>
                </a:cxn>
                <a:cxn ang="0">
                  <a:pos x="1308" y="207"/>
                </a:cxn>
                <a:cxn ang="0">
                  <a:pos x="1308" y="0"/>
                </a:cxn>
              </a:cxnLst>
              <a:rect l="0" t="0" r="0" b="0"/>
              <a:pathLst>
                <a:path w="1308" h="207">
                  <a:moveTo>
                    <a:pt x="0" y="13"/>
                  </a:moveTo>
                  <a:lnTo>
                    <a:pt x="0" y="207"/>
                  </a:lnTo>
                  <a:lnTo>
                    <a:pt x="1308" y="207"/>
                  </a:lnTo>
                  <a:lnTo>
                    <a:pt x="1308" y="0"/>
                  </a:lnTo>
                </a:path>
              </a:pathLst>
            </a:custGeom>
            <a:noFill/>
            <a:ln w="44450" cap="flat" cmpd="sng">
              <a:solidFill>
                <a:srgbClr val="FF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4" name="Rectangle 101"/>
            <p:cNvSpPr/>
            <p:nvPr/>
          </p:nvSpPr>
          <p:spPr>
            <a:xfrm>
              <a:off x="3973" y="1565"/>
              <a:ext cx="137" cy="3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lnSpc>
                  <a:spcPct val="125000"/>
                </a:lnSpc>
              </a:pPr>
              <a:r>
                <a:rPr lang="en-US" altLang="zh-CN" sz="3000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8935" name="Rectangle 102"/>
            <p:cNvSpPr/>
            <p:nvPr/>
          </p:nvSpPr>
          <p:spPr>
            <a:xfrm>
              <a:off x="4038" y="2185"/>
              <a:ext cx="84" cy="3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lnSpc>
                  <a:spcPct val="125000"/>
                </a:lnSpc>
              </a:pPr>
              <a:r>
                <a:rPr lang="en-US" altLang="zh-CN" sz="3000" b="1" dirty="0">
                  <a:solidFill>
                    <a:srgbClr val="FFFF00"/>
                  </a:solidFill>
                  <a:latin typeface="黑体" pitchFamily="49" charset="-122"/>
                  <a:ea typeface="黑体" pitchFamily="49" charset="-122"/>
                </a:rPr>
                <a:t>-</a:t>
              </a:r>
              <a:endParaRPr lang="en-US" altLang="zh-CN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38936" name="Group 103"/>
            <p:cNvGrpSpPr/>
            <p:nvPr/>
          </p:nvGrpSpPr>
          <p:grpSpPr>
            <a:xfrm>
              <a:off x="4062" y="1805"/>
              <a:ext cx="720" cy="434"/>
              <a:chOff x="3552" y="1152"/>
              <a:chExt cx="720" cy="434"/>
            </a:xfrm>
          </p:grpSpPr>
          <p:sp>
            <p:nvSpPr>
              <p:cNvPr id="38947" name="Rectangle 104"/>
              <p:cNvSpPr/>
              <p:nvPr/>
            </p:nvSpPr>
            <p:spPr>
              <a:xfrm>
                <a:off x="3792" y="1152"/>
                <a:ext cx="67" cy="36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>
                  <a:lnSpc>
                    <a:spcPct val="125000"/>
                  </a:lnSpc>
                </a:pPr>
                <a:r>
                  <a:rPr lang="en-US" altLang="zh-CN" sz="3000" b="1" i="1" dirty="0">
                    <a:solidFill>
                      <a:srgbClr val="FFFF00"/>
                    </a:solidFill>
                    <a:latin typeface="Times New Roman" panose="02020503050405090304" pitchFamily="18" charset="0"/>
                  </a:rPr>
                  <a:t>'</a:t>
                </a:r>
                <a:endParaRPr lang="en-US" altLang="zh-CN" dirty="0">
                  <a:solidFill>
                    <a:srgbClr val="FFFF00"/>
                  </a:solidFill>
                  <a:latin typeface="Times New Roman" panose="02020503050405090304" pitchFamily="18" charset="0"/>
                </a:endParaRPr>
              </a:p>
            </p:txBody>
          </p:sp>
          <p:grpSp>
            <p:nvGrpSpPr>
              <p:cNvPr id="38948" name="Group 105"/>
              <p:cNvGrpSpPr/>
              <p:nvPr/>
            </p:nvGrpSpPr>
            <p:grpSpPr>
              <a:xfrm>
                <a:off x="3552" y="1152"/>
                <a:ext cx="720" cy="434"/>
                <a:chOff x="2400" y="2352"/>
                <a:chExt cx="720" cy="434"/>
              </a:xfrm>
            </p:grpSpPr>
            <p:sp>
              <p:nvSpPr>
                <p:cNvPr id="38949" name="Rectangle 106"/>
                <p:cNvSpPr/>
                <p:nvPr/>
              </p:nvSpPr>
              <p:spPr>
                <a:xfrm>
                  <a:off x="2610" y="2544"/>
                  <a:ext cx="98" cy="24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1" hangingPunct="1">
                    <a:lnSpc>
                      <a:spcPct val="125000"/>
                    </a:lnSpc>
                  </a:pPr>
                  <a:r>
                    <a:rPr lang="en-US" altLang="zh-CN" sz="2000" b="1" i="1" dirty="0">
                      <a:solidFill>
                        <a:srgbClr val="FFFF00"/>
                      </a:solidFill>
                      <a:latin typeface="Times New Roman" panose="02020503050405090304" pitchFamily="18" charset="0"/>
                    </a:rPr>
                    <a:t>L</a:t>
                  </a:r>
                  <a:endParaRPr lang="en-US" altLang="zh-CN" dirty="0">
                    <a:solidFill>
                      <a:srgbClr val="FFFF00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38950" name="Rectangle 107"/>
                <p:cNvSpPr/>
                <p:nvPr/>
              </p:nvSpPr>
              <p:spPr>
                <a:xfrm>
                  <a:off x="2400" y="2376"/>
                  <a:ext cx="214" cy="36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1" hangingPunct="1">
                    <a:lnSpc>
                      <a:spcPct val="125000"/>
                    </a:lnSpc>
                  </a:pPr>
                  <a:r>
                    <a:rPr lang="en-US" altLang="zh-CN" sz="3000" b="1" i="1" dirty="0">
                      <a:solidFill>
                        <a:srgbClr val="FFFF00"/>
                      </a:solidFill>
                      <a:latin typeface="Times New Roman" panose="02020503050405090304" pitchFamily="18" charset="0"/>
                    </a:rPr>
                    <a:t>Li</a:t>
                  </a:r>
                  <a:endParaRPr lang="en-US" altLang="zh-CN" dirty="0">
                    <a:solidFill>
                      <a:srgbClr val="FFFF00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38951" name="Rectangle 108"/>
                <p:cNvSpPr/>
                <p:nvPr/>
              </p:nvSpPr>
              <p:spPr>
                <a:xfrm>
                  <a:off x="2736" y="2376"/>
                  <a:ext cx="337" cy="36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1" hangingPunct="1">
                    <a:lnSpc>
                      <a:spcPct val="125000"/>
                    </a:lnSpc>
                  </a:pPr>
                  <a:r>
                    <a:rPr lang="en-US" altLang="zh-CN" sz="3000" b="1" dirty="0">
                      <a:solidFill>
                        <a:srgbClr val="FFFF00"/>
                      </a:solidFill>
                      <a:latin typeface="Times New Roman" panose="02020503050405090304" pitchFamily="18" charset="0"/>
                    </a:rPr>
                    <a:t>(0+</a:t>
                  </a:r>
                  <a:endParaRPr lang="en-US" altLang="zh-CN" dirty="0">
                    <a:solidFill>
                      <a:srgbClr val="FFFF00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38952" name="Rectangle 109"/>
                <p:cNvSpPr/>
                <p:nvPr/>
              </p:nvSpPr>
              <p:spPr>
                <a:xfrm>
                  <a:off x="3040" y="2352"/>
                  <a:ext cx="80" cy="36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1" hangingPunct="1">
                    <a:lnSpc>
                      <a:spcPct val="125000"/>
                    </a:lnSpc>
                  </a:pPr>
                  <a:r>
                    <a:rPr lang="en-US" altLang="zh-CN" sz="3000" b="1" dirty="0">
                      <a:solidFill>
                        <a:srgbClr val="FFFF00"/>
                      </a:solidFill>
                      <a:latin typeface="Times New Roman" panose="02020503050405090304" pitchFamily="18" charset="0"/>
                    </a:rPr>
                    <a:t>)</a:t>
                  </a:r>
                  <a:endParaRPr lang="en-US" altLang="zh-CN" dirty="0">
                    <a:solidFill>
                      <a:srgbClr val="FFFF00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</p:grpSp>
        <p:sp>
          <p:nvSpPr>
            <p:cNvPr id="38937" name="Rectangle 110"/>
            <p:cNvSpPr/>
            <p:nvPr/>
          </p:nvSpPr>
          <p:spPr>
            <a:xfrm>
              <a:off x="5164" y="2488"/>
              <a:ext cx="294" cy="3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lnSpc>
                  <a:spcPct val="125000"/>
                </a:lnSpc>
              </a:pPr>
              <a:r>
                <a:rPr lang="en-US" altLang="zh-CN" sz="3000" b="1" i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Cu</a:t>
              </a:r>
              <a:endParaRPr lang="en-US" altLang="zh-CN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8938" name="Rectangle 111"/>
            <p:cNvSpPr/>
            <p:nvPr/>
          </p:nvSpPr>
          <p:spPr>
            <a:xfrm>
              <a:off x="5472" y="2634"/>
              <a:ext cx="71" cy="2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lnSpc>
                  <a:spcPct val="125000"/>
                </a:lnSpc>
              </a:pPr>
              <a:r>
                <a:rPr lang="en-US" altLang="zh-CN" sz="2000" b="1" i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8939" name="Rectangle 112"/>
            <p:cNvSpPr/>
            <p:nvPr/>
          </p:nvSpPr>
          <p:spPr>
            <a:xfrm>
              <a:off x="5555" y="2489"/>
              <a:ext cx="67" cy="3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lnSpc>
                  <a:spcPct val="125000"/>
                </a:lnSpc>
              </a:pPr>
              <a:r>
                <a:rPr lang="en-US" altLang="zh-CN" sz="3000" b="1" i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'</a:t>
              </a:r>
              <a:endParaRPr lang="en-US" altLang="zh-CN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8940" name="Rectangle 113"/>
            <p:cNvSpPr/>
            <p:nvPr/>
          </p:nvSpPr>
          <p:spPr>
            <a:xfrm>
              <a:off x="5639" y="2476"/>
              <a:ext cx="337" cy="3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lnSpc>
                  <a:spcPct val="125000"/>
                </a:lnSpc>
              </a:pPr>
              <a:r>
                <a:rPr lang="en-US" altLang="zh-CN" sz="3000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(0+</a:t>
              </a:r>
              <a:endParaRPr lang="en-US" altLang="zh-CN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8941" name="Rectangle 114"/>
            <p:cNvSpPr/>
            <p:nvPr/>
          </p:nvSpPr>
          <p:spPr>
            <a:xfrm>
              <a:off x="3918" y="2717"/>
              <a:ext cx="241" cy="4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lnSpc>
                  <a:spcPct val="125000"/>
                </a:lnSpc>
              </a:pPr>
              <a:r>
                <a:rPr lang="en-US" altLang="zh-CN" sz="3500" b="1" i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( t</a:t>
              </a:r>
              <a:endParaRPr lang="en-US" altLang="zh-CN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8942" name="Rectangle 115"/>
            <p:cNvSpPr/>
            <p:nvPr/>
          </p:nvSpPr>
          <p:spPr>
            <a:xfrm>
              <a:off x="4164" y="2729"/>
              <a:ext cx="692" cy="4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lnSpc>
                  <a:spcPct val="125000"/>
                </a:lnSpc>
              </a:pPr>
              <a:r>
                <a:rPr lang="en-US" altLang="zh-CN" sz="3500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 = 0+)</a:t>
              </a:r>
              <a:endParaRPr lang="en-US" altLang="zh-CN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38943" name="Group 116"/>
            <p:cNvGrpSpPr/>
            <p:nvPr/>
          </p:nvGrpSpPr>
          <p:grpSpPr>
            <a:xfrm>
              <a:off x="5261" y="1681"/>
              <a:ext cx="530" cy="456"/>
              <a:chOff x="3911" y="1028"/>
              <a:chExt cx="530" cy="456"/>
            </a:xfrm>
          </p:grpSpPr>
          <p:sp>
            <p:nvSpPr>
              <p:cNvPr id="38945" name="Rectangle 117"/>
              <p:cNvSpPr/>
              <p:nvPr/>
            </p:nvSpPr>
            <p:spPr>
              <a:xfrm>
                <a:off x="4225" y="1028"/>
                <a:ext cx="216" cy="4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>
                  <a:lnSpc>
                    <a:spcPct val="125000"/>
                  </a:lnSpc>
                </a:pPr>
                <a:r>
                  <a:rPr lang="en-US" altLang="zh-CN" sz="3500" b="1" dirty="0">
                    <a:solidFill>
                      <a:srgbClr val="FFFF00"/>
                    </a:solidFill>
                    <a:latin typeface="Symbol" panose="05050102010706020507" pitchFamily="18" charset="2"/>
                  </a:rPr>
                  <a:t>W</a:t>
                </a:r>
                <a:endParaRPr lang="en-US" altLang="zh-CN" dirty="0">
                  <a:solidFill>
                    <a:srgbClr val="FFFF00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8946" name="Rectangle 118"/>
              <p:cNvSpPr/>
              <p:nvPr/>
            </p:nvSpPr>
            <p:spPr>
              <a:xfrm>
                <a:off x="3911" y="1060"/>
                <a:ext cx="281" cy="4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>
                  <a:lnSpc>
                    <a:spcPct val="125000"/>
                  </a:lnSpc>
                </a:pPr>
                <a:r>
                  <a:rPr lang="en-US" altLang="zh-CN" sz="3500" b="1" dirty="0">
                    <a:solidFill>
                      <a:srgbClr val="FFFF00"/>
                    </a:solidFill>
                    <a:latin typeface="Times New Roman" panose="02020503050405090304" pitchFamily="18" charset="0"/>
                  </a:rPr>
                  <a:t>20</a:t>
                </a:r>
                <a:endParaRPr lang="en-US" altLang="zh-CN" dirty="0">
                  <a:solidFill>
                    <a:srgbClr val="FFFF00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38944" name="Text Box 119"/>
            <p:cNvSpPr txBox="1"/>
            <p:nvPr/>
          </p:nvSpPr>
          <p:spPr>
            <a:xfrm>
              <a:off x="3198" y="1793"/>
              <a:ext cx="389" cy="3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25000"/>
                </a:lnSpc>
              </a:pPr>
              <a:r>
                <a:rPr lang="en-US" altLang="zh-CN" sz="2800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2A</a:t>
              </a:r>
              <a:endParaRPr lang="en-US" altLang="zh-CN" sz="2800" b="1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</p:grp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771" name="Object 3"/>
          <p:cNvGraphicFramePr>
            <a:graphicFrameLocks noChangeAspect="1"/>
          </p:cNvGraphicFramePr>
          <p:nvPr/>
        </p:nvGraphicFramePr>
        <p:xfrm>
          <a:off x="1955800" y="636588"/>
          <a:ext cx="8507413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name="" r:id="rId1" imgW="4178300" imgH="558800" progId="Equation.DSMT4">
                  <p:embed/>
                </p:oleObj>
              </mc:Choice>
              <mc:Fallback>
                <p:oleObj name="" r:id="rId1" imgW="4178300" imgH="558800" progId="Equation.DSMT4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55800" y="636588"/>
                        <a:ext cx="8507413" cy="1231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2" name="Text Box 4"/>
          <p:cNvSpPr txBox="1"/>
          <p:nvPr/>
        </p:nvSpPr>
        <p:spPr>
          <a:xfrm>
            <a:off x="5721350" y="1619250"/>
            <a:ext cx="9461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解：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0773" name="Text Box 5"/>
          <p:cNvSpPr txBox="1"/>
          <p:nvPr/>
        </p:nvSpPr>
        <p:spPr>
          <a:xfrm>
            <a:off x="6438900" y="2028825"/>
            <a:ext cx="4076700" cy="783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①  t&lt;0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时，电路处于稳态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      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=0 A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0774" name="Text Box 6"/>
          <p:cNvSpPr txBox="1"/>
          <p:nvPr/>
        </p:nvSpPr>
        <p:spPr>
          <a:xfrm>
            <a:off x="6457950" y="3286125"/>
            <a:ext cx="4076700" cy="783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②  t=0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时，由换路定理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      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=i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=0 A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0775" name="Text Box 7"/>
          <p:cNvSpPr txBox="1"/>
          <p:nvPr/>
        </p:nvSpPr>
        <p:spPr>
          <a:xfrm>
            <a:off x="6438900" y="4552950"/>
            <a:ext cx="40767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③ 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作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t=0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时刻等效图（图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b)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0776" name="Text Box 8"/>
          <p:cNvSpPr txBox="1"/>
          <p:nvPr/>
        </p:nvSpPr>
        <p:spPr>
          <a:xfrm>
            <a:off x="7218363" y="5095875"/>
            <a:ext cx="2916237" cy="783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s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-Ri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          =6- 2×0=6V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160777" name="Group 9"/>
          <p:cNvGrpSpPr/>
          <p:nvPr/>
        </p:nvGrpSpPr>
        <p:grpSpPr>
          <a:xfrm>
            <a:off x="1854200" y="3990975"/>
            <a:ext cx="4106863" cy="2206625"/>
            <a:chOff x="208" y="2610"/>
            <a:chExt cx="2587" cy="1390"/>
          </a:xfrm>
        </p:grpSpPr>
        <p:grpSp>
          <p:nvGrpSpPr>
            <p:cNvPr id="39981" name="Group 10"/>
            <p:cNvGrpSpPr/>
            <p:nvPr/>
          </p:nvGrpSpPr>
          <p:grpSpPr>
            <a:xfrm>
              <a:off x="208" y="2610"/>
              <a:ext cx="2587" cy="1390"/>
              <a:chOff x="892" y="2682"/>
              <a:chExt cx="2587" cy="1390"/>
            </a:xfrm>
          </p:grpSpPr>
          <p:sp>
            <p:nvSpPr>
              <p:cNvPr id="39985" name="Line 11"/>
              <p:cNvSpPr/>
              <p:nvPr/>
            </p:nvSpPr>
            <p:spPr>
              <a:xfrm>
                <a:off x="1360" y="2993"/>
                <a:ext cx="0" cy="777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6" name="Line 12"/>
              <p:cNvSpPr/>
              <p:nvPr/>
            </p:nvSpPr>
            <p:spPr>
              <a:xfrm>
                <a:off x="1360" y="2993"/>
                <a:ext cx="1439" cy="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7" name="Line 13"/>
              <p:cNvSpPr/>
              <p:nvPr/>
            </p:nvSpPr>
            <p:spPr>
              <a:xfrm flipV="1">
                <a:off x="2787" y="2993"/>
                <a:ext cx="0" cy="203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8" name="Line 14"/>
              <p:cNvSpPr/>
              <p:nvPr/>
            </p:nvSpPr>
            <p:spPr>
              <a:xfrm>
                <a:off x="2787" y="3591"/>
                <a:ext cx="0" cy="179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9989" name="Group 15"/>
              <p:cNvGrpSpPr/>
              <p:nvPr/>
            </p:nvGrpSpPr>
            <p:grpSpPr>
              <a:xfrm rot="10800000">
                <a:off x="1060" y="3079"/>
                <a:ext cx="459" cy="612"/>
                <a:chOff x="1716" y="2875"/>
                <a:chExt cx="459" cy="700"/>
              </a:xfrm>
            </p:grpSpPr>
            <p:grpSp>
              <p:nvGrpSpPr>
                <p:cNvPr id="40004" name="Group 16"/>
                <p:cNvGrpSpPr/>
                <p:nvPr/>
              </p:nvGrpSpPr>
              <p:grpSpPr>
                <a:xfrm>
                  <a:off x="1716" y="3053"/>
                  <a:ext cx="316" cy="363"/>
                  <a:chOff x="1785" y="2590"/>
                  <a:chExt cx="316" cy="363"/>
                </a:xfrm>
              </p:grpSpPr>
              <p:sp>
                <p:nvSpPr>
                  <p:cNvPr id="40007" name="Oval 17"/>
                  <p:cNvSpPr/>
                  <p:nvPr/>
                </p:nvSpPr>
                <p:spPr>
                  <a:xfrm rot="5400000">
                    <a:off x="1789" y="2602"/>
                    <a:ext cx="308" cy="316"/>
                  </a:xfrm>
                  <a:prstGeom prst="ellipse">
                    <a:avLst/>
                  </a:prstGeom>
                  <a:solidFill>
                    <a:srgbClr val="FF9900"/>
                  </a:solidFill>
                  <a:ln w="12700" cap="flat" cmpd="sng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/>
                    <a:endParaRPr lang="zh-CN" altLang="en-US" dirty="0">
                      <a:latin typeface="Times New Roman" panose="02020503050405090304" pitchFamily="18" charset="0"/>
                    </a:endParaRPr>
                  </a:p>
                </p:txBody>
              </p:sp>
              <p:sp>
                <p:nvSpPr>
                  <p:cNvPr id="40008" name="Line 18"/>
                  <p:cNvSpPr/>
                  <p:nvPr/>
                </p:nvSpPr>
                <p:spPr>
                  <a:xfrm rot="5400000">
                    <a:off x="1759" y="2771"/>
                    <a:ext cx="363" cy="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0005" name="Text Box 19"/>
                <p:cNvSpPr txBox="1"/>
                <p:nvPr/>
              </p:nvSpPr>
              <p:spPr>
                <a:xfrm>
                  <a:off x="1885" y="2875"/>
                  <a:ext cx="290" cy="26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latin typeface="Times New Roman" panose="02020503050405090304" pitchFamily="18" charset="0"/>
                    </a:rPr>
                    <a:t>-</a:t>
                  </a:r>
                  <a:endParaRPr lang="en-US" altLang="zh-CN" b="1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40006" name="Text Box 20"/>
                <p:cNvSpPr txBox="1"/>
                <p:nvPr/>
              </p:nvSpPr>
              <p:spPr>
                <a:xfrm>
                  <a:off x="1878" y="3310"/>
                  <a:ext cx="288" cy="26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39990" name="Rectangle 21"/>
              <p:cNvSpPr/>
              <p:nvPr/>
            </p:nvSpPr>
            <p:spPr>
              <a:xfrm>
                <a:off x="1898" y="2938"/>
                <a:ext cx="302" cy="102"/>
              </a:xfrm>
              <a:prstGeom prst="rect">
                <a:avLst/>
              </a:prstGeom>
              <a:solidFill>
                <a:srgbClr val="0099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91" name="Text Box 22"/>
              <p:cNvSpPr txBox="1"/>
              <p:nvPr/>
            </p:nvSpPr>
            <p:spPr>
              <a:xfrm>
                <a:off x="2361" y="2682"/>
                <a:ext cx="655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i</a:t>
                </a:r>
                <a:r>
                  <a:rPr lang="en-US" altLang="zh-CN" b="1" baseline="-25000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L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(0</a:t>
                </a:r>
                <a:r>
                  <a:rPr lang="en-US" altLang="zh-CN" b="1" baseline="-25000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+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)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92" name="Line 23"/>
              <p:cNvSpPr/>
              <p:nvPr/>
            </p:nvSpPr>
            <p:spPr>
              <a:xfrm>
                <a:off x="2399" y="2993"/>
                <a:ext cx="185" cy="0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93" name="Text Box 24"/>
              <p:cNvSpPr txBox="1"/>
              <p:nvPr/>
            </p:nvSpPr>
            <p:spPr>
              <a:xfrm>
                <a:off x="1880" y="2683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2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94" name="Text Box 25"/>
              <p:cNvSpPr txBox="1"/>
              <p:nvPr/>
            </p:nvSpPr>
            <p:spPr>
              <a:xfrm>
                <a:off x="2815" y="3223"/>
                <a:ext cx="664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L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(0</a:t>
                </a:r>
                <a:r>
                  <a:rPr lang="en-US" altLang="zh-CN" b="1" baseline="-25000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+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)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95" name="Text Box 26"/>
              <p:cNvSpPr txBox="1"/>
              <p:nvPr/>
            </p:nvSpPr>
            <p:spPr>
              <a:xfrm>
                <a:off x="2799" y="3023"/>
                <a:ext cx="191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96" name="Text Box 27"/>
              <p:cNvSpPr txBox="1"/>
              <p:nvPr/>
            </p:nvSpPr>
            <p:spPr>
              <a:xfrm>
                <a:off x="2835" y="3486"/>
                <a:ext cx="169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97" name="Text Box 28"/>
              <p:cNvSpPr txBox="1"/>
              <p:nvPr/>
            </p:nvSpPr>
            <p:spPr>
              <a:xfrm>
                <a:off x="892" y="3249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6V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98" name="Text Box 29"/>
              <p:cNvSpPr txBox="1"/>
              <p:nvPr/>
            </p:nvSpPr>
            <p:spPr>
              <a:xfrm>
                <a:off x="1495" y="3263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U</a:t>
                </a:r>
                <a:r>
                  <a:rPr lang="en-US" altLang="zh-CN" b="1" baseline="-25000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s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99" name="Text Box 30"/>
              <p:cNvSpPr txBox="1"/>
              <p:nvPr/>
            </p:nvSpPr>
            <p:spPr>
              <a:xfrm>
                <a:off x="1528" y="3840"/>
                <a:ext cx="1167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(b) 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0</a:t>
                </a:r>
                <a:r>
                  <a:rPr lang="en-US" altLang="zh-CN" b="1" baseline="-25000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+</a:t>
                </a:r>
                <a:r>
                  <a:rPr lang="zh-CN" altLang="en-US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等效图</a:t>
                </a:r>
                <a:endParaRPr lang="zh-CN" altLang="en-US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000" name="Text Box 31"/>
              <p:cNvSpPr txBox="1"/>
              <p:nvPr/>
            </p:nvSpPr>
            <p:spPr>
              <a:xfrm>
                <a:off x="1857" y="3016"/>
                <a:ext cx="279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001" name="Oval 32"/>
              <p:cNvSpPr/>
              <p:nvPr/>
            </p:nvSpPr>
            <p:spPr>
              <a:xfrm>
                <a:off x="2677" y="3075"/>
                <a:ext cx="212" cy="246"/>
              </a:xfrm>
              <a:prstGeom prst="ellipse">
                <a:avLst/>
              </a:prstGeom>
              <a:solidFill>
                <a:srgbClr val="FFFFFF"/>
              </a:solidFill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002" name="Oval 33"/>
              <p:cNvSpPr/>
              <p:nvPr/>
            </p:nvSpPr>
            <p:spPr>
              <a:xfrm>
                <a:off x="2677" y="3446"/>
                <a:ext cx="212" cy="246"/>
              </a:xfrm>
              <a:prstGeom prst="ellipse">
                <a:avLst/>
              </a:prstGeom>
              <a:solidFill>
                <a:srgbClr val="FFFFFF"/>
              </a:solidFill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003" name="Line 34"/>
              <p:cNvSpPr/>
              <p:nvPr/>
            </p:nvSpPr>
            <p:spPr>
              <a:xfrm>
                <a:off x="1350" y="3762"/>
                <a:ext cx="1449" cy="0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9982" name="Oval 35"/>
            <p:cNvSpPr/>
            <p:nvPr/>
          </p:nvSpPr>
          <p:spPr>
            <a:xfrm>
              <a:off x="1080" y="3551"/>
              <a:ext cx="212" cy="251"/>
            </a:xfrm>
            <a:prstGeom prst="ellipse">
              <a:avLst/>
            </a:prstGeom>
            <a:solidFill>
              <a:schemeClr val="bg1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9983" name="Oval 36"/>
            <p:cNvSpPr/>
            <p:nvPr/>
          </p:nvSpPr>
          <p:spPr>
            <a:xfrm>
              <a:off x="1483" y="3551"/>
              <a:ext cx="212" cy="251"/>
            </a:xfrm>
            <a:prstGeom prst="ellipse">
              <a:avLst/>
            </a:prstGeom>
            <a:solidFill>
              <a:schemeClr val="bg1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9984" name="Text Box 37"/>
            <p:cNvSpPr txBox="1"/>
            <p:nvPr/>
          </p:nvSpPr>
          <p:spPr>
            <a:xfrm>
              <a:off x="1052" y="3386"/>
              <a:ext cx="42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60806" name="Group 38"/>
          <p:cNvGrpSpPr/>
          <p:nvPr/>
        </p:nvGrpSpPr>
        <p:grpSpPr>
          <a:xfrm>
            <a:off x="1747838" y="1827213"/>
            <a:ext cx="4011612" cy="2179637"/>
            <a:chOff x="141" y="1151"/>
            <a:chExt cx="2527" cy="1373"/>
          </a:xfrm>
        </p:grpSpPr>
        <p:grpSp>
          <p:nvGrpSpPr>
            <p:cNvPr id="39946" name="Group 39"/>
            <p:cNvGrpSpPr/>
            <p:nvPr/>
          </p:nvGrpSpPr>
          <p:grpSpPr>
            <a:xfrm>
              <a:off x="141" y="1151"/>
              <a:ext cx="2527" cy="1373"/>
              <a:chOff x="141" y="1151"/>
              <a:chExt cx="2527" cy="1373"/>
            </a:xfrm>
          </p:grpSpPr>
          <p:sp>
            <p:nvSpPr>
              <p:cNvPr id="39948" name="Line 40"/>
              <p:cNvSpPr/>
              <p:nvPr/>
            </p:nvSpPr>
            <p:spPr>
              <a:xfrm>
                <a:off x="609" y="1457"/>
                <a:ext cx="0" cy="766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9949" name="Group 41"/>
              <p:cNvGrpSpPr/>
              <p:nvPr/>
            </p:nvGrpSpPr>
            <p:grpSpPr>
              <a:xfrm>
                <a:off x="1913" y="1654"/>
                <a:ext cx="194" cy="393"/>
                <a:chOff x="4347" y="2084"/>
                <a:chExt cx="320" cy="456"/>
              </a:xfrm>
            </p:grpSpPr>
            <p:sp>
              <p:nvSpPr>
                <p:cNvPr id="39976" name="Oval 42"/>
                <p:cNvSpPr/>
                <p:nvPr/>
              </p:nvSpPr>
              <p:spPr>
                <a:xfrm rot="10800000">
                  <a:off x="4417" y="2419"/>
                  <a:ext cx="249" cy="107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FF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39977" name="Oval 43"/>
                <p:cNvSpPr/>
                <p:nvPr/>
              </p:nvSpPr>
              <p:spPr>
                <a:xfrm rot="10800000">
                  <a:off x="4418" y="2310"/>
                  <a:ext cx="249" cy="107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FF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39978" name="Oval 44"/>
                <p:cNvSpPr/>
                <p:nvPr/>
              </p:nvSpPr>
              <p:spPr>
                <a:xfrm rot="10800000">
                  <a:off x="4418" y="2201"/>
                  <a:ext cx="249" cy="107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FF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39979" name="Oval 45"/>
                <p:cNvSpPr/>
                <p:nvPr/>
              </p:nvSpPr>
              <p:spPr>
                <a:xfrm rot="10800000">
                  <a:off x="4418" y="2088"/>
                  <a:ext cx="249" cy="107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FF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39980" name="Rectangle 46" descr="蓝色砂纸"/>
                <p:cNvSpPr/>
                <p:nvPr/>
              </p:nvSpPr>
              <p:spPr>
                <a:xfrm rot="10800000">
                  <a:off x="4347" y="2084"/>
                  <a:ext cx="218" cy="456"/>
                </a:xfrm>
                <a:prstGeom prst="rect">
                  <a:avLst/>
                </a:prstGeom>
                <a:blipFill rotWithShape="0">
                  <a:blip r:embed="rId3"/>
                </a:blipFill>
                <a:ln w="9525">
                  <a:noFill/>
                </a:ln>
              </p:spPr>
              <p:txBody>
                <a:bodyPr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39950" name="Line 47"/>
              <p:cNvSpPr/>
              <p:nvPr/>
            </p:nvSpPr>
            <p:spPr>
              <a:xfrm>
                <a:off x="609" y="1457"/>
                <a:ext cx="1439" cy="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51" name="Line 48"/>
              <p:cNvSpPr/>
              <p:nvPr/>
            </p:nvSpPr>
            <p:spPr>
              <a:xfrm flipV="1">
                <a:off x="2036" y="1457"/>
                <a:ext cx="0" cy="20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52" name="Line 49"/>
              <p:cNvSpPr/>
              <p:nvPr/>
            </p:nvSpPr>
            <p:spPr>
              <a:xfrm>
                <a:off x="597" y="2223"/>
                <a:ext cx="507" cy="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53" name="Line 50"/>
              <p:cNvSpPr/>
              <p:nvPr/>
            </p:nvSpPr>
            <p:spPr>
              <a:xfrm>
                <a:off x="1545" y="2213"/>
                <a:ext cx="507" cy="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54" name="Line 51"/>
              <p:cNvSpPr/>
              <p:nvPr/>
            </p:nvSpPr>
            <p:spPr>
              <a:xfrm>
                <a:off x="2036" y="2047"/>
                <a:ext cx="0" cy="176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55" name="Oval 52"/>
              <p:cNvSpPr/>
              <p:nvPr/>
            </p:nvSpPr>
            <p:spPr>
              <a:xfrm>
                <a:off x="1010" y="2100"/>
                <a:ext cx="212" cy="246"/>
              </a:xfrm>
              <a:prstGeom prst="ellipse">
                <a:avLst/>
              </a:prstGeom>
              <a:solidFill>
                <a:srgbClr val="FFFFFF"/>
              </a:solidFill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56" name="Oval 53"/>
              <p:cNvSpPr/>
              <p:nvPr/>
            </p:nvSpPr>
            <p:spPr>
              <a:xfrm>
                <a:off x="1427" y="2096"/>
                <a:ext cx="212" cy="246"/>
              </a:xfrm>
              <a:prstGeom prst="ellipse">
                <a:avLst/>
              </a:prstGeom>
              <a:solidFill>
                <a:srgbClr val="FFFFFF"/>
              </a:solidFill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57" name="Line 54"/>
              <p:cNvSpPr/>
              <p:nvPr/>
            </p:nvSpPr>
            <p:spPr>
              <a:xfrm flipV="1">
                <a:off x="1144" y="2047"/>
                <a:ext cx="401" cy="166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58" name="Freeform 55"/>
              <p:cNvSpPr/>
              <p:nvPr/>
            </p:nvSpPr>
            <p:spPr>
              <a:xfrm>
                <a:off x="1257" y="2026"/>
                <a:ext cx="192" cy="2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3" y="24"/>
                  </a:cxn>
                  <a:cxn ang="0">
                    <a:pos x="134" y="72"/>
                  </a:cxn>
                  <a:cxn ang="0">
                    <a:pos x="167" y="127"/>
                  </a:cxn>
                  <a:cxn ang="0">
                    <a:pos x="192" y="207"/>
                  </a:cxn>
                </a:cxnLst>
                <a:rect l="0" t="0" r="0" b="0"/>
                <a:pathLst>
                  <a:path w="276" h="312">
                    <a:moveTo>
                      <a:pt x="0" y="0"/>
                    </a:moveTo>
                    <a:cubicBezTo>
                      <a:pt x="20" y="6"/>
                      <a:pt x="88" y="18"/>
                      <a:pt x="120" y="36"/>
                    </a:cubicBezTo>
                    <a:cubicBezTo>
                      <a:pt x="152" y="54"/>
                      <a:pt x="172" y="82"/>
                      <a:pt x="192" y="108"/>
                    </a:cubicBezTo>
                    <a:cubicBezTo>
                      <a:pt x="212" y="134"/>
                      <a:pt x="226" y="158"/>
                      <a:pt x="240" y="192"/>
                    </a:cubicBezTo>
                    <a:cubicBezTo>
                      <a:pt x="254" y="226"/>
                      <a:pt x="269" y="287"/>
                      <a:pt x="276" y="312"/>
                    </a:cubicBezTo>
                  </a:path>
                </a:pathLst>
              </a:custGeom>
              <a:noFill/>
              <a:ln w="19050" cap="sq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9959" name="Group 56"/>
              <p:cNvGrpSpPr/>
              <p:nvPr/>
            </p:nvGrpSpPr>
            <p:grpSpPr>
              <a:xfrm rot="10800000">
                <a:off x="311" y="1540"/>
                <a:ext cx="457" cy="605"/>
                <a:chOff x="1719" y="2873"/>
                <a:chExt cx="457" cy="702"/>
              </a:xfrm>
            </p:grpSpPr>
            <p:grpSp>
              <p:nvGrpSpPr>
                <p:cNvPr id="39971" name="Group 57"/>
                <p:cNvGrpSpPr/>
                <p:nvPr/>
              </p:nvGrpSpPr>
              <p:grpSpPr>
                <a:xfrm>
                  <a:off x="1719" y="3051"/>
                  <a:ext cx="316" cy="363"/>
                  <a:chOff x="1786" y="2590"/>
                  <a:chExt cx="316" cy="363"/>
                </a:xfrm>
              </p:grpSpPr>
              <p:sp>
                <p:nvSpPr>
                  <p:cNvPr id="39974" name="Oval 58"/>
                  <p:cNvSpPr/>
                  <p:nvPr/>
                </p:nvSpPr>
                <p:spPr>
                  <a:xfrm rot="5400000">
                    <a:off x="1788" y="2602"/>
                    <a:ext cx="311" cy="316"/>
                  </a:xfrm>
                  <a:prstGeom prst="ellipse">
                    <a:avLst/>
                  </a:prstGeom>
                  <a:solidFill>
                    <a:srgbClr val="FF9900"/>
                  </a:solidFill>
                  <a:ln w="12700" cap="flat" cmpd="sng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/>
                    <a:endParaRPr lang="zh-CN" altLang="en-US" dirty="0">
                      <a:latin typeface="Times New Roman" panose="02020503050405090304" pitchFamily="18" charset="0"/>
                    </a:endParaRPr>
                  </a:p>
                </p:txBody>
              </p:sp>
              <p:sp>
                <p:nvSpPr>
                  <p:cNvPr id="39975" name="Line 59"/>
                  <p:cNvSpPr/>
                  <p:nvPr/>
                </p:nvSpPr>
                <p:spPr>
                  <a:xfrm rot="5400000">
                    <a:off x="1759" y="2771"/>
                    <a:ext cx="363" cy="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9972" name="Text Box 60"/>
                <p:cNvSpPr txBox="1"/>
                <p:nvPr/>
              </p:nvSpPr>
              <p:spPr>
                <a:xfrm>
                  <a:off x="1888" y="2873"/>
                  <a:ext cx="288" cy="26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latin typeface="Times New Roman" panose="02020503050405090304" pitchFamily="18" charset="0"/>
                    </a:rPr>
                    <a:t>-</a:t>
                  </a:r>
                  <a:endParaRPr lang="en-US" altLang="zh-CN" b="1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39973" name="Text Box 61"/>
                <p:cNvSpPr txBox="1"/>
                <p:nvPr/>
              </p:nvSpPr>
              <p:spPr>
                <a:xfrm>
                  <a:off x="1878" y="3306"/>
                  <a:ext cx="288" cy="26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39960" name="Rectangle 62"/>
              <p:cNvSpPr/>
              <p:nvPr/>
            </p:nvSpPr>
            <p:spPr>
              <a:xfrm>
                <a:off x="1147" y="1403"/>
                <a:ext cx="302" cy="101"/>
              </a:xfrm>
              <a:prstGeom prst="rect">
                <a:avLst/>
              </a:prstGeom>
              <a:solidFill>
                <a:srgbClr val="0099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61" name="Text Box 63"/>
              <p:cNvSpPr txBox="1"/>
              <p:nvPr/>
            </p:nvSpPr>
            <p:spPr>
              <a:xfrm>
                <a:off x="1773" y="1151"/>
                <a:ext cx="492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i</a:t>
                </a:r>
                <a:r>
                  <a:rPr lang="en-US" altLang="zh-CN" b="1" baseline="-25000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L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(t)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62" name="Line 64"/>
              <p:cNvSpPr/>
              <p:nvPr/>
            </p:nvSpPr>
            <p:spPr>
              <a:xfrm>
                <a:off x="1648" y="1457"/>
                <a:ext cx="185" cy="0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3" name="Text Box 65"/>
              <p:cNvSpPr txBox="1"/>
              <p:nvPr/>
            </p:nvSpPr>
            <p:spPr>
              <a:xfrm>
                <a:off x="1129" y="1152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2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64" name="Text Box 66"/>
              <p:cNvSpPr txBox="1"/>
              <p:nvPr/>
            </p:nvSpPr>
            <p:spPr>
              <a:xfrm>
                <a:off x="1456" y="1643"/>
                <a:ext cx="676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L=3H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65" name="Text Box 67"/>
              <p:cNvSpPr txBox="1"/>
              <p:nvPr/>
            </p:nvSpPr>
            <p:spPr>
              <a:xfrm>
                <a:off x="2146" y="1684"/>
                <a:ext cx="522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L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(t)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66" name="Text Box 68"/>
              <p:cNvSpPr txBox="1"/>
              <p:nvPr/>
            </p:nvSpPr>
            <p:spPr>
              <a:xfrm>
                <a:off x="2156" y="1487"/>
                <a:ext cx="191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67" name="Text Box 69"/>
              <p:cNvSpPr txBox="1"/>
              <p:nvPr/>
            </p:nvSpPr>
            <p:spPr>
              <a:xfrm>
                <a:off x="2192" y="1944"/>
                <a:ext cx="169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68" name="Text Box 70"/>
              <p:cNvSpPr txBox="1"/>
              <p:nvPr/>
            </p:nvSpPr>
            <p:spPr>
              <a:xfrm>
                <a:off x="141" y="1710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6V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69" name="Text Box 71"/>
              <p:cNvSpPr txBox="1"/>
              <p:nvPr/>
            </p:nvSpPr>
            <p:spPr>
              <a:xfrm>
                <a:off x="744" y="1724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U</a:t>
                </a:r>
                <a:r>
                  <a:rPr lang="en-US" altLang="zh-CN" b="1" baseline="-25000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s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70" name="Text Box 72"/>
              <p:cNvSpPr txBox="1"/>
              <p:nvPr/>
            </p:nvSpPr>
            <p:spPr>
              <a:xfrm>
                <a:off x="1174" y="2292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(a)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39947" name="Text Box 73"/>
            <p:cNvSpPr txBox="1"/>
            <p:nvPr/>
          </p:nvSpPr>
          <p:spPr>
            <a:xfrm>
              <a:off x="956" y="1887"/>
              <a:ext cx="42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0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0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0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0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60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0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0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2" grpId="0"/>
      <p:bldP spid="160773" grpId="0"/>
      <p:bldP spid="160774" grpId="0"/>
      <p:bldP spid="160775" grpId="0"/>
      <p:bldP spid="16077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796" name="Object 4"/>
          <p:cNvGraphicFramePr>
            <a:graphicFrameLocks noChangeAspect="1"/>
          </p:cNvGraphicFramePr>
          <p:nvPr/>
        </p:nvGraphicFramePr>
        <p:xfrm>
          <a:off x="2535238" y="657543"/>
          <a:ext cx="5205412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" r:id="rId1" imgW="2095500" imgH="736600" progId="Equation.DSMT4">
                  <p:embed/>
                </p:oleObj>
              </mc:Choice>
              <mc:Fallback>
                <p:oleObj name="" r:id="rId1" imgW="2095500" imgH="736600" progId="Equation.DSMT4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35238" y="657543"/>
                        <a:ext cx="5205412" cy="1423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7" name="Text Box 5"/>
          <p:cNvSpPr txBox="1"/>
          <p:nvPr/>
        </p:nvSpPr>
        <p:spPr>
          <a:xfrm>
            <a:off x="1925638" y="2214880"/>
            <a:ext cx="8513762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④  t= ∞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时（图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），电路重新达到稳态，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相当于短路线。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1798" name="Rectangle 6"/>
          <p:cNvSpPr/>
          <p:nvPr/>
        </p:nvSpPr>
        <p:spPr>
          <a:xfrm>
            <a:off x="6915150" y="2976880"/>
            <a:ext cx="26638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(∞)=6/2=3A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1799" name="Rectangle 7"/>
          <p:cNvSpPr/>
          <p:nvPr/>
        </p:nvSpPr>
        <p:spPr>
          <a:xfrm>
            <a:off x="6934200" y="3576955"/>
            <a:ext cx="17716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(∞)=0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1800" name="Rectangle 8"/>
          <p:cNvSpPr/>
          <p:nvPr/>
        </p:nvSpPr>
        <p:spPr>
          <a:xfrm>
            <a:off x="2906713" y="5139055"/>
            <a:ext cx="6881812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       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电感电流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不能突变，即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，但电感电压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可能突变。本例中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不等于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1801" name="Rectangle 9"/>
          <p:cNvSpPr/>
          <p:nvPr/>
        </p:nvSpPr>
        <p:spPr>
          <a:xfrm>
            <a:off x="2890838" y="5999480"/>
            <a:ext cx="7243762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503050405090304" pitchFamily="18" charset="0"/>
              </a:rPr>
              <a:t>       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同理</a:t>
            </a:r>
            <a:r>
              <a:rPr lang="zh-CN" altLang="en-US" b="1" dirty="0">
                <a:latin typeface="Times New Roman" panose="02020503050405090304" pitchFamily="18" charset="0"/>
              </a:rPr>
              <a:t>，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电容电压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不能突变，即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，但电容电流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可能突变。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1802" name="Rectangle 10"/>
          <p:cNvSpPr/>
          <p:nvPr/>
        </p:nvSpPr>
        <p:spPr>
          <a:xfrm>
            <a:off x="2136775" y="5148580"/>
            <a:ext cx="64135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rgbClr val="FF3300"/>
                </a:solidFill>
                <a:latin typeface="Times New Roman" panose="02020503050405090304" pitchFamily="18" charset="0"/>
              </a:rPr>
              <a:t>注：</a:t>
            </a:r>
            <a:endParaRPr lang="zh-CN" altLang="en-US" b="1" dirty="0">
              <a:solidFill>
                <a:srgbClr val="FF33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161803" name="Group 11"/>
          <p:cNvGrpSpPr/>
          <p:nvPr/>
        </p:nvGrpSpPr>
        <p:grpSpPr>
          <a:xfrm>
            <a:off x="1954213" y="2692718"/>
            <a:ext cx="4183062" cy="2282825"/>
            <a:chOff x="271" y="1441"/>
            <a:chExt cx="2635" cy="1438"/>
          </a:xfrm>
        </p:grpSpPr>
        <p:grpSp>
          <p:nvGrpSpPr>
            <p:cNvPr id="40970" name="Group 12"/>
            <p:cNvGrpSpPr/>
            <p:nvPr/>
          </p:nvGrpSpPr>
          <p:grpSpPr>
            <a:xfrm>
              <a:off x="271" y="1441"/>
              <a:ext cx="2635" cy="1438"/>
              <a:chOff x="857" y="2244"/>
              <a:chExt cx="2635" cy="1438"/>
            </a:xfrm>
          </p:grpSpPr>
          <p:sp>
            <p:nvSpPr>
              <p:cNvPr id="40972" name="Line 13"/>
              <p:cNvSpPr/>
              <p:nvPr/>
            </p:nvSpPr>
            <p:spPr>
              <a:xfrm>
                <a:off x="1325" y="2555"/>
                <a:ext cx="0" cy="777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73" name="Line 14"/>
              <p:cNvSpPr/>
              <p:nvPr/>
            </p:nvSpPr>
            <p:spPr>
              <a:xfrm>
                <a:off x="1325" y="2555"/>
                <a:ext cx="1439" cy="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74" name="Line 15"/>
              <p:cNvSpPr/>
              <p:nvPr/>
            </p:nvSpPr>
            <p:spPr>
              <a:xfrm flipV="1">
                <a:off x="2752" y="2555"/>
                <a:ext cx="0" cy="203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75" name="Line 16"/>
              <p:cNvSpPr/>
              <p:nvPr/>
            </p:nvSpPr>
            <p:spPr>
              <a:xfrm>
                <a:off x="2752" y="3153"/>
                <a:ext cx="0" cy="179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0976" name="Group 17"/>
              <p:cNvGrpSpPr/>
              <p:nvPr/>
            </p:nvGrpSpPr>
            <p:grpSpPr>
              <a:xfrm rot="10800000">
                <a:off x="1013" y="2641"/>
                <a:ext cx="459" cy="612"/>
                <a:chOff x="1716" y="2875"/>
                <a:chExt cx="459" cy="700"/>
              </a:xfrm>
            </p:grpSpPr>
            <p:grpSp>
              <p:nvGrpSpPr>
                <p:cNvPr id="40995" name="Group 18"/>
                <p:cNvGrpSpPr/>
                <p:nvPr/>
              </p:nvGrpSpPr>
              <p:grpSpPr>
                <a:xfrm>
                  <a:off x="1716" y="3053"/>
                  <a:ext cx="316" cy="363"/>
                  <a:chOff x="1785" y="2590"/>
                  <a:chExt cx="316" cy="363"/>
                </a:xfrm>
              </p:grpSpPr>
              <p:sp>
                <p:nvSpPr>
                  <p:cNvPr id="40998" name="Oval 19"/>
                  <p:cNvSpPr/>
                  <p:nvPr/>
                </p:nvSpPr>
                <p:spPr>
                  <a:xfrm rot="5400000">
                    <a:off x="1789" y="2602"/>
                    <a:ext cx="308" cy="316"/>
                  </a:xfrm>
                  <a:prstGeom prst="ellipse">
                    <a:avLst/>
                  </a:prstGeom>
                  <a:solidFill>
                    <a:srgbClr val="FF9900"/>
                  </a:solidFill>
                  <a:ln w="12700" cap="flat" cmpd="sng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/>
                    <a:endParaRPr lang="zh-CN" altLang="en-US" dirty="0">
                      <a:latin typeface="Times New Roman" panose="02020503050405090304" pitchFamily="18" charset="0"/>
                    </a:endParaRPr>
                  </a:p>
                </p:txBody>
              </p:sp>
              <p:sp>
                <p:nvSpPr>
                  <p:cNvPr id="40999" name="Line 20"/>
                  <p:cNvSpPr/>
                  <p:nvPr/>
                </p:nvSpPr>
                <p:spPr>
                  <a:xfrm rot="5400000">
                    <a:off x="1759" y="2771"/>
                    <a:ext cx="363" cy="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0996" name="Text Box 21"/>
                <p:cNvSpPr txBox="1"/>
                <p:nvPr/>
              </p:nvSpPr>
              <p:spPr>
                <a:xfrm>
                  <a:off x="1885" y="2875"/>
                  <a:ext cx="290" cy="26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latin typeface="Times New Roman" panose="02020503050405090304" pitchFamily="18" charset="0"/>
                    </a:rPr>
                    <a:t>-</a:t>
                  </a:r>
                  <a:endParaRPr lang="en-US" altLang="zh-CN" b="1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40997" name="Text Box 22"/>
                <p:cNvSpPr txBox="1"/>
                <p:nvPr/>
              </p:nvSpPr>
              <p:spPr>
                <a:xfrm>
                  <a:off x="1878" y="3310"/>
                  <a:ext cx="288" cy="26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40977" name="Rectangle 23"/>
              <p:cNvSpPr/>
              <p:nvPr/>
            </p:nvSpPr>
            <p:spPr>
              <a:xfrm>
                <a:off x="1863" y="2500"/>
                <a:ext cx="302" cy="102"/>
              </a:xfrm>
              <a:prstGeom prst="rect">
                <a:avLst/>
              </a:prstGeom>
              <a:solidFill>
                <a:srgbClr val="0099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78" name="Text Box 24"/>
              <p:cNvSpPr txBox="1"/>
              <p:nvPr/>
            </p:nvSpPr>
            <p:spPr>
              <a:xfrm>
                <a:off x="2326" y="2244"/>
                <a:ext cx="655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i</a:t>
                </a:r>
                <a:r>
                  <a:rPr lang="en-US" altLang="zh-CN" b="1" baseline="-25000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L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(∞)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79" name="Line 25"/>
              <p:cNvSpPr/>
              <p:nvPr/>
            </p:nvSpPr>
            <p:spPr>
              <a:xfrm>
                <a:off x="2364" y="2555"/>
                <a:ext cx="185" cy="0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80" name="Text Box 26"/>
              <p:cNvSpPr txBox="1"/>
              <p:nvPr/>
            </p:nvSpPr>
            <p:spPr>
              <a:xfrm>
                <a:off x="1845" y="2245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2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81" name="Text Box 27"/>
              <p:cNvSpPr txBox="1"/>
              <p:nvPr/>
            </p:nvSpPr>
            <p:spPr>
              <a:xfrm>
                <a:off x="2828" y="2785"/>
                <a:ext cx="664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L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(∞)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82" name="Text Box 28"/>
              <p:cNvSpPr txBox="1"/>
              <p:nvPr/>
            </p:nvSpPr>
            <p:spPr>
              <a:xfrm>
                <a:off x="2764" y="2585"/>
                <a:ext cx="191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83" name="Text Box 29"/>
              <p:cNvSpPr txBox="1"/>
              <p:nvPr/>
            </p:nvSpPr>
            <p:spPr>
              <a:xfrm>
                <a:off x="2800" y="3048"/>
                <a:ext cx="169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84" name="Text Box 30"/>
              <p:cNvSpPr txBox="1"/>
              <p:nvPr/>
            </p:nvSpPr>
            <p:spPr>
              <a:xfrm>
                <a:off x="857" y="2811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6V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85" name="Text Box 31"/>
              <p:cNvSpPr txBox="1"/>
              <p:nvPr/>
            </p:nvSpPr>
            <p:spPr>
              <a:xfrm>
                <a:off x="1460" y="2825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U</a:t>
                </a:r>
                <a:r>
                  <a:rPr lang="en-US" altLang="zh-CN" b="1" baseline="-25000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s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86" name="Text Box 32"/>
              <p:cNvSpPr txBox="1"/>
              <p:nvPr/>
            </p:nvSpPr>
            <p:spPr>
              <a:xfrm>
                <a:off x="1253" y="3450"/>
                <a:ext cx="1685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(c) 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 t= ∞</a:t>
                </a:r>
                <a:r>
                  <a:rPr lang="zh-CN" altLang="en-US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时等效图</a:t>
                </a:r>
                <a:endParaRPr lang="zh-CN" altLang="en-US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87" name="Text Box 33"/>
              <p:cNvSpPr txBox="1"/>
              <p:nvPr/>
            </p:nvSpPr>
            <p:spPr>
              <a:xfrm>
                <a:off x="1822" y="2578"/>
                <a:ext cx="279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88" name="Oval 34"/>
              <p:cNvSpPr/>
              <p:nvPr/>
            </p:nvSpPr>
            <p:spPr>
              <a:xfrm>
                <a:off x="2642" y="2637"/>
                <a:ext cx="212" cy="246"/>
              </a:xfrm>
              <a:prstGeom prst="ellipse">
                <a:avLst/>
              </a:prstGeom>
              <a:solidFill>
                <a:srgbClr val="FFFFFF"/>
              </a:solidFill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89" name="Oval 35"/>
              <p:cNvSpPr/>
              <p:nvPr/>
            </p:nvSpPr>
            <p:spPr>
              <a:xfrm>
                <a:off x="2642" y="3008"/>
                <a:ext cx="212" cy="246"/>
              </a:xfrm>
              <a:prstGeom prst="ellipse">
                <a:avLst/>
              </a:prstGeom>
              <a:solidFill>
                <a:srgbClr val="FFFFFF"/>
              </a:solidFill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90" name="Line 36"/>
              <p:cNvSpPr/>
              <p:nvPr/>
            </p:nvSpPr>
            <p:spPr>
              <a:xfrm>
                <a:off x="1315" y="3324"/>
                <a:ext cx="1449" cy="0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91" name="Oval 37"/>
              <p:cNvSpPr/>
              <p:nvPr/>
            </p:nvSpPr>
            <p:spPr>
              <a:xfrm>
                <a:off x="1766" y="3200"/>
                <a:ext cx="212" cy="246"/>
              </a:xfrm>
              <a:prstGeom prst="ellipse">
                <a:avLst/>
              </a:prstGeom>
              <a:solidFill>
                <a:srgbClr val="FFFFFF"/>
              </a:solidFill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92" name="Oval 38"/>
              <p:cNvSpPr/>
              <p:nvPr/>
            </p:nvSpPr>
            <p:spPr>
              <a:xfrm>
                <a:off x="2059" y="3200"/>
                <a:ext cx="212" cy="246"/>
              </a:xfrm>
              <a:prstGeom prst="ellipse">
                <a:avLst/>
              </a:prstGeom>
              <a:solidFill>
                <a:srgbClr val="FFFFFF"/>
              </a:solidFill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93" name="Text Box 39"/>
              <p:cNvSpPr txBox="1"/>
              <p:nvPr/>
            </p:nvSpPr>
            <p:spPr>
              <a:xfrm>
                <a:off x="2329" y="2814"/>
                <a:ext cx="412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94" name="Line 40"/>
              <p:cNvSpPr/>
              <p:nvPr/>
            </p:nvSpPr>
            <p:spPr>
              <a:xfrm>
                <a:off x="2753" y="2770"/>
                <a:ext cx="0" cy="355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0971" name="Text Box 41"/>
            <p:cNvSpPr txBox="1"/>
            <p:nvPr/>
          </p:nvSpPr>
          <p:spPr>
            <a:xfrm>
              <a:off x="1139" y="2238"/>
              <a:ext cx="25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6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1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1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1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1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7" grpId="0"/>
      <p:bldP spid="161798" grpId="0"/>
      <p:bldP spid="161799" grpId="0"/>
      <p:bldP spid="161800" grpId="0"/>
      <p:bldP spid="161801" grpId="0"/>
      <p:bldP spid="16180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>
            <p:custDataLst>
              <p:tags r:id="rId1"/>
            </p:custDataLst>
          </p:nvPr>
        </p:nvSpPr>
        <p:spPr>
          <a:xfrm>
            <a:off x="1236980" y="574040"/>
            <a:ext cx="8572500" cy="1004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i="1" dirty="0">
                <a:solidFill>
                  <a:srgbClr val="FF00FF"/>
                </a:solidFill>
                <a:latin typeface="Times New Roman" panose="02020503050405090304" pitchFamily="18" charset="0"/>
              </a:rPr>
              <a:t>例</a:t>
            </a:r>
            <a:r>
              <a:rPr lang="en-US" altLang="zh-CN" b="1" i="1" dirty="0">
                <a:solidFill>
                  <a:srgbClr val="FF00FF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: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 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如图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(a)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，电路原处于稳态，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K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于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t=0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时刻闭合，①求初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  <a:sym typeface="Wingdings" panose="05000000000000000000" pitchFamily="2" charset="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        始值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、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及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。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②求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(∞)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、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(∞)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及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(∞)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。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995680" y="1586865"/>
            <a:ext cx="4106863" cy="3000375"/>
            <a:chOff x="112" y="850"/>
            <a:chExt cx="2587" cy="1890"/>
          </a:xfrm>
        </p:grpSpPr>
        <p:sp>
          <p:nvSpPr>
            <p:cNvPr id="4" name="Rectangle 6"/>
            <p:cNvSpPr/>
            <p:nvPr>
              <p:custDataLst>
                <p:tags r:id="rId2"/>
              </p:custDataLst>
            </p:nvPr>
          </p:nvSpPr>
          <p:spPr>
            <a:xfrm>
              <a:off x="646" y="1356"/>
              <a:ext cx="1576" cy="1044"/>
            </a:xfrm>
            <a:prstGeom prst="rect">
              <a:avLst/>
            </a:prstGeom>
            <a:noFill/>
            <a:ln w="9525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5" name="Line 7"/>
            <p:cNvSpPr/>
            <p:nvPr>
              <p:custDataLst>
                <p:tags r:id="rId3"/>
              </p:custDataLst>
            </p:nvPr>
          </p:nvSpPr>
          <p:spPr>
            <a:xfrm>
              <a:off x="1449" y="2016"/>
              <a:ext cx="3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" name="Line 8"/>
            <p:cNvSpPr/>
            <p:nvPr>
              <p:custDataLst>
                <p:tags r:id="rId4"/>
              </p:custDataLst>
            </p:nvPr>
          </p:nvSpPr>
          <p:spPr>
            <a:xfrm>
              <a:off x="1449" y="2124"/>
              <a:ext cx="3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" name="Line 9"/>
            <p:cNvSpPr/>
            <p:nvPr>
              <p:custDataLst>
                <p:tags r:id="rId5"/>
              </p:custDataLst>
            </p:nvPr>
          </p:nvSpPr>
          <p:spPr>
            <a:xfrm>
              <a:off x="1591" y="1356"/>
              <a:ext cx="0" cy="66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" name="Line 10"/>
            <p:cNvSpPr/>
            <p:nvPr>
              <p:custDataLst>
                <p:tags r:id="rId6"/>
              </p:custDataLst>
            </p:nvPr>
          </p:nvSpPr>
          <p:spPr>
            <a:xfrm>
              <a:off x="1591" y="2124"/>
              <a:ext cx="0" cy="276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" name="Rectangle 11"/>
            <p:cNvSpPr/>
            <p:nvPr>
              <p:custDataLst>
                <p:tags r:id="rId7"/>
              </p:custDataLst>
            </p:nvPr>
          </p:nvSpPr>
          <p:spPr>
            <a:xfrm rot="5400000">
              <a:off x="1451" y="1525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0" name="Group 12"/>
            <p:cNvGrpSpPr/>
            <p:nvPr/>
          </p:nvGrpSpPr>
          <p:grpSpPr>
            <a:xfrm rot="10800000">
              <a:off x="355" y="1583"/>
              <a:ext cx="442" cy="722"/>
              <a:chOff x="1734" y="2921"/>
              <a:chExt cx="442" cy="722"/>
            </a:xfrm>
          </p:grpSpPr>
          <p:grpSp>
            <p:nvGrpSpPr>
              <p:cNvPr id="11" name="Group 13"/>
              <p:cNvGrpSpPr/>
              <p:nvPr/>
            </p:nvGrpSpPr>
            <p:grpSpPr>
              <a:xfrm>
                <a:off x="1734" y="3101"/>
                <a:ext cx="288" cy="363"/>
                <a:chOff x="1799" y="2590"/>
                <a:chExt cx="288" cy="363"/>
              </a:xfrm>
            </p:grpSpPr>
            <p:sp>
              <p:nvSpPr>
                <p:cNvPr id="12" name="Oval 14"/>
                <p:cNvSpPr/>
                <p:nvPr>
                  <p:custDataLst>
                    <p:tags r:id="rId8"/>
                  </p:custDataLst>
                </p:nvPr>
              </p:nvSpPr>
              <p:spPr>
                <a:xfrm rot="5400000">
                  <a:off x="1799" y="2616"/>
                  <a:ext cx="288" cy="288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3" name="Line 15"/>
                <p:cNvSpPr/>
                <p:nvPr>
                  <p:custDataLst>
                    <p:tags r:id="rId9"/>
                  </p:custDataLst>
                </p:nvPr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4" name="Text Box 16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888" y="2921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5" name="Text Box 17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878" y="3355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6" name="Rectangle 18"/>
            <p:cNvSpPr/>
            <p:nvPr>
              <p:custDataLst>
                <p:tags r:id="rId12"/>
              </p:custDataLst>
            </p:nvPr>
          </p:nvSpPr>
          <p:spPr>
            <a:xfrm>
              <a:off x="1024" y="1297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7" name="Group 19"/>
            <p:cNvGrpSpPr/>
            <p:nvPr/>
          </p:nvGrpSpPr>
          <p:grpSpPr>
            <a:xfrm>
              <a:off x="2098" y="1848"/>
              <a:ext cx="194" cy="456"/>
              <a:chOff x="4347" y="2084"/>
              <a:chExt cx="320" cy="456"/>
            </a:xfrm>
          </p:grpSpPr>
          <p:sp>
            <p:nvSpPr>
              <p:cNvPr id="18" name="Oval 20"/>
              <p:cNvSpPr/>
              <p:nvPr>
                <p:custDataLst>
                  <p:tags r:id="rId13"/>
                </p:custDataLst>
              </p:nvPr>
            </p:nvSpPr>
            <p:spPr>
              <a:xfrm rot="10800000">
                <a:off x="4417" y="2419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9" name="Oval 21"/>
              <p:cNvSpPr/>
              <p:nvPr>
                <p:custDataLst>
                  <p:tags r:id="rId14"/>
                </p:custDataLst>
              </p:nvPr>
            </p:nvSpPr>
            <p:spPr>
              <a:xfrm rot="10800000">
                <a:off x="4418" y="2310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0" name="Oval 22"/>
              <p:cNvSpPr/>
              <p:nvPr>
                <p:custDataLst>
                  <p:tags r:id="rId15"/>
                </p:custDataLst>
              </p:nvPr>
            </p:nvSpPr>
            <p:spPr>
              <a:xfrm rot="10800000">
                <a:off x="4418" y="2201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1" name="Oval 23"/>
              <p:cNvSpPr/>
              <p:nvPr>
                <p:custDataLst>
                  <p:tags r:id="rId16"/>
                </p:custDataLst>
              </p:nvPr>
            </p:nvSpPr>
            <p:spPr>
              <a:xfrm rot="10800000">
                <a:off x="4418" y="2088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2" name="Rectangle 24" descr="蓝色砂纸"/>
              <p:cNvSpPr/>
              <p:nvPr>
                <p:custDataLst>
                  <p:tags r:id="rId17"/>
                </p:custDataLst>
              </p:nvPr>
            </p:nvSpPr>
            <p:spPr>
              <a:xfrm rot="10800000">
                <a:off x="4347" y="2084"/>
                <a:ext cx="218" cy="456"/>
              </a:xfrm>
              <a:prstGeom prst="rect">
                <a:avLst/>
              </a:prstGeom>
              <a:blipFill rotWithShape="0">
                <a:blip r:embed="rId18"/>
              </a:blipFill>
              <a:ln w="9525">
                <a:noFill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3" name="Rectangle 25"/>
            <p:cNvSpPr/>
            <p:nvPr>
              <p:custDataLst>
                <p:tags r:id="rId19"/>
              </p:custDataLst>
            </p:nvPr>
          </p:nvSpPr>
          <p:spPr>
            <a:xfrm rot="5400000">
              <a:off x="2068" y="1525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4" name="Line 26"/>
            <p:cNvSpPr/>
            <p:nvPr>
              <p:custDataLst>
                <p:tags r:id="rId20"/>
              </p:custDataLst>
            </p:nvPr>
          </p:nvSpPr>
          <p:spPr>
            <a:xfrm>
              <a:off x="832" y="1104"/>
              <a:ext cx="0" cy="253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" name="Line 27"/>
            <p:cNvSpPr/>
            <p:nvPr>
              <p:custDataLst>
                <p:tags r:id="rId21"/>
              </p:custDataLst>
            </p:nvPr>
          </p:nvSpPr>
          <p:spPr>
            <a:xfrm>
              <a:off x="1591" y="1104"/>
              <a:ext cx="0" cy="253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6" name="Line 28"/>
            <p:cNvSpPr/>
            <p:nvPr>
              <p:custDataLst>
                <p:tags r:id="rId22"/>
              </p:custDataLst>
            </p:nvPr>
          </p:nvSpPr>
          <p:spPr>
            <a:xfrm>
              <a:off x="821" y="1104"/>
              <a:ext cx="2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7" name="Line 29"/>
            <p:cNvSpPr/>
            <p:nvPr>
              <p:custDataLst>
                <p:tags r:id="rId23"/>
              </p:custDataLst>
            </p:nvPr>
          </p:nvSpPr>
          <p:spPr>
            <a:xfrm>
              <a:off x="1373" y="1104"/>
              <a:ext cx="2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" name="Oval 30"/>
            <p:cNvSpPr/>
            <p:nvPr>
              <p:custDataLst>
                <p:tags r:id="rId24"/>
              </p:custDataLst>
            </p:nvPr>
          </p:nvSpPr>
          <p:spPr>
            <a:xfrm>
              <a:off x="1026" y="1069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" name="Oval 31"/>
            <p:cNvSpPr/>
            <p:nvPr>
              <p:custDataLst>
                <p:tags r:id="rId25"/>
              </p:custDataLst>
            </p:nvPr>
          </p:nvSpPr>
          <p:spPr>
            <a:xfrm>
              <a:off x="1350" y="1079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0" name="Line 32"/>
            <p:cNvSpPr/>
            <p:nvPr>
              <p:custDataLst>
                <p:tags r:id="rId26"/>
              </p:custDataLst>
            </p:nvPr>
          </p:nvSpPr>
          <p:spPr>
            <a:xfrm rot="-1233363">
              <a:off x="1036" y="1009"/>
              <a:ext cx="376" cy="1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" name="Arc 33"/>
            <p:cNvSpPr/>
            <p:nvPr>
              <p:custDataLst>
                <p:tags r:id="rId27"/>
              </p:custDataLst>
            </p:nvPr>
          </p:nvSpPr>
          <p:spPr>
            <a:xfrm>
              <a:off x="1075" y="886"/>
              <a:ext cx="161" cy="2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8" y="214"/>
                </a:cxn>
                <a:cxn ang="0">
                  <a:pos x="0" y="180"/>
                </a:cxn>
              </a:cxnLst>
              <a:rect l="0" t="0" r="0" b="0"/>
              <a:pathLst>
                <a:path w="21600" h="25664" fill="none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963"/>
                    <a:pt x="21470" y="24324"/>
                    <a:pt x="21214" y="25664"/>
                  </a:cubicBezTo>
                </a:path>
                <a:path w="21600" h="25664" stroke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963"/>
                    <a:pt x="21470" y="24324"/>
                    <a:pt x="21214" y="25664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sq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Text Box 34"/>
            <p:cNvSpPr txBox="1"/>
            <p:nvPr>
              <p:custDataLst>
                <p:tags r:id="rId28"/>
              </p:custDataLst>
            </p:nvPr>
          </p:nvSpPr>
          <p:spPr>
            <a:xfrm>
              <a:off x="112" y="1808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12V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33" name="Text Box 35"/>
            <p:cNvSpPr txBox="1"/>
            <p:nvPr>
              <p:custDataLst>
                <p:tags r:id="rId29"/>
              </p:custDataLst>
            </p:nvPr>
          </p:nvSpPr>
          <p:spPr>
            <a:xfrm>
              <a:off x="761" y="1832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s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4" name="Text Box 36"/>
            <p:cNvSpPr txBox="1"/>
            <p:nvPr>
              <p:custDataLst>
                <p:tags r:id="rId30"/>
              </p:custDataLst>
            </p:nvPr>
          </p:nvSpPr>
          <p:spPr>
            <a:xfrm>
              <a:off x="1233" y="1519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5" name="Text Box 37"/>
            <p:cNvSpPr txBox="1"/>
            <p:nvPr>
              <p:custDataLst>
                <p:tags r:id="rId31"/>
              </p:custDataLst>
            </p:nvPr>
          </p:nvSpPr>
          <p:spPr>
            <a:xfrm>
              <a:off x="1869" y="1327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6" name="Text Box 38"/>
            <p:cNvSpPr txBox="1"/>
            <p:nvPr>
              <p:custDataLst>
                <p:tags r:id="rId32"/>
              </p:custDataLst>
            </p:nvPr>
          </p:nvSpPr>
          <p:spPr>
            <a:xfrm>
              <a:off x="801" y="1351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3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7" name="Text Box 39"/>
            <p:cNvSpPr txBox="1"/>
            <p:nvPr>
              <p:custDataLst>
                <p:tags r:id="rId33"/>
              </p:custDataLst>
            </p:nvPr>
          </p:nvSpPr>
          <p:spPr>
            <a:xfrm>
              <a:off x="827" y="850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8" name="Text Box 40"/>
            <p:cNvSpPr txBox="1"/>
            <p:nvPr>
              <p:custDataLst>
                <p:tags r:id="rId34"/>
              </p:custDataLst>
            </p:nvPr>
          </p:nvSpPr>
          <p:spPr>
            <a:xfrm>
              <a:off x="1016" y="1045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2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39" name="Text Box 41"/>
            <p:cNvSpPr txBox="1"/>
            <p:nvPr>
              <p:custDataLst>
                <p:tags r:id="rId35"/>
              </p:custDataLst>
            </p:nvPr>
          </p:nvSpPr>
          <p:spPr>
            <a:xfrm>
              <a:off x="2315" y="1307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4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0" name="Text Box 42"/>
            <p:cNvSpPr txBox="1"/>
            <p:nvPr>
              <p:custDataLst>
                <p:tags r:id="rId36"/>
              </p:custDataLst>
            </p:nvPr>
          </p:nvSpPr>
          <p:spPr>
            <a:xfrm>
              <a:off x="1649" y="1507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1" name="Text Box 43"/>
            <p:cNvSpPr txBox="1"/>
            <p:nvPr>
              <p:custDataLst>
                <p:tags r:id="rId37"/>
              </p:custDataLst>
            </p:nvPr>
          </p:nvSpPr>
          <p:spPr>
            <a:xfrm>
              <a:off x="1179" y="1906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2" name="Text Box 44"/>
            <p:cNvSpPr txBox="1"/>
            <p:nvPr>
              <p:custDataLst>
                <p:tags r:id="rId38"/>
              </p:custDataLst>
            </p:nvPr>
          </p:nvSpPr>
          <p:spPr>
            <a:xfrm>
              <a:off x="1312" y="1772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3" name="Text Box 45"/>
            <p:cNvSpPr txBox="1"/>
            <p:nvPr>
              <p:custDataLst>
                <p:tags r:id="rId39"/>
              </p:custDataLst>
            </p:nvPr>
          </p:nvSpPr>
          <p:spPr>
            <a:xfrm>
              <a:off x="1345" y="2108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4" name="Line 46"/>
            <p:cNvSpPr/>
            <p:nvPr>
              <p:custDataLst>
                <p:tags r:id="rId40"/>
              </p:custDataLst>
            </p:nvPr>
          </p:nvSpPr>
          <p:spPr>
            <a:xfrm>
              <a:off x="1591" y="1867"/>
              <a:ext cx="0" cy="84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" name="Text Box 47"/>
            <p:cNvSpPr txBox="1"/>
            <p:nvPr>
              <p:custDataLst>
                <p:tags r:id="rId41"/>
              </p:custDataLst>
            </p:nvPr>
          </p:nvSpPr>
          <p:spPr>
            <a:xfrm>
              <a:off x="1636" y="1708"/>
              <a:ext cx="336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" name="Text Box 48"/>
            <p:cNvSpPr txBox="1"/>
            <p:nvPr>
              <p:custDataLst>
                <p:tags r:id="rId42"/>
              </p:custDataLst>
            </p:nvPr>
          </p:nvSpPr>
          <p:spPr>
            <a:xfrm>
              <a:off x="1937" y="1879"/>
              <a:ext cx="336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7" name="Text Box 49"/>
            <p:cNvSpPr txBox="1"/>
            <p:nvPr>
              <p:custDataLst>
                <p:tags r:id="rId43"/>
              </p:custDataLst>
            </p:nvPr>
          </p:nvSpPr>
          <p:spPr>
            <a:xfrm>
              <a:off x="2008" y="1684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8" name="Text Box 50"/>
            <p:cNvSpPr txBox="1"/>
            <p:nvPr>
              <p:custDataLst>
                <p:tags r:id="rId44"/>
              </p:custDataLst>
            </p:nvPr>
          </p:nvSpPr>
          <p:spPr>
            <a:xfrm>
              <a:off x="2052" y="2132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9" name="Text Box 51"/>
            <p:cNvSpPr txBox="1"/>
            <p:nvPr>
              <p:custDataLst>
                <p:tags r:id="rId45"/>
              </p:custDataLst>
            </p:nvPr>
          </p:nvSpPr>
          <p:spPr>
            <a:xfrm>
              <a:off x="2310" y="1651"/>
              <a:ext cx="336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50" name="Line 52"/>
            <p:cNvSpPr/>
            <p:nvPr>
              <p:custDataLst>
                <p:tags r:id="rId46"/>
              </p:custDataLst>
            </p:nvPr>
          </p:nvSpPr>
          <p:spPr>
            <a:xfrm>
              <a:off x="2218" y="1760"/>
              <a:ext cx="0" cy="84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1" name="Line 53"/>
            <p:cNvSpPr/>
            <p:nvPr>
              <p:custDataLst>
                <p:tags r:id="rId47"/>
              </p:custDataLst>
            </p:nvPr>
          </p:nvSpPr>
          <p:spPr>
            <a:xfrm flipV="1">
              <a:off x="653" y="1567"/>
              <a:ext cx="0" cy="236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2" name="Text Box 54"/>
            <p:cNvSpPr txBox="1"/>
            <p:nvPr>
              <p:custDataLst>
                <p:tags r:id="rId48"/>
              </p:custDataLst>
            </p:nvPr>
          </p:nvSpPr>
          <p:spPr>
            <a:xfrm>
              <a:off x="454" y="1345"/>
              <a:ext cx="414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53" name="Text Box 55"/>
            <p:cNvSpPr txBox="1"/>
            <p:nvPr>
              <p:custDataLst>
                <p:tags r:id="rId49"/>
              </p:custDataLst>
            </p:nvPr>
          </p:nvSpPr>
          <p:spPr>
            <a:xfrm>
              <a:off x="1311" y="2452"/>
              <a:ext cx="508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(a)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54" name="Text Box 56"/>
          <p:cNvSpPr txBox="1"/>
          <p:nvPr>
            <p:custDataLst>
              <p:tags r:id="rId50"/>
            </p:custDataLst>
          </p:nvPr>
        </p:nvSpPr>
        <p:spPr>
          <a:xfrm>
            <a:off x="4961255" y="1626553"/>
            <a:ext cx="9588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i="1" dirty="0">
                <a:solidFill>
                  <a:srgbClr val="0000FF"/>
                </a:solidFill>
                <a:latin typeface="Times New Roman" panose="02020503050405090304" pitchFamily="18" charset="0"/>
              </a:rPr>
              <a:t>解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503050405090304" pitchFamily="18" charset="0"/>
              </a:rPr>
              <a:t>：</a:t>
            </a:r>
            <a:endParaRPr lang="zh-CN" altLang="en-US" b="1" dirty="0">
              <a:solidFill>
                <a:srgbClr val="0000FF"/>
              </a:solidFill>
              <a:latin typeface="Times New Roman" panose="02020503050405090304" pitchFamily="18" charset="0"/>
            </a:endParaRPr>
          </a:p>
        </p:txBody>
      </p:sp>
      <p:sp>
        <p:nvSpPr>
          <p:cNvPr id="55" name="Text Box 57"/>
          <p:cNvSpPr txBox="1"/>
          <p:nvPr>
            <p:custDataLst>
              <p:tags r:id="rId51"/>
            </p:custDataLst>
          </p:nvPr>
        </p:nvSpPr>
        <p:spPr>
          <a:xfrm>
            <a:off x="5216843" y="2140903"/>
            <a:ext cx="4630737" cy="1562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>
              <a:lnSpc>
                <a:spcPts val="2900"/>
              </a:lnSpc>
              <a:spcBef>
                <a:spcPct val="50000"/>
              </a:spcBef>
              <a:buAutoNum type="circleNumDbPlain"/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求原始状态</a:t>
            </a:r>
            <a:r>
              <a:rPr lang="en-US" altLang="zh-CN" b="1" i="1" dirty="0"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latin typeface="Times New Roman" panose="02020503050405090304" pitchFamily="18" charset="0"/>
              </a:rPr>
              <a:t>及 </a:t>
            </a:r>
            <a:r>
              <a:rPr lang="en-US" altLang="zh-CN" b="1" i="1" dirty="0"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latin typeface="Times New Roman" panose="02020503050405090304" pitchFamily="18" charset="0"/>
              </a:rPr>
              <a:t>)</a:t>
            </a:r>
            <a:endParaRPr lang="en-US" altLang="zh-CN" b="1" dirty="0">
              <a:latin typeface="Times New Roman" panose="02020503050405090304" pitchFamily="18" charset="0"/>
            </a:endParaRPr>
          </a:p>
          <a:p>
            <a:pPr marL="457200" indent="-457200">
              <a:lnSpc>
                <a:spcPts val="2900"/>
              </a:lnSpc>
              <a:spcBef>
                <a:spcPct val="50000"/>
              </a:spcBef>
              <a:buNone/>
            </a:pPr>
            <a:r>
              <a:rPr lang="en-US" altLang="zh-CN" b="1" dirty="0">
                <a:latin typeface="Times New Roman" panose="02020503050405090304" pitchFamily="18" charset="0"/>
              </a:rPr>
              <a:t>    t&lt;0</a:t>
            </a:r>
            <a:r>
              <a:rPr lang="zh-CN" altLang="en-US" b="1" dirty="0">
                <a:latin typeface="Times New Roman" panose="02020503050405090304" pitchFamily="18" charset="0"/>
              </a:rPr>
              <a:t>时（直流稳态），故：</a:t>
            </a:r>
            <a:endParaRPr lang="zh-CN" altLang="en-US" b="1" dirty="0">
              <a:latin typeface="Times New Roman" panose="02020503050405090304" pitchFamily="18" charset="0"/>
            </a:endParaRPr>
          </a:p>
          <a:p>
            <a:pPr marL="457200" indent="-457200">
              <a:lnSpc>
                <a:spcPts val="2900"/>
              </a:lnSpc>
              <a:spcBef>
                <a:spcPct val="50000"/>
              </a:spcBef>
              <a:buNone/>
            </a:pPr>
            <a:r>
              <a:rPr lang="zh-CN" altLang="en-US" b="1" dirty="0">
                <a:latin typeface="Times New Roman" panose="02020503050405090304" pitchFamily="18" charset="0"/>
              </a:rPr>
              <a:t> 电容视为开路，电感视为短路。 </a:t>
            </a:r>
            <a:endParaRPr lang="zh-CN" altLang="en-US" b="1" dirty="0">
              <a:latin typeface="Times New Roman" panose="02020503050405090304" pitchFamily="18" charset="0"/>
            </a:endParaRPr>
          </a:p>
        </p:txBody>
      </p:sp>
      <p:sp>
        <p:nvSpPr>
          <p:cNvPr id="56" name="Rectangle 58"/>
          <p:cNvSpPr/>
          <p:nvPr>
            <p:custDataLst>
              <p:tags r:id="rId52"/>
            </p:custDataLst>
          </p:nvPr>
        </p:nvSpPr>
        <p:spPr>
          <a:xfrm>
            <a:off x="4596130" y="3866515"/>
            <a:ext cx="5251450" cy="16557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zh-CN" b="1" dirty="0">
                <a:latin typeface="Times New Roman" panose="02020503050405090304" pitchFamily="18" charset="0"/>
              </a:rPr>
              <a:t>         </a:t>
            </a:r>
            <a:r>
              <a:rPr lang="zh-CN" altLang="en-US" b="1" dirty="0">
                <a:latin typeface="Times New Roman" panose="02020503050405090304" pitchFamily="18" charset="0"/>
              </a:rPr>
              <a:t>即：</a:t>
            </a:r>
            <a:r>
              <a:rPr lang="en-US" altLang="zh-CN" b="1" i="1" dirty="0"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latin typeface="Times New Roman" panose="02020503050405090304" pitchFamily="18" charset="0"/>
              </a:rPr>
              <a:t>)=0         </a:t>
            </a:r>
            <a:r>
              <a:rPr lang="en-US" altLang="zh-CN" b="1" i="1" dirty="0"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latin typeface="Times New Roman" panose="02020503050405090304" pitchFamily="18" charset="0"/>
              </a:rPr>
              <a:t>)=0</a:t>
            </a:r>
            <a:endParaRPr lang="en-US" altLang="zh-CN" b="1" dirty="0">
              <a:latin typeface="Times New Roman" panose="02020503050405090304" pitchFamily="18" charset="0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zh-CN" b="1" dirty="0">
                <a:latin typeface="Times New Roman" panose="02020503050405090304" pitchFamily="18" charset="0"/>
              </a:rPr>
              <a:t>     </a:t>
            </a:r>
            <a:r>
              <a:rPr lang="zh-CN" altLang="en-US" b="1" dirty="0">
                <a:latin typeface="Times New Roman" panose="02020503050405090304" pitchFamily="18" charset="0"/>
              </a:rPr>
              <a:t>故：</a:t>
            </a:r>
            <a:endParaRPr lang="zh-CN" altLang="en-US" b="1" dirty="0">
              <a:latin typeface="Times New Roman" panose="02020503050405090304" pitchFamily="18" charset="0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zh-CN" altLang="en-US" b="1" dirty="0">
                <a:latin typeface="Times New Roman" panose="02020503050405090304" pitchFamily="18" charset="0"/>
              </a:rPr>
              <a:t>     </a:t>
            </a:r>
            <a:r>
              <a:rPr lang="en-US" altLang="zh-CN" b="1" i="1" dirty="0"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latin typeface="Times New Roman" panose="02020503050405090304" pitchFamily="18" charset="0"/>
              </a:rPr>
              <a:t>)=U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s</a:t>
            </a:r>
            <a:r>
              <a:rPr lang="en-US" altLang="zh-CN" b="1" dirty="0">
                <a:latin typeface="Times New Roman" panose="02020503050405090304" pitchFamily="18" charset="0"/>
              </a:rPr>
              <a:t>/</a:t>
            </a:r>
            <a:r>
              <a:rPr lang="zh-CN" altLang="en-US" b="1" dirty="0">
                <a:latin typeface="Times New Roman" panose="02020503050405090304" pitchFamily="18" charset="0"/>
              </a:rPr>
              <a:t>（</a:t>
            </a:r>
            <a:r>
              <a:rPr lang="en-US" altLang="zh-CN" b="1" dirty="0">
                <a:latin typeface="Times New Roman" panose="02020503050405090304" pitchFamily="18" charset="0"/>
              </a:rPr>
              <a:t>R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2</a:t>
            </a:r>
            <a:r>
              <a:rPr lang="en-US" altLang="zh-CN" b="1" dirty="0">
                <a:latin typeface="Times New Roman" panose="02020503050405090304" pitchFamily="18" charset="0"/>
              </a:rPr>
              <a:t>+R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3</a:t>
            </a:r>
            <a:r>
              <a:rPr lang="en-US" altLang="zh-CN" b="1" dirty="0">
                <a:latin typeface="Times New Roman" panose="02020503050405090304" pitchFamily="18" charset="0"/>
              </a:rPr>
              <a:t>)=12/</a:t>
            </a:r>
            <a:r>
              <a:rPr lang="zh-CN" altLang="en-US" b="1" dirty="0">
                <a:latin typeface="Times New Roman" panose="02020503050405090304" pitchFamily="18" charset="0"/>
              </a:rPr>
              <a:t>（</a:t>
            </a:r>
            <a:r>
              <a:rPr lang="en-US" altLang="zh-CN" b="1" dirty="0">
                <a:latin typeface="Times New Roman" panose="02020503050405090304" pitchFamily="18" charset="0"/>
              </a:rPr>
              <a:t>4+2</a:t>
            </a:r>
            <a:r>
              <a:rPr lang="zh-CN" altLang="en-US" b="1" dirty="0">
                <a:latin typeface="Times New Roman" panose="02020503050405090304" pitchFamily="18" charset="0"/>
              </a:rPr>
              <a:t>）</a:t>
            </a:r>
            <a:r>
              <a:rPr lang="en-US" altLang="zh-CN" b="1" dirty="0">
                <a:latin typeface="Times New Roman" panose="02020503050405090304" pitchFamily="18" charset="0"/>
              </a:rPr>
              <a:t>=2A</a:t>
            </a:r>
            <a:endParaRPr lang="en-US" altLang="zh-CN" b="1" dirty="0">
              <a:latin typeface="Times New Roman" panose="02020503050405090304" pitchFamily="18" charset="0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zh-CN" b="1" dirty="0">
                <a:latin typeface="Times New Roman" panose="02020503050405090304" pitchFamily="18" charset="0"/>
              </a:rPr>
              <a:t>     </a:t>
            </a:r>
            <a:r>
              <a:rPr lang="en-US" altLang="zh-CN" b="1" i="1" dirty="0"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latin typeface="Times New Roman" panose="02020503050405090304" pitchFamily="18" charset="0"/>
              </a:rPr>
              <a:t>)=R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2</a:t>
            </a:r>
            <a:r>
              <a:rPr lang="en-US" altLang="zh-CN" b="1" dirty="0"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latin typeface="Times New Roman" panose="02020503050405090304" pitchFamily="18" charset="0"/>
              </a:rPr>
              <a:t>)=4×2=8V</a:t>
            </a:r>
            <a:endParaRPr lang="en-US" altLang="zh-CN" b="1" dirty="0">
              <a:latin typeface="Times New Roman" panose="02020503050405090304" pitchFamily="18" charset="0"/>
            </a:endParaRPr>
          </a:p>
        </p:txBody>
      </p:sp>
      <p:sp>
        <p:nvSpPr>
          <p:cNvPr id="57" name="Rectangle 59"/>
          <p:cNvSpPr/>
          <p:nvPr>
            <p:custDataLst>
              <p:tags r:id="rId53"/>
            </p:custDataLst>
          </p:nvPr>
        </p:nvSpPr>
        <p:spPr>
          <a:xfrm>
            <a:off x="1805305" y="5407978"/>
            <a:ext cx="7353300" cy="1562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>
              <a:lnSpc>
                <a:spcPts val="2900"/>
              </a:lnSpc>
              <a:spcBef>
                <a:spcPct val="50000"/>
              </a:spcBef>
              <a:buAutoNum type="circleNumDbPlain" startAt="2"/>
            </a:pPr>
            <a:r>
              <a:rPr lang="zh-CN" altLang="en-US" b="1" dirty="0">
                <a:latin typeface="Times New Roman" panose="02020503050405090304" pitchFamily="18" charset="0"/>
              </a:rPr>
              <a:t>由换路定理有：</a:t>
            </a:r>
            <a:endParaRPr lang="zh-CN" altLang="en-US" b="1" dirty="0">
              <a:latin typeface="Times New Roman" panose="02020503050405090304" pitchFamily="18" charset="0"/>
            </a:endParaRPr>
          </a:p>
          <a:p>
            <a:pPr marL="457200" indent="-457200">
              <a:lnSpc>
                <a:spcPts val="2900"/>
              </a:lnSpc>
              <a:spcBef>
                <a:spcPct val="50000"/>
              </a:spcBef>
              <a:buNone/>
            </a:pPr>
            <a:r>
              <a:rPr lang="zh-CN" altLang="en-US" b="1" dirty="0">
                <a:latin typeface="Times New Roman" panose="02020503050405090304" pitchFamily="18" charset="0"/>
              </a:rPr>
              <a:t>       </a:t>
            </a:r>
            <a:r>
              <a:rPr lang="en-US" altLang="zh-CN" b="1" i="1" dirty="0"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latin typeface="Times New Roman" panose="02020503050405090304" pitchFamily="18" charset="0"/>
              </a:rPr>
              <a:t>)= </a:t>
            </a:r>
            <a:r>
              <a:rPr lang="en-US" altLang="zh-CN" b="1" i="1" dirty="0"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latin typeface="Times New Roman" panose="02020503050405090304" pitchFamily="18" charset="0"/>
              </a:rPr>
              <a:t>) =2A            </a:t>
            </a:r>
            <a:r>
              <a:rPr lang="en-US" altLang="zh-CN" b="1" i="1" dirty="0"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latin typeface="Times New Roman" panose="02020503050405090304" pitchFamily="18" charset="0"/>
              </a:rPr>
              <a:t>)= </a:t>
            </a:r>
            <a:r>
              <a:rPr lang="en-US" altLang="zh-CN" b="1" i="1" dirty="0"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latin typeface="Times New Roman" panose="02020503050405090304" pitchFamily="18" charset="0"/>
              </a:rPr>
              <a:t>) =8V</a:t>
            </a:r>
            <a:endParaRPr lang="en-US" altLang="zh-CN" b="1" dirty="0">
              <a:latin typeface="Times New Roman" panose="02020503050405090304" pitchFamily="18" charset="0"/>
            </a:endParaRPr>
          </a:p>
          <a:p>
            <a:pPr marL="457200" indent="-457200">
              <a:lnSpc>
                <a:spcPts val="2900"/>
              </a:lnSpc>
              <a:spcBef>
                <a:spcPct val="50000"/>
              </a:spcBef>
              <a:buNone/>
            </a:pPr>
            <a:r>
              <a:rPr lang="en-US" altLang="zh-CN" b="1" dirty="0">
                <a:latin typeface="Times New Roman" panose="02020503050405090304" pitchFamily="18" charset="0"/>
              </a:rPr>
              <a:t>      </a:t>
            </a:r>
            <a:r>
              <a:rPr lang="zh-CN" altLang="en-US" b="1" dirty="0">
                <a:latin typeface="Times New Roman" panose="02020503050405090304" pitchFamily="18" charset="0"/>
              </a:rPr>
              <a:t>作</a:t>
            </a:r>
            <a:r>
              <a:rPr lang="en-US" altLang="zh-CN" b="1" dirty="0">
                <a:latin typeface="Times New Roman" panose="02020503050405090304" pitchFamily="18" charset="0"/>
              </a:rPr>
              <a:t>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latin typeface="Times New Roman" panose="02020503050405090304" pitchFamily="18" charset="0"/>
              </a:rPr>
              <a:t>等效图（图</a:t>
            </a:r>
            <a:r>
              <a:rPr lang="en-US" altLang="zh-CN" b="1" dirty="0">
                <a:latin typeface="Times New Roman" panose="02020503050405090304" pitchFamily="18" charset="0"/>
              </a:rPr>
              <a:t>b</a:t>
            </a:r>
            <a:r>
              <a:rPr lang="zh-CN" altLang="en-US" b="1" dirty="0">
                <a:latin typeface="Times New Roman" panose="02020503050405090304" pitchFamily="18" charset="0"/>
              </a:rPr>
              <a:t>）</a:t>
            </a:r>
            <a:endParaRPr lang="zh-CN" altLang="en-US" b="1" dirty="0"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4" grpId="0"/>
      <p:bldP spid="55" grpId="0" build="p"/>
      <p:bldP spid="56" grpId="0" build="p"/>
      <p:bldP spid="5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199515" y="284480"/>
            <a:ext cx="4106863" cy="3000375"/>
            <a:chOff x="112" y="850"/>
            <a:chExt cx="2587" cy="1890"/>
          </a:xfrm>
        </p:grpSpPr>
        <p:sp>
          <p:nvSpPr>
            <p:cNvPr id="3" name="Rectangle 5"/>
            <p:cNvSpPr/>
            <p:nvPr>
              <p:custDataLst>
                <p:tags r:id="rId1"/>
              </p:custDataLst>
            </p:nvPr>
          </p:nvSpPr>
          <p:spPr>
            <a:xfrm>
              <a:off x="646" y="1356"/>
              <a:ext cx="1576" cy="1044"/>
            </a:xfrm>
            <a:prstGeom prst="rect">
              <a:avLst/>
            </a:prstGeom>
            <a:noFill/>
            <a:ln w="9525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" name="Line 6"/>
            <p:cNvSpPr/>
            <p:nvPr>
              <p:custDataLst>
                <p:tags r:id="rId2"/>
              </p:custDataLst>
            </p:nvPr>
          </p:nvSpPr>
          <p:spPr>
            <a:xfrm>
              <a:off x="1449" y="2016"/>
              <a:ext cx="3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" name="Line 7"/>
            <p:cNvSpPr/>
            <p:nvPr>
              <p:custDataLst>
                <p:tags r:id="rId3"/>
              </p:custDataLst>
            </p:nvPr>
          </p:nvSpPr>
          <p:spPr>
            <a:xfrm>
              <a:off x="1449" y="2124"/>
              <a:ext cx="3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" name="Line 8"/>
            <p:cNvSpPr/>
            <p:nvPr>
              <p:custDataLst>
                <p:tags r:id="rId4"/>
              </p:custDataLst>
            </p:nvPr>
          </p:nvSpPr>
          <p:spPr>
            <a:xfrm>
              <a:off x="1591" y="1356"/>
              <a:ext cx="0" cy="66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" name="Line 9"/>
            <p:cNvSpPr/>
            <p:nvPr>
              <p:custDataLst>
                <p:tags r:id="rId5"/>
              </p:custDataLst>
            </p:nvPr>
          </p:nvSpPr>
          <p:spPr>
            <a:xfrm>
              <a:off x="1591" y="2124"/>
              <a:ext cx="0" cy="276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" name="Rectangle 10"/>
            <p:cNvSpPr/>
            <p:nvPr>
              <p:custDataLst>
                <p:tags r:id="rId6"/>
              </p:custDataLst>
            </p:nvPr>
          </p:nvSpPr>
          <p:spPr>
            <a:xfrm rot="5400000">
              <a:off x="1451" y="1525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9" name="Group 11"/>
            <p:cNvGrpSpPr/>
            <p:nvPr/>
          </p:nvGrpSpPr>
          <p:grpSpPr>
            <a:xfrm rot="10800000">
              <a:off x="355" y="1583"/>
              <a:ext cx="442" cy="722"/>
              <a:chOff x="1734" y="2921"/>
              <a:chExt cx="442" cy="722"/>
            </a:xfrm>
          </p:grpSpPr>
          <p:grpSp>
            <p:nvGrpSpPr>
              <p:cNvPr id="10" name="Group 12"/>
              <p:cNvGrpSpPr/>
              <p:nvPr/>
            </p:nvGrpSpPr>
            <p:grpSpPr>
              <a:xfrm>
                <a:off x="1734" y="3101"/>
                <a:ext cx="288" cy="363"/>
                <a:chOff x="1799" y="2590"/>
                <a:chExt cx="288" cy="363"/>
              </a:xfrm>
            </p:grpSpPr>
            <p:sp>
              <p:nvSpPr>
                <p:cNvPr id="11" name="Oval 13"/>
                <p:cNvSpPr/>
                <p:nvPr>
                  <p:custDataLst>
                    <p:tags r:id="rId7"/>
                  </p:custDataLst>
                </p:nvPr>
              </p:nvSpPr>
              <p:spPr>
                <a:xfrm rot="5400000">
                  <a:off x="1799" y="2616"/>
                  <a:ext cx="288" cy="288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2" name="Line 14"/>
                <p:cNvSpPr/>
                <p:nvPr>
                  <p:custDataLst>
                    <p:tags r:id="rId8"/>
                  </p:custDataLst>
                </p:nvPr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3" name="Text Box 15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888" y="2921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4" name="Text Box 16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878" y="3355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5" name="Rectangle 17"/>
            <p:cNvSpPr/>
            <p:nvPr>
              <p:custDataLst>
                <p:tags r:id="rId11"/>
              </p:custDataLst>
            </p:nvPr>
          </p:nvSpPr>
          <p:spPr>
            <a:xfrm>
              <a:off x="1024" y="1297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6" name="Group 18"/>
            <p:cNvGrpSpPr/>
            <p:nvPr/>
          </p:nvGrpSpPr>
          <p:grpSpPr>
            <a:xfrm>
              <a:off x="2098" y="1848"/>
              <a:ext cx="194" cy="456"/>
              <a:chOff x="4347" y="2084"/>
              <a:chExt cx="320" cy="456"/>
            </a:xfrm>
          </p:grpSpPr>
          <p:sp>
            <p:nvSpPr>
              <p:cNvPr id="17" name="Oval 19"/>
              <p:cNvSpPr/>
              <p:nvPr>
                <p:custDataLst>
                  <p:tags r:id="rId12"/>
                </p:custDataLst>
              </p:nvPr>
            </p:nvSpPr>
            <p:spPr>
              <a:xfrm rot="10800000">
                <a:off x="4417" y="2419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8" name="Oval 20"/>
              <p:cNvSpPr/>
              <p:nvPr>
                <p:custDataLst>
                  <p:tags r:id="rId13"/>
                </p:custDataLst>
              </p:nvPr>
            </p:nvSpPr>
            <p:spPr>
              <a:xfrm rot="10800000">
                <a:off x="4418" y="2310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9" name="Oval 21"/>
              <p:cNvSpPr/>
              <p:nvPr>
                <p:custDataLst>
                  <p:tags r:id="rId14"/>
                </p:custDataLst>
              </p:nvPr>
            </p:nvSpPr>
            <p:spPr>
              <a:xfrm rot="10800000">
                <a:off x="4418" y="2201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0" name="Oval 22"/>
              <p:cNvSpPr/>
              <p:nvPr>
                <p:custDataLst>
                  <p:tags r:id="rId15"/>
                </p:custDataLst>
              </p:nvPr>
            </p:nvSpPr>
            <p:spPr>
              <a:xfrm rot="10800000">
                <a:off x="4418" y="2088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1" name="Rectangle 23" descr="蓝色砂纸"/>
              <p:cNvSpPr/>
              <p:nvPr>
                <p:custDataLst>
                  <p:tags r:id="rId16"/>
                </p:custDataLst>
              </p:nvPr>
            </p:nvSpPr>
            <p:spPr>
              <a:xfrm rot="10800000">
                <a:off x="4347" y="2084"/>
                <a:ext cx="218" cy="456"/>
              </a:xfrm>
              <a:prstGeom prst="rect">
                <a:avLst/>
              </a:prstGeom>
              <a:blipFill rotWithShape="0">
                <a:blip r:embed="rId17"/>
              </a:blipFill>
              <a:ln w="9525">
                <a:noFill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2" name="Rectangle 24"/>
            <p:cNvSpPr/>
            <p:nvPr>
              <p:custDataLst>
                <p:tags r:id="rId18"/>
              </p:custDataLst>
            </p:nvPr>
          </p:nvSpPr>
          <p:spPr>
            <a:xfrm rot="5400000">
              <a:off x="2068" y="1525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3" name="Line 25"/>
            <p:cNvSpPr/>
            <p:nvPr>
              <p:custDataLst>
                <p:tags r:id="rId19"/>
              </p:custDataLst>
            </p:nvPr>
          </p:nvSpPr>
          <p:spPr>
            <a:xfrm>
              <a:off x="832" y="1104"/>
              <a:ext cx="0" cy="253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" name="Line 26"/>
            <p:cNvSpPr/>
            <p:nvPr>
              <p:custDataLst>
                <p:tags r:id="rId20"/>
              </p:custDataLst>
            </p:nvPr>
          </p:nvSpPr>
          <p:spPr>
            <a:xfrm>
              <a:off x="1591" y="1104"/>
              <a:ext cx="0" cy="253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" name="Line 27"/>
            <p:cNvSpPr/>
            <p:nvPr>
              <p:custDataLst>
                <p:tags r:id="rId21"/>
              </p:custDataLst>
            </p:nvPr>
          </p:nvSpPr>
          <p:spPr>
            <a:xfrm>
              <a:off x="821" y="1104"/>
              <a:ext cx="2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6" name="Line 28"/>
            <p:cNvSpPr/>
            <p:nvPr>
              <p:custDataLst>
                <p:tags r:id="rId22"/>
              </p:custDataLst>
            </p:nvPr>
          </p:nvSpPr>
          <p:spPr>
            <a:xfrm>
              <a:off x="1373" y="1104"/>
              <a:ext cx="2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7" name="Oval 29"/>
            <p:cNvSpPr/>
            <p:nvPr>
              <p:custDataLst>
                <p:tags r:id="rId23"/>
              </p:custDataLst>
            </p:nvPr>
          </p:nvSpPr>
          <p:spPr>
            <a:xfrm>
              <a:off x="1026" y="1069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8" name="Oval 30"/>
            <p:cNvSpPr/>
            <p:nvPr>
              <p:custDataLst>
                <p:tags r:id="rId24"/>
              </p:custDataLst>
            </p:nvPr>
          </p:nvSpPr>
          <p:spPr>
            <a:xfrm>
              <a:off x="1350" y="1079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" name="Line 31"/>
            <p:cNvSpPr/>
            <p:nvPr>
              <p:custDataLst>
                <p:tags r:id="rId25"/>
              </p:custDataLst>
            </p:nvPr>
          </p:nvSpPr>
          <p:spPr>
            <a:xfrm rot="-1233363">
              <a:off x="1036" y="1009"/>
              <a:ext cx="376" cy="1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" name="Arc 32"/>
            <p:cNvSpPr/>
            <p:nvPr>
              <p:custDataLst>
                <p:tags r:id="rId26"/>
              </p:custDataLst>
            </p:nvPr>
          </p:nvSpPr>
          <p:spPr>
            <a:xfrm>
              <a:off x="1075" y="886"/>
              <a:ext cx="161" cy="2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8" y="214"/>
                </a:cxn>
                <a:cxn ang="0">
                  <a:pos x="0" y="180"/>
                </a:cxn>
              </a:cxnLst>
              <a:rect l="0" t="0" r="0" b="0"/>
              <a:pathLst>
                <a:path w="21600" h="25664" fill="none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963"/>
                    <a:pt x="21470" y="24324"/>
                    <a:pt x="21214" y="25664"/>
                  </a:cubicBezTo>
                </a:path>
                <a:path w="21600" h="25664" stroke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963"/>
                    <a:pt x="21470" y="24324"/>
                    <a:pt x="21214" y="25664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sq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Text Box 33"/>
            <p:cNvSpPr txBox="1"/>
            <p:nvPr>
              <p:custDataLst>
                <p:tags r:id="rId27"/>
              </p:custDataLst>
            </p:nvPr>
          </p:nvSpPr>
          <p:spPr>
            <a:xfrm>
              <a:off x="112" y="1808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12V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32" name="Text Box 34"/>
            <p:cNvSpPr txBox="1"/>
            <p:nvPr>
              <p:custDataLst>
                <p:tags r:id="rId28"/>
              </p:custDataLst>
            </p:nvPr>
          </p:nvSpPr>
          <p:spPr>
            <a:xfrm>
              <a:off x="761" y="1832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s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3" name="Text Box 35"/>
            <p:cNvSpPr txBox="1"/>
            <p:nvPr>
              <p:custDataLst>
                <p:tags r:id="rId29"/>
              </p:custDataLst>
            </p:nvPr>
          </p:nvSpPr>
          <p:spPr>
            <a:xfrm>
              <a:off x="1233" y="1519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4" name="Text Box 36"/>
            <p:cNvSpPr txBox="1"/>
            <p:nvPr>
              <p:custDataLst>
                <p:tags r:id="rId30"/>
              </p:custDataLst>
            </p:nvPr>
          </p:nvSpPr>
          <p:spPr>
            <a:xfrm>
              <a:off x="1869" y="1327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5" name="Text Box 37"/>
            <p:cNvSpPr txBox="1"/>
            <p:nvPr>
              <p:custDataLst>
                <p:tags r:id="rId31"/>
              </p:custDataLst>
            </p:nvPr>
          </p:nvSpPr>
          <p:spPr>
            <a:xfrm>
              <a:off x="801" y="1351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3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6" name="Text Box 38"/>
            <p:cNvSpPr txBox="1"/>
            <p:nvPr>
              <p:custDataLst>
                <p:tags r:id="rId32"/>
              </p:custDataLst>
            </p:nvPr>
          </p:nvSpPr>
          <p:spPr>
            <a:xfrm>
              <a:off x="827" y="850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7" name="Text Box 39"/>
            <p:cNvSpPr txBox="1"/>
            <p:nvPr>
              <p:custDataLst>
                <p:tags r:id="rId33"/>
              </p:custDataLst>
            </p:nvPr>
          </p:nvSpPr>
          <p:spPr>
            <a:xfrm>
              <a:off x="1016" y="1045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2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38" name="Text Box 40"/>
            <p:cNvSpPr txBox="1"/>
            <p:nvPr>
              <p:custDataLst>
                <p:tags r:id="rId34"/>
              </p:custDataLst>
            </p:nvPr>
          </p:nvSpPr>
          <p:spPr>
            <a:xfrm>
              <a:off x="2315" y="1307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4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39" name="Text Box 41"/>
            <p:cNvSpPr txBox="1"/>
            <p:nvPr>
              <p:custDataLst>
                <p:tags r:id="rId35"/>
              </p:custDataLst>
            </p:nvPr>
          </p:nvSpPr>
          <p:spPr>
            <a:xfrm>
              <a:off x="1649" y="1507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0" name="Text Box 42"/>
            <p:cNvSpPr txBox="1"/>
            <p:nvPr>
              <p:custDataLst>
                <p:tags r:id="rId36"/>
              </p:custDataLst>
            </p:nvPr>
          </p:nvSpPr>
          <p:spPr>
            <a:xfrm>
              <a:off x="1179" y="1906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1" name="Text Box 43"/>
            <p:cNvSpPr txBox="1"/>
            <p:nvPr>
              <p:custDataLst>
                <p:tags r:id="rId37"/>
              </p:custDataLst>
            </p:nvPr>
          </p:nvSpPr>
          <p:spPr>
            <a:xfrm>
              <a:off x="1312" y="1772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2" name="Text Box 44"/>
            <p:cNvSpPr txBox="1"/>
            <p:nvPr>
              <p:custDataLst>
                <p:tags r:id="rId38"/>
              </p:custDataLst>
            </p:nvPr>
          </p:nvSpPr>
          <p:spPr>
            <a:xfrm>
              <a:off x="1345" y="2108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3" name="Line 45"/>
            <p:cNvSpPr/>
            <p:nvPr>
              <p:custDataLst>
                <p:tags r:id="rId39"/>
              </p:custDataLst>
            </p:nvPr>
          </p:nvSpPr>
          <p:spPr>
            <a:xfrm>
              <a:off x="1591" y="1867"/>
              <a:ext cx="0" cy="84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4" name="Text Box 46"/>
            <p:cNvSpPr txBox="1"/>
            <p:nvPr>
              <p:custDataLst>
                <p:tags r:id="rId40"/>
              </p:custDataLst>
            </p:nvPr>
          </p:nvSpPr>
          <p:spPr>
            <a:xfrm>
              <a:off x="1636" y="1708"/>
              <a:ext cx="336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5" name="Text Box 47"/>
            <p:cNvSpPr txBox="1"/>
            <p:nvPr>
              <p:custDataLst>
                <p:tags r:id="rId41"/>
              </p:custDataLst>
            </p:nvPr>
          </p:nvSpPr>
          <p:spPr>
            <a:xfrm>
              <a:off x="1937" y="1879"/>
              <a:ext cx="336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" name="Text Box 48"/>
            <p:cNvSpPr txBox="1"/>
            <p:nvPr>
              <p:custDataLst>
                <p:tags r:id="rId42"/>
              </p:custDataLst>
            </p:nvPr>
          </p:nvSpPr>
          <p:spPr>
            <a:xfrm>
              <a:off x="2008" y="1684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7" name="Text Box 49"/>
            <p:cNvSpPr txBox="1"/>
            <p:nvPr>
              <p:custDataLst>
                <p:tags r:id="rId43"/>
              </p:custDataLst>
            </p:nvPr>
          </p:nvSpPr>
          <p:spPr>
            <a:xfrm>
              <a:off x="2052" y="2132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8" name="Text Box 50"/>
            <p:cNvSpPr txBox="1"/>
            <p:nvPr>
              <p:custDataLst>
                <p:tags r:id="rId44"/>
              </p:custDataLst>
            </p:nvPr>
          </p:nvSpPr>
          <p:spPr>
            <a:xfrm>
              <a:off x="2310" y="1651"/>
              <a:ext cx="336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9" name="Line 51"/>
            <p:cNvSpPr/>
            <p:nvPr>
              <p:custDataLst>
                <p:tags r:id="rId45"/>
              </p:custDataLst>
            </p:nvPr>
          </p:nvSpPr>
          <p:spPr>
            <a:xfrm>
              <a:off x="2218" y="1760"/>
              <a:ext cx="0" cy="84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0" name="Line 52"/>
            <p:cNvSpPr/>
            <p:nvPr>
              <p:custDataLst>
                <p:tags r:id="rId46"/>
              </p:custDataLst>
            </p:nvPr>
          </p:nvSpPr>
          <p:spPr>
            <a:xfrm flipV="1">
              <a:off x="653" y="1567"/>
              <a:ext cx="0" cy="236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1" name="Text Box 53"/>
            <p:cNvSpPr txBox="1"/>
            <p:nvPr>
              <p:custDataLst>
                <p:tags r:id="rId47"/>
              </p:custDataLst>
            </p:nvPr>
          </p:nvSpPr>
          <p:spPr>
            <a:xfrm>
              <a:off x="454" y="1345"/>
              <a:ext cx="414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52" name="Text Box 54"/>
            <p:cNvSpPr txBox="1"/>
            <p:nvPr>
              <p:custDataLst>
                <p:tags r:id="rId48"/>
              </p:custDataLst>
            </p:nvPr>
          </p:nvSpPr>
          <p:spPr>
            <a:xfrm>
              <a:off x="1311" y="2452"/>
              <a:ext cx="508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(a)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53" name="Text Box 55"/>
          <p:cNvSpPr txBox="1"/>
          <p:nvPr>
            <p:custDataLst>
              <p:tags r:id="rId49"/>
            </p:custDataLst>
          </p:nvPr>
        </p:nvSpPr>
        <p:spPr>
          <a:xfrm>
            <a:off x="7665403" y="1556068"/>
            <a:ext cx="930275" cy="396875"/>
          </a:xfrm>
          <a:prstGeom prst="rect">
            <a:avLst/>
          </a:prstGeom>
          <a:noFill/>
          <a:ln w="2857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i="1" dirty="0">
                <a:solidFill>
                  <a:srgbClr val="0000FF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503050405090304" pitchFamily="18" charset="0"/>
              </a:rPr>
              <a:t>)</a:t>
            </a:r>
            <a:endParaRPr lang="en-US" altLang="zh-CN" sz="2000" b="1" dirty="0">
              <a:solidFill>
                <a:srgbClr val="0000FF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54" name="Group 56"/>
          <p:cNvGrpSpPr/>
          <p:nvPr/>
        </p:nvGrpSpPr>
        <p:grpSpPr>
          <a:xfrm>
            <a:off x="8824278" y="1441768"/>
            <a:ext cx="1066800" cy="1054100"/>
            <a:chOff x="4903" y="1828"/>
            <a:chExt cx="672" cy="664"/>
          </a:xfrm>
        </p:grpSpPr>
        <p:sp>
          <p:nvSpPr>
            <p:cNvPr id="55" name="Text Box 57"/>
            <p:cNvSpPr txBox="1"/>
            <p:nvPr>
              <p:custDataLst>
                <p:tags r:id="rId50"/>
              </p:custDataLst>
            </p:nvPr>
          </p:nvSpPr>
          <p:spPr>
            <a:xfrm>
              <a:off x="4916" y="1999"/>
              <a:ext cx="659" cy="250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L</a:t>
              </a: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sz="2000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2000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56" name="Text Box 58"/>
            <p:cNvSpPr txBox="1"/>
            <p:nvPr>
              <p:custDataLst>
                <p:tags r:id="rId51"/>
              </p:custDataLst>
            </p:nvPr>
          </p:nvSpPr>
          <p:spPr>
            <a:xfrm>
              <a:off x="4903" y="1828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57" name="Text Box 59"/>
            <p:cNvSpPr txBox="1"/>
            <p:nvPr>
              <p:custDataLst>
                <p:tags r:id="rId52"/>
              </p:custDataLst>
            </p:nvPr>
          </p:nvSpPr>
          <p:spPr>
            <a:xfrm>
              <a:off x="4935" y="2204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58" name="Text Box 60"/>
          <p:cNvSpPr txBox="1"/>
          <p:nvPr>
            <p:custDataLst>
              <p:tags r:id="rId53"/>
            </p:custDataLst>
          </p:nvPr>
        </p:nvSpPr>
        <p:spPr>
          <a:xfrm>
            <a:off x="6250940" y="1160780"/>
            <a:ext cx="765175" cy="457200"/>
          </a:xfrm>
          <a:prstGeom prst="rect">
            <a:avLst/>
          </a:prstGeom>
          <a:noFill/>
          <a:ln w="2857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 dirty="0">
                <a:solidFill>
                  <a:srgbClr val="0000FF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rgbClr val="0000FF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rPr>
              <a:t>)</a:t>
            </a:r>
            <a:endParaRPr lang="en-US" altLang="zh-CN" b="1" dirty="0">
              <a:solidFill>
                <a:srgbClr val="0000FF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59" name="Group 61"/>
          <p:cNvGrpSpPr/>
          <p:nvPr/>
        </p:nvGrpSpPr>
        <p:grpSpPr>
          <a:xfrm>
            <a:off x="5280978" y="679768"/>
            <a:ext cx="4552950" cy="2471737"/>
            <a:chOff x="2839" y="235"/>
            <a:chExt cx="2868" cy="1557"/>
          </a:xfrm>
        </p:grpSpPr>
        <p:grpSp>
          <p:nvGrpSpPr>
            <p:cNvPr id="60" name="Group 62"/>
            <p:cNvGrpSpPr/>
            <p:nvPr/>
          </p:nvGrpSpPr>
          <p:grpSpPr>
            <a:xfrm rot="10800000">
              <a:off x="4017" y="847"/>
              <a:ext cx="442" cy="722"/>
              <a:chOff x="1734" y="2921"/>
              <a:chExt cx="442" cy="722"/>
            </a:xfrm>
          </p:grpSpPr>
          <p:grpSp>
            <p:nvGrpSpPr>
              <p:cNvPr id="61" name="Group 63"/>
              <p:cNvGrpSpPr/>
              <p:nvPr/>
            </p:nvGrpSpPr>
            <p:grpSpPr>
              <a:xfrm>
                <a:off x="1734" y="3101"/>
                <a:ext cx="288" cy="363"/>
                <a:chOff x="1799" y="2590"/>
                <a:chExt cx="288" cy="363"/>
              </a:xfrm>
            </p:grpSpPr>
            <p:sp>
              <p:nvSpPr>
                <p:cNvPr id="62" name="Oval 64"/>
                <p:cNvSpPr/>
                <p:nvPr>
                  <p:custDataLst>
                    <p:tags r:id="rId54"/>
                  </p:custDataLst>
                </p:nvPr>
              </p:nvSpPr>
              <p:spPr>
                <a:xfrm rot="5400000">
                  <a:off x="1799" y="2616"/>
                  <a:ext cx="288" cy="288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63" name="Line 65"/>
                <p:cNvSpPr/>
                <p:nvPr>
                  <p:custDataLst>
                    <p:tags r:id="rId55"/>
                  </p:custDataLst>
                </p:nvPr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4" name="Text Box 66"/>
              <p:cNvSpPr txBox="1"/>
              <p:nvPr>
                <p:custDataLst>
                  <p:tags r:id="rId56"/>
                </p:custDataLst>
              </p:nvPr>
            </p:nvSpPr>
            <p:spPr>
              <a:xfrm>
                <a:off x="1888" y="2921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rgbClr val="FF3300"/>
                    </a:solidFill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65" name="Text Box 67"/>
              <p:cNvSpPr txBox="1"/>
              <p:nvPr>
                <p:custDataLst>
                  <p:tags r:id="rId57"/>
                </p:custDataLst>
              </p:nvPr>
            </p:nvSpPr>
            <p:spPr>
              <a:xfrm>
                <a:off x="1878" y="3355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rgbClr val="FF3300"/>
                    </a:solidFill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66" name="Rectangle 68"/>
            <p:cNvSpPr/>
            <p:nvPr>
              <p:custDataLst>
                <p:tags r:id="rId58"/>
              </p:custDataLst>
            </p:nvPr>
          </p:nvSpPr>
          <p:spPr>
            <a:xfrm>
              <a:off x="3373" y="408"/>
              <a:ext cx="1576" cy="1044"/>
            </a:xfrm>
            <a:prstGeom prst="rect">
              <a:avLst/>
            </a:prstGeom>
            <a:noFill/>
            <a:ln w="9525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67" name="Line 69"/>
            <p:cNvSpPr/>
            <p:nvPr>
              <p:custDataLst>
                <p:tags r:id="rId59"/>
              </p:custDataLst>
            </p:nvPr>
          </p:nvSpPr>
          <p:spPr>
            <a:xfrm>
              <a:off x="4318" y="408"/>
              <a:ext cx="0" cy="66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8" name="Line 70"/>
            <p:cNvSpPr/>
            <p:nvPr>
              <p:custDataLst>
                <p:tags r:id="rId60"/>
              </p:custDataLst>
            </p:nvPr>
          </p:nvSpPr>
          <p:spPr>
            <a:xfrm>
              <a:off x="4318" y="1176"/>
              <a:ext cx="0" cy="276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9" name="Rectangle 71"/>
            <p:cNvSpPr/>
            <p:nvPr>
              <p:custDataLst>
                <p:tags r:id="rId61"/>
              </p:custDataLst>
            </p:nvPr>
          </p:nvSpPr>
          <p:spPr>
            <a:xfrm rot="5400000">
              <a:off x="4178" y="577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70" name="Group 72"/>
            <p:cNvGrpSpPr/>
            <p:nvPr/>
          </p:nvGrpSpPr>
          <p:grpSpPr>
            <a:xfrm rot="10800000">
              <a:off x="3070" y="635"/>
              <a:ext cx="442" cy="722"/>
              <a:chOff x="1734" y="2921"/>
              <a:chExt cx="442" cy="722"/>
            </a:xfrm>
          </p:grpSpPr>
          <p:grpSp>
            <p:nvGrpSpPr>
              <p:cNvPr id="71" name="Group 73"/>
              <p:cNvGrpSpPr/>
              <p:nvPr/>
            </p:nvGrpSpPr>
            <p:grpSpPr>
              <a:xfrm>
                <a:off x="1734" y="3101"/>
                <a:ext cx="288" cy="363"/>
                <a:chOff x="1799" y="2590"/>
                <a:chExt cx="288" cy="363"/>
              </a:xfrm>
            </p:grpSpPr>
            <p:sp>
              <p:nvSpPr>
                <p:cNvPr id="72" name="Oval 74"/>
                <p:cNvSpPr/>
                <p:nvPr>
                  <p:custDataLst>
                    <p:tags r:id="rId62"/>
                  </p:custDataLst>
                </p:nvPr>
              </p:nvSpPr>
              <p:spPr>
                <a:xfrm rot="5400000">
                  <a:off x="1799" y="2616"/>
                  <a:ext cx="288" cy="288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73" name="Line 75"/>
                <p:cNvSpPr/>
                <p:nvPr>
                  <p:custDataLst>
                    <p:tags r:id="rId63"/>
                  </p:custDataLst>
                </p:nvPr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4" name="Text Box 76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888" y="2921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5" name="Text Box 77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878" y="3355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76" name="Rectangle 78"/>
            <p:cNvSpPr/>
            <p:nvPr>
              <p:custDataLst>
                <p:tags r:id="rId66"/>
              </p:custDataLst>
            </p:nvPr>
          </p:nvSpPr>
          <p:spPr>
            <a:xfrm rot="5400000">
              <a:off x="4795" y="577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77" name="Text Box 79"/>
            <p:cNvSpPr txBox="1"/>
            <p:nvPr>
              <p:custDataLst>
                <p:tags r:id="rId67"/>
              </p:custDataLst>
            </p:nvPr>
          </p:nvSpPr>
          <p:spPr>
            <a:xfrm>
              <a:off x="2839" y="860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12V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78" name="Text Box 80"/>
            <p:cNvSpPr txBox="1"/>
            <p:nvPr>
              <p:custDataLst>
                <p:tags r:id="rId68"/>
              </p:custDataLst>
            </p:nvPr>
          </p:nvSpPr>
          <p:spPr>
            <a:xfrm>
              <a:off x="3488" y="884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s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79" name="Text Box 81"/>
            <p:cNvSpPr txBox="1"/>
            <p:nvPr>
              <p:custDataLst>
                <p:tags r:id="rId69"/>
              </p:custDataLst>
            </p:nvPr>
          </p:nvSpPr>
          <p:spPr>
            <a:xfrm>
              <a:off x="3960" y="415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80" name="Text Box 82"/>
            <p:cNvSpPr txBox="1"/>
            <p:nvPr>
              <p:custDataLst>
                <p:tags r:id="rId70"/>
              </p:custDataLst>
            </p:nvPr>
          </p:nvSpPr>
          <p:spPr>
            <a:xfrm>
              <a:off x="4944" y="235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81" name="Text Box 83"/>
            <p:cNvSpPr txBox="1"/>
            <p:nvPr>
              <p:custDataLst>
                <p:tags r:id="rId71"/>
              </p:custDataLst>
            </p:nvPr>
          </p:nvSpPr>
          <p:spPr>
            <a:xfrm>
              <a:off x="5030" y="491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4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82" name="Text Box 84"/>
            <p:cNvSpPr txBox="1"/>
            <p:nvPr>
              <p:custDataLst>
                <p:tags r:id="rId72"/>
              </p:custDataLst>
            </p:nvPr>
          </p:nvSpPr>
          <p:spPr>
            <a:xfrm>
              <a:off x="4376" y="427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83" name="Text Box 85"/>
            <p:cNvSpPr txBox="1"/>
            <p:nvPr>
              <p:custDataLst>
                <p:tags r:id="rId73"/>
              </p:custDataLst>
            </p:nvPr>
          </p:nvSpPr>
          <p:spPr>
            <a:xfrm>
              <a:off x="3691" y="1054"/>
              <a:ext cx="590" cy="250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sz="2000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sz="2000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sz="2000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2000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84" name="Line 86"/>
            <p:cNvSpPr/>
            <p:nvPr>
              <p:custDataLst>
                <p:tags r:id="rId74"/>
              </p:custDataLst>
            </p:nvPr>
          </p:nvSpPr>
          <p:spPr>
            <a:xfrm>
              <a:off x="4318" y="919"/>
              <a:ext cx="0" cy="84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5" name="Text Box 87"/>
            <p:cNvSpPr txBox="1"/>
            <p:nvPr>
              <p:custDataLst>
                <p:tags r:id="rId75"/>
              </p:custDataLst>
            </p:nvPr>
          </p:nvSpPr>
          <p:spPr>
            <a:xfrm>
              <a:off x="4933" y="1264"/>
              <a:ext cx="774" cy="250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2000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L</a:t>
              </a:r>
              <a:r>
                <a:rPr lang="en-US" altLang="zh-CN" sz="2000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sz="2000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sz="2000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)=2A</a:t>
              </a:r>
              <a:endParaRPr lang="en-US" altLang="zh-CN" sz="2000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86" name="Line 88"/>
            <p:cNvSpPr/>
            <p:nvPr>
              <p:custDataLst>
                <p:tags r:id="rId76"/>
              </p:custDataLst>
            </p:nvPr>
          </p:nvSpPr>
          <p:spPr>
            <a:xfrm flipV="1">
              <a:off x="3368" y="619"/>
              <a:ext cx="0" cy="236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7" name="Text Box 89"/>
            <p:cNvSpPr txBox="1"/>
            <p:nvPr>
              <p:custDataLst>
                <p:tags r:id="rId77"/>
              </p:custDataLst>
            </p:nvPr>
          </p:nvSpPr>
          <p:spPr>
            <a:xfrm>
              <a:off x="3548" y="1504"/>
              <a:ext cx="1457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(b)  0</a:t>
              </a:r>
              <a:r>
                <a:rPr lang="en-US" altLang="zh-CN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+</a:t>
              </a:r>
              <a:r>
                <a:rPr lang="zh-CN" altLang="en-US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等效图</a:t>
              </a:r>
              <a:endPara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88" name="Group 90"/>
            <p:cNvGrpSpPr/>
            <p:nvPr/>
          </p:nvGrpSpPr>
          <p:grpSpPr>
            <a:xfrm rot="10800000">
              <a:off x="4794" y="900"/>
              <a:ext cx="288" cy="405"/>
              <a:chOff x="4378" y="2919"/>
              <a:chExt cx="288" cy="405"/>
            </a:xfrm>
          </p:grpSpPr>
          <p:grpSp>
            <p:nvGrpSpPr>
              <p:cNvPr id="89" name="Group 91"/>
              <p:cNvGrpSpPr/>
              <p:nvPr/>
            </p:nvGrpSpPr>
            <p:grpSpPr>
              <a:xfrm>
                <a:off x="4378" y="3036"/>
                <a:ext cx="288" cy="288"/>
                <a:chOff x="2304" y="2304"/>
                <a:chExt cx="288" cy="288"/>
              </a:xfrm>
            </p:grpSpPr>
            <p:sp>
              <p:nvSpPr>
                <p:cNvPr id="90" name="Oval 92"/>
                <p:cNvSpPr/>
                <p:nvPr>
                  <p:custDataLst>
                    <p:tags r:id="rId78"/>
                  </p:custDataLst>
                </p:nvPr>
              </p:nvSpPr>
              <p:spPr>
                <a:xfrm>
                  <a:off x="2304" y="2304"/>
                  <a:ext cx="288" cy="288"/>
                </a:xfrm>
                <a:prstGeom prst="ellipse">
                  <a:avLst/>
                </a:prstGeom>
                <a:solidFill>
                  <a:srgbClr val="FF9900"/>
                </a:solidFill>
                <a:ln w="9525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91" name="Line 93"/>
                <p:cNvSpPr/>
                <p:nvPr>
                  <p:custDataLst>
                    <p:tags r:id="rId79"/>
                  </p:custDataLst>
                </p:nvPr>
              </p:nvSpPr>
              <p:spPr>
                <a:xfrm>
                  <a:off x="2304" y="2448"/>
                  <a:ext cx="288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92" name="Line 94"/>
              <p:cNvSpPr/>
              <p:nvPr>
                <p:custDataLst>
                  <p:tags r:id="rId80"/>
                </p:custDataLst>
              </p:nvPr>
            </p:nvSpPr>
            <p:spPr>
              <a:xfrm flipV="1">
                <a:off x="4510" y="2919"/>
                <a:ext cx="0" cy="11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93" name="Text Box 95"/>
            <p:cNvSpPr txBox="1"/>
            <p:nvPr>
              <p:custDataLst>
                <p:tags r:id="rId81"/>
              </p:custDataLst>
            </p:nvPr>
          </p:nvSpPr>
          <p:spPr>
            <a:xfrm>
              <a:off x="4438" y="1090"/>
              <a:ext cx="38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1" dirty="0">
                  <a:solidFill>
                    <a:srgbClr val="FF3300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8V</a:t>
              </a:r>
              <a:endParaRPr lang="en-US" altLang="zh-CN" sz="2000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94" name="Text Box 96"/>
          <p:cNvSpPr txBox="1"/>
          <p:nvPr>
            <p:custDataLst>
              <p:tags r:id="rId82"/>
            </p:custDataLst>
          </p:nvPr>
        </p:nvSpPr>
        <p:spPr>
          <a:xfrm>
            <a:off x="2231390" y="3773805"/>
            <a:ext cx="220662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在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等效图中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: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95" name="Text Box 97"/>
          <p:cNvSpPr txBox="1"/>
          <p:nvPr>
            <p:custDataLst>
              <p:tags r:id="rId83"/>
            </p:custDataLst>
          </p:nvPr>
        </p:nvSpPr>
        <p:spPr>
          <a:xfrm>
            <a:off x="4885690" y="3278505"/>
            <a:ext cx="4068763" cy="457200"/>
          </a:xfrm>
          <a:prstGeom prst="rect">
            <a:avLst/>
          </a:prstGeom>
          <a:solidFill>
            <a:srgbClr val="000000"/>
          </a:solidFill>
          <a:ln w="9525">
            <a:noFill/>
          </a:ln>
          <a:effectLst>
            <a:prstShdw prst="shdw17" dist="17961" dir="13499999">
              <a:srgbClr val="000000"/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电容元件用</a:t>
            </a:r>
            <a:r>
              <a:rPr lang="en-US" altLang="zh-CN" b="1" i="1" dirty="0">
                <a:solidFill>
                  <a:srgbClr val="FF33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电压源代替</a:t>
            </a:r>
            <a:endParaRPr lang="zh-CN" altLang="en-US" b="1" i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96" name="Text Box 98"/>
          <p:cNvSpPr txBox="1"/>
          <p:nvPr>
            <p:custDataLst>
              <p:tags r:id="rId84"/>
            </p:custDataLst>
          </p:nvPr>
        </p:nvSpPr>
        <p:spPr>
          <a:xfrm>
            <a:off x="4885690" y="3811905"/>
            <a:ext cx="4068763" cy="457200"/>
          </a:xfrm>
          <a:prstGeom prst="rect">
            <a:avLst/>
          </a:prstGeom>
          <a:solidFill>
            <a:srgbClr val="000000"/>
          </a:solidFill>
          <a:ln w="9525">
            <a:noFill/>
          </a:ln>
          <a:effectLst>
            <a:prstShdw prst="shdw17" dist="17961" dir="13499999">
              <a:srgbClr val="000000"/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电感元件用</a:t>
            </a:r>
            <a:r>
              <a:rPr lang="en-US" altLang="zh-CN" b="1" i="1" dirty="0">
                <a:solidFill>
                  <a:srgbClr val="FF33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电流源代替</a:t>
            </a:r>
            <a:endParaRPr lang="zh-CN" altLang="en-US" b="1" i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97" name="Text Box 99"/>
          <p:cNvSpPr txBox="1"/>
          <p:nvPr>
            <p:custDataLst>
              <p:tags r:id="rId85"/>
            </p:custDataLst>
          </p:nvPr>
        </p:nvSpPr>
        <p:spPr>
          <a:xfrm>
            <a:off x="4879340" y="4345305"/>
            <a:ext cx="4068763" cy="457200"/>
          </a:xfrm>
          <a:prstGeom prst="rect">
            <a:avLst/>
          </a:prstGeom>
          <a:solidFill>
            <a:srgbClr val="000000"/>
          </a:solidFill>
          <a:ln w="9525">
            <a:noFill/>
          </a:ln>
          <a:effectLst>
            <a:prstShdw prst="shdw17" dist="17961" dir="13499999">
              <a:srgbClr val="000000"/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激励源取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t=0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</a:t>
            </a:r>
            <a:r>
              <a:rPr lang="en-US" altLang="zh-CN" b="1" i="1" dirty="0">
                <a:solidFill>
                  <a:srgbClr val="FF33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503050405090304" pitchFamily="18" charset="0"/>
              </a:rPr>
              <a:t>s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rPr>
              <a:t>)</a:t>
            </a:r>
            <a:endParaRPr lang="en-US" altLang="zh-CN" b="1" i="1" dirty="0">
              <a:solidFill>
                <a:srgbClr val="FF33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98" name="AutoShape 100"/>
          <p:cNvSpPr/>
          <p:nvPr>
            <p:custDataLst>
              <p:tags r:id="rId86"/>
            </p:custDataLst>
          </p:nvPr>
        </p:nvSpPr>
        <p:spPr>
          <a:xfrm>
            <a:off x="4488815" y="3278505"/>
            <a:ext cx="255588" cy="1543050"/>
          </a:xfrm>
          <a:prstGeom prst="leftBrace">
            <a:avLst>
              <a:gd name="adj1" fmla="val 50310"/>
              <a:gd name="adj2" fmla="val 50000"/>
            </a:avLst>
          </a:prstGeom>
          <a:noFill/>
          <a:ln w="9525" cap="sq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99" name="Rectangle 101"/>
          <p:cNvSpPr/>
          <p:nvPr>
            <p:custDataLst>
              <p:tags r:id="rId87"/>
            </p:custDataLst>
          </p:nvPr>
        </p:nvSpPr>
        <p:spPr>
          <a:xfrm>
            <a:off x="1647190" y="4658043"/>
            <a:ext cx="28003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>
              <a:lnSpc>
                <a:spcPts val="2900"/>
              </a:lnSpc>
              <a:spcBef>
                <a:spcPct val="50000"/>
              </a:spcBef>
            </a:pPr>
            <a:r>
              <a:rPr lang="en-US" altLang="zh-CN" b="1" dirty="0">
                <a:latin typeface="Times New Roman" panose="02020503050405090304" pitchFamily="18" charset="0"/>
              </a:rPr>
              <a:t>③  </a:t>
            </a:r>
            <a:r>
              <a:rPr lang="zh-CN" altLang="en-US" b="1" dirty="0">
                <a:latin typeface="Times New Roman" panose="02020503050405090304" pitchFamily="18" charset="0"/>
              </a:rPr>
              <a:t>由</a:t>
            </a:r>
            <a:r>
              <a:rPr lang="en-US" altLang="zh-CN" b="1" dirty="0">
                <a:latin typeface="Times New Roman" panose="02020503050405090304" pitchFamily="18" charset="0"/>
              </a:rPr>
              <a:t>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latin typeface="Times New Roman" panose="02020503050405090304" pitchFamily="18" charset="0"/>
              </a:rPr>
              <a:t>等效图有：          </a:t>
            </a:r>
            <a:endParaRPr lang="zh-CN" altLang="en-US" b="1" dirty="0">
              <a:latin typeface="Times New Roman" panose="02020503050405090304" pitchFamily="18" charset="0"/>
            </a:endParaRPr>
          </a:p>
        </p:txBody>
      </p:sp>
      <p:graphicFrame>
        <p:nvGraphicFramePr>
          <p:cNvPr id="100" name="Object 102"/>
          <p:cNvGraphicFramePr>
            <a:graphicFrameLocks noChangeAspect="1"/>
          </p:cNvGraphicFramePr>
          <p:nvPr>
            <p:custDataLst>
              <p:tags r:id="rId88"/>
            </p:custDataLst>
          </p:nvPr>
        </p:nvGraphicFramePr>
        <p:xfrm>
          <a:off x="2286953" y="5118418"/>
          <a:ext cx="6746875" cy="170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name="" r:id="rId89" imgW="2578100" imgH="901700" progId="Equation.DSMT4">
                  <p:embed/>
                </p:oleObj>
              </mc:Choice>
              <mc:Fallback>
                <p:oleObj name="" r:id="rId89" imgW="2578100" imgH="901700" progId="Equation.DSMT4">
                  <p:embed/>
                  <p:pic>
                    <p:nvPicPr>
                      <p:cNvPr id="0" name="Object 102"/>
                      <p:cNvPicPr/>
                      <p:nvPr/>
                    </p:nvPicPr>
                    <p:blipFill>
                      <a:blip r:embed="rId90"/>
                      <a:stretch>
                        <a:fillRect/>
                      </a:stretch>
                    </p:blipFill>
                    <p:spPr>
                      <a:xfrm>
                        <a:off x="2286953" y="5118418"/>
                        <a:ext cx="6746875" cy="1703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8" grpId="0"/>
      <p:bldP spid="94" grpId="0"/>
      <p:bldP spid="95" grpId="0" bldLvl="0" animBg="1"/>
      <p:bldP spid="96" grpId="0" bldLvl="0" animBg="1"/>
      <p:bldP spid="97" grpId="0" bldLvl="0" animBg="1"/>
      <p:bldP spid="9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Text Box 4"/>
          <p:cNvSpPr txBox="1"/>
          <p:nvPr/>
        </p:nvSpPr>
        <p:spPr>
          <a:xfrm>
            <a:off x="5835968" y="699135"/>
            <a:ext cx="3690620" cy="39878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K</a:t>
            </a:r>
            <a:r>
              <a:rPr lang="zh-CN" altLang="zh-CN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未动作前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，电路处于稳定状态</a:t>
            </a:r>
            <a:endParaRPr lang="zh-CN" altLang="en-US" sz="20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6869" name="Text Box 5"/>
          <p:cNvSpPr txBox="1"/>
          <p:nvPr/>
        </p:nvSpPr>
        <p:spPr>
          <a:xfrm>
            <a:off x="6168867" y="1282224"/>
            <a:ext cx="254825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i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0 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,   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C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0</a:t>
            </a:r>
            <a:endParaRPr lang="en-US" altLang="zh-CN" sz="32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6870" name="Text Box 6"/>
          <p:cNvSpPr txBox="1"/>
          <p:nvPr/>
        </p:nvSpPr>
        <p:spPr>
          <a:xfrm>
            <a:off x="6168867" y="3298349"/>
            <a:ext cx="277685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 = 0 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,    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s</a:t>
            </a:r>
            <a:endParaRPr lang="en-US" altLang="zh-CN" sz="3200" b="1" i="1" baseline="-25000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36871" name="Group 7"/>
          <p:cNvGrpSpPr/>
          <p:nvPr/>
        </p:nvGrpSpPr>
        <p:grpSpPr>
          <a:xfrm>
            <a:off x="1743002" y="921651"/>
            <a:ext cx="3588401" cy="1960627"/>
            <a:chOff x="558" y="1498"/>
            <a:chExt cx="2174" cy="1159"/>
          </a:xfrm>
        </p:grpSpPr>
        <p:grpSp>
          <p:nvGrpSpPr>
            <p:cNvPr id="8257" name="Group 8"/>
            <p:cNvGrpSpPr/>
            <p:nvPr/>
          </p:nvGrpSpPr>
          <p:grpSpPr>
            <a:xfrm>
              <a:off x="558" y="1498"/>
              <a:ext cx="2174" cy="1159"/>
              <a:chOff x="558" y="1498"/>
              <a:chExt cx="2174" cy="1159"/>
            </a:xfrm>
          </p:grpSpPr>
          <p:grpSp>
            <p:nvGrpSpPr>
              <p:cNvPr id="8259" name="Group 9"/>
              <p:cNvGrpSpPr/>
              <p:nvPr/>
            </p:nvGrpSpPr>
            <p:grpSpPr>
              <a:xfrm>
                <a:off x="2260" y="2270"/>
                <a:ext cx="267" cy="65"/>
                <a:chOff x="2112" y="3648"/>
                <a:chExt cx="192" cy="48"/>
              </a:xfrm>
            </p:grpSpPr>
            <p:sp>
              <p:nvSpPr>
                <p:cNvPr id="8287" name="Line 10"/>
                <p:cNvSpPr/>
                <p:nvPr/>
              </p:nvSpPr>
              <p:spPr>
                <a:xfrm>
                  <a:off x="2112" y="3648"/>
                  <a:ext cx="192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8" name="Line 11"/>
                <p:cNvSpPr/>
                <p:nvPr/>
              </p:nvSpPr>
              <p:spPr>
                <a:xfrm>
                  <a:off x="2112" y="3696"/>
                  <a:ext cx="192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60" name="Text Box 12"/>
              <p:cNvSpPr txBox="1"/>
              <p:nvPr/>
            </p:nvSpPr>
            <p:spPr>
              <a:xfrm>
                <a:off x="1194" y="2097"/>
                <a:ext cx="219" cy="2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1800" b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K</a:t>
                </a:r>
                <a:endParaRPr lang="en-US" altLang="zh-CN" sz="1800" b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grpSp>
            <p:nvGrpSpPr>
              <p:cNvPr id="8261" name="Group 13"/>
              <p:cNvGrpSpPr/>
              <p:nvPr/>
            </p:nvGrpSpPr>
            <p:grpSpPr>
              <a:xfrm>
                <a:off x="1982" y="1903"/>
                <a:ext cx="350" cy="729"/>
                <a:chOff x="1576" y="1311"/>
                <a:chExt cx="251" cy="542"/>
              </a:xfrm>
            </p:grpSpPr>
            <p:grpSp>
              <p:nvGrpSpPr>
                <p:cNvPr id="8283" name="Group 14"/>
                <p:cNvGrpSpPr/>
                <p:nvPr/>
              </p:nvGrpSpPr>
              <p:grpSpPr>
                <a:xfrm>
                  <a:off x="1676" y="1311"/>
                  <a:ext cx="136" cy="542"/>
                  <a:chOff x="1676" y="1311"/>
                  <a:chExt cx="136" cy="542"/>
                </a:xfrm>
              </p:grpSpPr>
              <p:sp>
                <p:nvSpPr>
                  <p:cNvPr id="8285" name="Text Box 15"/>
                  <p:cNvSpPr txBox="1"/>
                  <p:nvPr/>
                </p:nvSpPr>
                <p:spPr>
                  <a:xfrm>
                    <a:off x="1676" y="1311"/>
                    <a:ext cx="136" cy="162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b="1" dirty="0">
                        <a:solidFill>
                          <a:schemeClr val="tx1"/>
                        </a:solidFill>
                        <a:latin typeface="Times New Roman" panose="02020503050405090304" pitchFamily="18" charset="0"/>
                      </a:rPr>
                      <a:t>+</a:t>
                    </a:r>
                    <a:endPara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endParaRPr>
                  </a:p>
                </p:txBody>
              </p:sp>
              <p:sp>
                <p:nvSpPr>
                  <p:cNvPr id="8286" name="Text Box 16"/>
                  <p:cNvSpPr txBox="1"/>
                  <p:nvPr/>
                </p:nvSpPr>
                <p:spPr>
                  <a:xfrm>
                    <a:off x="1677" y="1697"/>
                    <a:ext cx="121" cy="156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b="1" dirty="0">
                        <a:solidFill>
                          <a:schemeClr val="tx1"/>
                        </a:solidFill>
                        <a:latin typeface="Times New Roman" panose="02020503050405090304" pitchFamily="18" charset="0"/>
                      </a:rPr>
                      <a:t>–</a:t>
                    </a:r>
                    <a:endPara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endParaRPr>
                  </a:p>
                </p:txBody>
              </p:sp>
            </p:grpSp>
            <p:sp>
              <p:nvSpPr>
                <p:cNvPr id="8284" name="Text Box 17"/>
                <p:cNvSpPr txBox="1"/>
                <p:nvPr/>
              </p:nvSpPr>
              <p:spPr>
                <a:xfrm>
                  <a:off x="1576" y="1445"/>
                  <a:ext cx="251" cy="25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3200" b="1" i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u</a:t>
                  </a:r>
                  <a:r>
                    <a:rPr lang="en-US" altLang="zh-CN" b="1" baseline="-25000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C</a:t>
                  </a:r>
                  <a:endParaRPr lang="en-US" altLang="zh-CN" b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8262" name="Text Box 18"/>
              <p:cNvSpPr txBox="1"/>
              <p:nvPr/>
            </p:nvSpPr>
            <p:spPr>
              <a:xfrm>
                <a:off x="558" y="2161"/>
                <a:ext cx="246" cy="2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i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s</a:t>
                </a:r>
                <a:endParaRPr lang="en-US" altLang="zh-CN" b="1" i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grpSp>
            <p:nvGrpSpPr>
              <p:cNvPr id="8263" name="Group 19"/>
              <p:cNvGrpSpPr/>
              <p:nvPr/>
            </p:nvGrpSpPr>
            <p:grpSpPr>
              <a:xfrm>
                <a:off x="859" y="1883"/>
                <a:ext cx="1535" cy="774"/>
                <a:chOff x="816" y="2880"/>
                <a:chExt cx="1104" cy="576"/>
              </a:xfrm>
            </p:grpSpPr>
            <p:sp>
              <p:nvSpPr>
                <p:cNvPr id="8274" name="Line 20"/>
                <p:cNvSpPr/>
                <p:nvPr/>
              </p:nvSpPr>
              <p:spPr>
                <a:xfrm>
                  <a:off x="912" y="2880"/>
                  <a:ext cx="288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oval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75" name="Line 21"/>
                <p:cNvSpPr/>
                <p:nvPr/>
              </p:nvSpPr>
              <p:spPr>
                <a:xfrm>
                  <a:off x="912" y="3456"/>
                  <a:ext cx="1008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76" name="Line 22"/>
                <p:cNvSpPr/>
                <p:nvPr/>
              </p:nvSpPr>
              <p:spPr>
                <a:xfrm flipH="1">
                  <a:off x="1344" y="2880"/>
                  <a:ext cx="576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oval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77" name="Line 23"/>
                <p:cNvSpPr/>
                <p:nvPr/>
              </p:nvSpPr>
              <p:spPr>
                <a:xfrm>
                  <a:off x="816" y="3168"/>
                  <a:ext cx="192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78" name="Line 24"/>
                <p:cNvSpPr/>
                <p:nvPr/>
              </p:nvSpPr>
              <p:spPr>
                <a:xfrm>
                  <a:off x="864" y="3216"/>
                  <a:ext cx="96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79" name="Line 25"/>
                <p:cNvSpPr/>
                <p:nvPr/>
              </p:nvSpPr>
              <p:spPr>
                <a:xfrm flipV="1">
                  <a:off x="912" y="3216"/>
                  <a:ext cx="0" cy="24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0" name="Line 26"/>
                <p:cNvSpPr/>
                <p:nvPr/>
              </p:nvSpPr>
              <p:spPr>
                <a:xfrm>
                  <a:off x="912" y="2880"/>
                  <a:ext cx="0" cy="288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1" name="Line 27"/>
                <p:cNvSpPr/>
                <p:nvPr/>
              </p:nvSpPr>
              <p:spPr>
                <a:xfrm>
                  <a:off x="1920" y="2880"/>
                  <a:ext cx="0" cy="288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2" name="Line 28"/>
                <p:cNvSpPr/>
                <p:nvPr/>
              </p:nvSpPr>
              <p:spPr>
                <a:xfrm flipV="1">
                  <a:off x="1920" y="3216"/>
                  <a:ext cx="0" cy="24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264" name="Group 29"/>
              <p:cNvGrpSpPr/>
              <p:nvPr/>
            </p:nvGrpSpPr>
            <p:grpSpPr>
              <a:xfrm>
                <a:off x="1793" y="1819"/>
                <a:ext cx="401" cy="365"/>
                <a:chOff x="1488" y="2832"/>
                <a:chExt cx="288" cy="272"/>
              </a:xfrm>
            </p:grpSpPr>
            <p:sp>
              <p:nvSpPr>
                <p:cNvPr id="8272" name="Text Box 30"/>
                <p:cNvSpPr txBox="1"/>
                <p:nvPr/>
              </p:nvSpPr>
              <p:spPr>
                <a:xfrm>
                  <a:off x="1488" y="2942"/>
                  <a:ext cx="146" cy="16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i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R</a:t>
                  </a:r>
                  <a:endPara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8273" name="Rectangle 31"/>
                <p:cNvSpPr/>
                <p:nvPr/>
              </p:nvSpPr>
              <p:spPr>
                <a:xfrm>
                  <a:off x="1536" y="2832"/>
                  <a:ext cx="240" cy="96"/>
                </a:xfrm>
                <a:prstGeom prst="rect">
                  <a:avLst/>
                </a:prstGeom>
                <a:solidFill>
                  <a:srgbClr val="FF9900"/>
                </a:solidFill>
                <a:ln w="28575" cap="flat" cmpd="sng">
                  <a:solidFill>
                    <a:srgbClr val="FF99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8265" name="Text Box 32"/>
              <p:cNvSpPr txBox="1"/>
              <p:nvPr/>
            </p:nvSpPr>
            <p:spPr>
              <a:xfrm>
                <a:off x="2529" y="2224"/>
                <a:ext cx="203" cy="2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C</a:t>
                </a:r>
                <a:endPara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grpSp>
            <p:nvGrpSpPr>
              <p:cNvPr id="8266" name="Group 33"/>
              <p:cNvGrpSpPr/>
              <p:nvPr/>
            </p:nvGrpSpPr>
            <p:grpSpPr>
              <a:xfrm>
                <a:off x="2231" y="1498"/>
                <a:ext cx="229" cy="321"/>
                <a:chOff x="1803" y="2593"/>
                <a:chExt cx="165" cy="239"/>
              </a:xfrm>
            </p:grpSpPr>
            <p:sp>
              <p:nvSpPr>
                <p:cNvPr id="8270" name="Text Box 34"/>
                <p:cNvSpPr txBox="1"/>
                <p:nvPr/>
              </p:nvSpPr>
              <p:spPr>
                <a:xfrm>
                  <a:off x="1803" y="2593"/>
                  <a:ext cx="123" cy="23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800" b="1" i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i</a:t>
                  </a:r>
                  <a:endParaRPr lang="en-US" altLang="zh-CN" sz="28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8271" name="Line 35"/>
                <p:cNvSpPr/>
                <p:nvPr/>
              </p:nvSpPr>
              <p:spPr>
                <a:xfrm>
                  <a:off x="1824" y="2832"/>
                  <a:ext cx="144" cy="0"/>
                </a:xfrm>
                <a:prstGeom prst="line">
                  <a:avLst/>
                </a:prstGeom>
                <a:ln w="38100" cap="flat" cmpd="sng">
                  <a:solidFill>
                    <a:srgbClr val="00FFFF"/>
                  </a:solidFill>
                  <a:prstDash val="solid"/>
                  <a:headEnd type="none" w="med" len="med"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67" name="Line 36"/>
              <p:cNvSpPr/>
              <p:nvPr/>
            </p:nvSpPr>
            <p:spPr>
              <a:xfrm flipH="1">
                <a:off x="1259" y="1883"/>
                <a:ext cx="334" cy="129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68" name="Line 37"/>
              <p:cNvSpPr/>
              <p:nvPr/>
            </p:nvSpPr>
            <p:spPr>
              <a:xfrm>
                <a:off x="1459" y="1948"/>
                <a:ext cx="0" cy="709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oval" w="med" len="med"/>
                <a:tailEnd type="oval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69" name="Line 38"/>
              <p:cNvSpPr/>
              <p:nvPr/>
            </p:nvSpPr>
            <p:spPr>
              <a:xfrm flipH="1" flipV="1">
                <a:off x="1326" y="2012"/>
                <a:ext cx="67" cy="194"/>
              </a:xfrm>
              <a:prstGeom prst="line">
                <a:avLst/>
              </a:prstGeom>
              <a:ln w="57150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258" name="Text Box 39"/>
            <p:cNvSpPr txBox="1"/>
            <p:nvPr/>
          </p:nvSpPr>
          <p:spPr>
            <a:xfrm>
              <a:off x="1063" y="1593"/>
              <a:ext cx="661" cy="30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 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=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 0)</a:t>
              </a:r>
              <a:endParaRPr lang="en-US" altLang="zh-CN" sz="28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36904" name="Text Box 40"/>
          <p:cNvSpPr txBox="1"/>
          <p:nvPr/>
        </p:nvSpPr>
        <p:spPr>
          <a:xfrm>
            <a:off x="5375275" y="2350136"/>
            <a:ext cx="4859338" cy="706755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K</a:t>
            </a:r>
            <a:r>
              <a:rPr lang="zh-CN" altLang="zh-CN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接通电源后很长时间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，电容充电完毕，电路达到新的稳定状态</a:t>
            </a:r>
            <a:endParaRPr lang="zh-CN" altLang="en-US" sz="20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36905" name="Group 41"/>
          <p:cNvGrpSpPr/>
          <p:nvPr/>
        </p:nvGrpSpPr>
        <p:grpSpPr>
          <a:xfrm>
            <a:off x="1814513" y="3225113"/>
            <a:ext cx="3587750" cy="1961250"/>
            <a:chOff x="320" y="1751"/>
            <a:chExt cx="2260" cy="1235"/>
          </a:xfrm>
        </p:grpSpPr>
        <p:grpSp>
          <p:nvGrpSpPr>
            <p:cNvPr id="8229" name="Group 42"/>
            <p:cNvGrpSpPr/>
            <p:nvPr/>
          </p:nvGrpSpPr>
          <p:grpSpPr>
            <a:xfrm>
              <a:off x="2090" y="2573"/>
              <a:ext cx="277" cy="70"/>
              <a:chOff x="2112" y="3648"/>
              <a:chExt cx="192" cy="48"/>
            </a:xfrm>
          </p:grpSpPr>
          <p:sp>
            <p:nvSpPr>
              <p:cNvPr id="8255" name="Line 43"/>
              <p:cNvSpPr/>
              <p:nvPr/>
            </p:nvSpPr>
            <p:spPr>
              <a:xfrm>
                <a:off x="2112" y="3648"/>
                <a:ext cx="19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56" name="Line 44"/>
              <p:cNvSpPr/>
              <p:nvPr/>
            </p:nvSpPr>
            <p:spPr>
              <a:xfrm>
                <a:off x="2112" y="3696"/>
                <a:ext cx="19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230" name="Group 45"/>
            <p:cNvGrpSpPr/>
            <p:nvPr/>
          </p:nvGrpSpPr>
          <p:grpSpPr>
            <a:xfrm>
              <a:off x="1746" y="2189"/>
              <a:ext cx="363" cy="776"/>
              <a:chOff x="1576" y="1311"/>
              <a:chExt cx="251" cy="542"/>
            </a:xfrm>
          </p:grpSpPr>
          <p:grpSp>
            <p:nvGrpSpPr>
              <p:cNvPr id="8251" name="Group 46"/>
              <p:cNvGrpSpPr/>
              <p:nvPr/>
            </p:nvGrpSpPr>
            <p:grpSpPr>
              <a:xfrm>
                <a:off x="1676" y="1311"/>
                <a:ext cx="136" cy="542"/>
                <a:chOff x="1676" y="1311"/>
                <a:chExt cx="136" cy="542"/>
              </a:xfrm>
            </p:grpSpPr>
            <p:sp>
              <p:nvSpPr>
                <p:cNvPr id="8253" name="Text Box 47"/>
                <p:cNvSpPr txBox="1"/>
                <p:nvPr/>
              </p:nvSpPr>
              <p:spPr>
                <a:xfrm>
                  <a:off x="1676" y="1311"/>
                  <a:ext cx="136" cy="16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8254" name="Text Box 48"/>
                <p:cNvSpPr txBox="1"/>
                <p:nvPr/>
              </p:nvSpPr>
              <p:spPr>
                <a:xfrm>
                  <a:off x="1676" y="1697"/>
                  <a:ext cx="121" cy="15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–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8252" name="Text Box 49"/>
              <p:cNvSpPr txBox="1"/>
              <p:nvPr/>
            </p:nvSpPr>
            <p:spPr>
              <a:xfrm>
                <a:off x="1576" y="1445"/>
                <a:ext cx="251" cy="25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C</a:t>
                </a:r>
                <a:endPara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8231" name="Text Box 50"/>
            <p:cNvSpPr txBox="1"/>
            <p:nvPr/>
          </p:nvSpPr>
          <p:spPr>
            <a:xfrm>
              <a:off x="320" y="2457"/>
              <a:ext cx="25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baseline="-250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8232" name="Group 51"/>
            <p:cNvGrpSpPr/>
            <p:nvPr/>
          </p:nvGrpSpPr>
          <p:grpSpPr>
            <a:xfrm>
              <a:off x="633" y="2161"/>
              <a:ext cx="1596" cy="825"/>
              <a:chOff x="816" y="2880"/>
              <a:chExt cx="1104" cy="576"/>
            </a:xfrm>
          </p:grpSpPr>
          <p:sp>
            <p:nvSpPr>
              <p:cNvPr id="8242" name="Line 52"/>
              <p:cNvSpPr/>
              <p:nvPr/>
            </p:nvSpPr>
            <p:spPr>
              <a:xfrm>
                <a:off x="912" y="2880"/>
                <a:ext cx="288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43" name="Line 53"/>
              <p:cNvSpPr/>
              <p:nvPr/>
            </p:nvSpPr>
            <p:spPr>
              <a:xfrm>
                <a:off x="912" y="3456"/>
                <a:ext cx="1008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44" name="Line 54"/>
              <p:cNvSpPr/>
              <p:nvPr/>
            </p:nvSpPr>
            <p:spPr>
              <a:xfrm flipH="1">
                <a:off x="1344" y="2880"/>
                <a:ext cx="576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45" name="Line 55"/>
              <p:cNvSpPr/>
              <p:nvPr/>
            </p:nvSpPr>
            <p:spPr>
              <a:xfrm>
                <a:off x="816" y="3168"/>
                <a:ext cx="19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46" name="Line 56"/>
              <p:cNvSpPr/>
              <p:nvPr/>
            </p:nvSpPr>
            <p:spPr>
              <a:xfrm>
                <a:off x="864" y="3216"/>
                <a:ext cx="96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47" name="Line 57"/>
              <p:cNvSpPr/>
              <p:nvPr/>
            </p:nvSpPr>
            <p:spPr>
              <a:xfrm flipV="1">
                <a:off x="912" y="3216"/>
                <a:ext cx="0" cy="24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48" name="Line 58"/>
              <p:cNvSpPr/>
              <p:nvPr/>
            </p:nvSpPr>
            <p:spPr>
              <a:xfrm>
                <a:off x="912" y="2880"/>
                <a:ext cx="0" cy="288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49" name="Line 59"/>
              <p:cNvSpPr/>
              <p:nvPr/>
            </p:nvSpPr>
            <p:spPr>
              <a:xfrm>
                <a:off x="1920" y="2880"/>
                <a:ext cx="0" cy="288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50" name="Line 60"/>
              <p:cNvSpPr/>
              <p:nvPr/>
            </p:nvSpPr>
            <p:spPr>
              <a:xfrm flipV="1">
                <a:off x="1920" y="3216"/>
                <a:ext cx="0" cy="24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233" name="Group 61"/>
            <p:cNvGrpSpPr/>
            <p:nvPr/>
          </p:nvGrpSpPr>
          <p:grpSpPr>
            <a:xfrm>
              <a:off x="1604" y="2093"/>
              <a:ext cx="417" cy="388"/>
              <a:chOff x="1488" y="2832"/>
              <a:chExt cx="288" cy="272"/>
            </a:xfrm>
          </p:grpSpPr>
          <p:sp>
            <p:nvSpPr>
              <p:cNvPr id="8240" name="Text Box 62"/>
              <p:cNvSpPr txBox="1"/>
              <p:nvPr/>
            </p:nvSpPr>
            <p:spPr>
              <a:xfrm>
                <a:off x="1488" y="2942"/>
                <a:ext cx="146" cy="16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8241" name="Rectangle 63"/>
              <p:cNvSpPr/>
              <p:nvPr/>
            </p:nvSpPr>
            <p:spPr>
              <a:xfrm>
                <a:off x="1536" y="2832"/>
                <a:ext cx="240" cy="96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8234" name="Text Box 64"/>
            <p:cNvSpPr txBox="1"/>
            <p:nvPr/>
          </p:nvSpPr>
          <p:spPr>
            <a:xfrm>
              <a:off x="2369" y="2525"/>
              <a:ext cx="21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8235" name="Group 65"/>
            <p:cNvGrpSpPr/>
            <p:nvPr/>
          </p:nvGrpSpPr>
          <p:grpSpPr>
            <a:xfrm>
              <a:off x="2059" y="1751"/>
              <a:ext cx="239" cy="342"/>
              <a:chOff x="1803" y="2593"/>
              <a:chExt cx="165" cy="239"/>
            </a:xfrm>
          </p:grpSpPr>
          <p:sp>
            <p:nvSpPr>
              <p:cNvPr id="8238" name="Text Box 66"/>
              <p:cNvSpPr txBox="1"/>
              <p:nvPr/>
            </p:nvSpPr>
            <p:spPr>
              <a:xfrm>
                <a:off x="1803" y="2593"/>
                <a:ext cx="123" cy="2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i</a:t>
                </a:r>
                <a:endPara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8239" name="Line 67"/>
              <p:cNvSpPr/>
              <p:nvPr/>
            </p:nvSpPr>
            <p:spPr>
              <a:xfrm>
                <a:off x="1824" y="2832"/>
                <a:ext cx="144" cy="0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236" name="Text Box 68"/>
            <p:cNvSpPr txBox="1"/>
            <p:nvPr/>
          </p:nvSpPr>
          <p:spPr>
            <a:xfrm>
              <a:off x="801" y="1852"/>
              <a:ext cx="776" cy="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 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→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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28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8237" name="Line 69"/>
            <p:cNvSpPr/>
            <p:nvPr/>
          </p:nvSpPr>
          <p:spPr>
            <a:xfrm>
              <a:off x="1111" y="2160"/>
              <a:ext cx="36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934" name="Text Box 70"/>
          <p:cNvSpPr txBox="1"/>
          <p:nvPr/>
        </p:nvSpPr>
        <p:spPr>
          <a:xfrm>
            <a:off x="4331812" y="5747386"/>
            <a:ext cx="2177415" cy="398780"/>
          </a:xfrm>
          <a:prstGeom prst="rect">
            <a:avLst/>
          </a:prstGeom>
          <a:noFill/>
          <a:ln w="9525">
            <a:noFill/>
          </a:ln>
        </p:spPr>
        <p:txBody>
          <a:bodyPr wrap="none" lIns="198000" rIns="198000" anchor="ctr" anchorCtr="0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前一个稳定状态</a:t>
            </a:r>
            <a:endParaRPr lang="zh-CN" altLang="en-US" sz="20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6935" name="Text Box 71"/>
          <p:cNvSpPr txBox="1"/>
          <p:nvPr/>
        </p:nvSpPr>
        <p:spPr>
          <a:xfrm>
            <a:off x="6351271" y="6199823"/>
            <a:ext cx="1413510" cy="398780"/>
          </a:xfrm>
          <a:prstGeom prst="rect">
            <a:avLst/>
          </a:prstGeom>
          <a:noFill/>
          <a:ln w="9525">
            <a:noFill/>
          </a:ln>
        </p:spPr>
        <p:txBody>
          <a:bodyPr wrap="none" lIns="198000" rIns="198000" anchor="ctr" anchorCtr="0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过渡状态</a:t>
            </a:r>
            <a:endParaRPr lang="zh-CN" altLang="en-US" sz="20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6936" name="Text Box 72"/>
          <p:cNvSpPr txBox="1"/>
          <p:nvPr/>
        </p:nvSpPr>
        <p:spPr>
          <a:xfrm>
            <a:off x="7428548" y="5818823"/>
            <a:ext cx="1922780" cy="398780"/>
          </a:xfrm>
          <a:prstGeom prst="rect">
            <a:avLst/>
          </a:prstGeom>
          <a:noFill/>
          <a:ln w="9525">
            <a:noFill/>
          </a:ln>
        </p:spPr>
        <p:txBody>
          <a:bodyPr wrap="none" lIns="198000" rIns="198000" anchor="ctr" anchorCtr="0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新的稳定状态</a:t>
            </a:r>
            <a:endParaRPr lang="zh-CN" altLang="en-US" sz="20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36937" name="Group 73"/>
          <p:cNvGrpSpPr/>
          <p:nvPr/>
        </p:nvGrpSpPr>
        <p:grpSpPr>
          <a:xfrm>
            <a:off x="7394575" y="4448175"/>
            <a:ext cx="320675" cy="1708150"/>
            <a:chOff x="3740" y="336"/>
            <a:chExt cx="202" cy="1076"/>
          </a:xfrm>
        </p:grpSpPr>
        <p:sp>
          <p:nvSpPr>
            <p:cNvPr id="8227" name="Text Box 74"/>
            <p:cNvSpPr txBox="1"/>
            <p:nvPr/>
          </p:nvSpPr>
          <p:spPr>
            <a:xfrm>
              <a:off x="3740" y="1180"/>
              <a:ext cx="20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b="1" baseline="-250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8228" name="Line 75"/>
            <p:cNvSpPr/>
            <p:nvPr/>
          </p:nvSpPr>
          <p:spPr>
            <a:xfrm>
              <a:off x="3840" y="336"/>
              <a:ext cx="0" cy="912"/>
            </a:xfrm>
            <a:prstGeom prst="line">
              <a:avLst/>
            </a:prstGeom>
            <a:ln w="25400" cap="flat" cmpd="sng">
              <a:solidFill>
                <a:schemeClr val="bg1"/>
              </a:solidFill>
              <a:prstDash val="dash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940" name="Group 76"/>
          <p:cNvGrpSpPr/>
          <p:nvPr/>
        </p:nvGrpSpPr>
        <p:grpSpPr>
          <a:xfrm>
            <a:off x="7521575" y="4340225"/>
            <a:ext cx="1447800" cy="488950"/>
            <a:chOff x="3840" y="268"/>
            <a:chExt cx="912" cy="308"/>
          </a:xfrm>
        </p:grpSpPr>
        <p:sp>
          <p:nvSpPr>
            <p:cNvPr id="8225" name="Line 77"/>
            <p:cNvSpPr/>
            <p:nvPr/>
          </p:nvSpPr>
          <p:spPr>
            <a:xfrm>
              <a:off x="3840" y="576"/>
              <a:ext cx="912" cy="0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6" name="Text Box 78"/>
            <p:cNvSpPr txBox="1"/>
            <p:nvPr/>
          </p:nvSpPr>
          <p:spPr>
            <a:xfrm>
              <a:off x="4203" y="268"/>
              <a:ext cx="271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baseline="-250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36943" name="Group 79"/>
          <p:cNvGrpSpPr/>
          <p:nvPr/>
        </p:nvGrpSpPr>
        <p:grpSpPr>
          <a:xfrm>
            <a:off x="5768975" y="4187825"/>
            <a:ext cx="3933825" cy="1892300"/>
            <a:chOff x="2736" y="172"/>
            <a:chExt cx="2478" cy="1192"/>
          </a:xfrm>
        </p:grpSpPr>
        <p:sp>
          <p:nvSpPr>
            <p:cNvPr id="8220" name="Line 80"/>
            <p:cNvSpPr/>
            <p:nvPr/>
          </p:nvSpPr>
          <p:spPr>
            <a:xfrm>
              <a:off x="2736" y="1104"/>
              <a:ext cx="2352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1" name="Line 81"/>
            <p:cNvSpPr/>
            <p:nvPr/>
          </p:nvSpPr>
          <p:spPr>
            <a:xfrm flipH="1" flipV="1">
              <a:off x="3216" y="240"/>
              <a:ext cx="0" cy="1056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2" name="Text Box 82"/>
            <p:cNvSpPr txBox="1"/>
            <p:nvPr/>
          </p:nvSpPr>
          <p:spPr>
            <a:xfrm>
              <a:off x="3243" y="172"/>
              <a:ext cx="237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i="1" baseline="-250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8223" name="Text Box 83"/>
            <p:cNvSpPr txBox="1"/>
            <p:nvPr/>
          </p:nvSpPr>
          <p:spPr>
            <a:xfrm>
              <a:off x="5059" y="1084"/>
              <a:ext cx="155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8224" name="Text Box 84"/>
            <p:cNvSpPr txBox="1"/>
            <p:nvPr/>
          </p:nvSpPr>
          <p:spPr>
            <a:xfrm>
              <a:off x="3228" y="1132"/>
              <a:ext cx="187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36949" name="Line 85"/>
          <p:cNvSpPr/>
          <p:nvPr/>
        </p:nvSpPr>
        <p:spPr>
          <a:xfrm>
            <a:off x="5464175" y="5667375"/>
            <a:ext cx="1066800" cy="0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50" name="Text Box 86"/>
          <p:cNvSpPr txBox="1"/>
          <p:nvPr/>
        </p:nvSpPr>
        <p:spPr>
          <a:xfrm>
            <a:off x="6743700" y="4808696"/>
            <a:ext cx="869950" cy="82994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en-US" altLang="zh-CN" sz="48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?</a:t>
            </a:r>
            <a:endParaRPr lang="en-US" altLang="zh-CN" sz="48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6951" name="Freeform 87"/>
          <p:cNvSpPr/>
          <p:nvPr/>
        </p:nvSpPr>
        <p:spPr>
          <a:xfrm>
            <a:off x="6534150" y="4819650"/>
            <a:ext cx="1052513" cy="841375"/>
          </a:xfrm>
          <a:custGeom>
            <a:avLst/>
            <a:gdLst/>
            <a:ahLst/>
            <a:cxnLst>
              <a:cxn ang="0">
                <a:pos x="0" y="841375"/>
              </a:cxn>
              <a:cxn ang="0">
                <a:pos x="149225" y="438150"/>
              </a:cxn>
              <a:cxn ang="0">
                <a:pos x="349250" y="142875"/>
              </a:cxn>
              <a:cxn ang="0">
                <a:pos x="649288" y="33338"/>
              </a:cxn>
              <a:cxn ang="0">
                <a:pos x="923925" y="4763"/>
              </a:cxn>
              <a:cxn ang="0">
                <a:pos x="1052513" y="4763"/>
              </a:cxn>
            </a:cxnLst>
            <a:rect l="0" t="0" r="0" b="0"/>
            <a:pathLst>
              <a:path w="663" h="530">
                <a:moveTo>
                  <a:pt x="0" y="530"/>
                </a:moveTo>
                <a:cubicBezTo>
                  <a:pt x="16" y="488"/>
                  <a:pt x="57" y="349"/>
                  <a:pt x="94" y="276"/>
                </a:cubicBezTo>
                <a:cubicBezTo>
                  <a:pt x="131" y="203"/>
                  <a:pt x="168" y="132"/>
                  <a:pt x="220" y="90"/>
                </a:cubicBezTo>
                <a:cubicBezTo>
                  <a:pt x="272" y="48"/>
                  <a:pt x="349" y="36"/>
                  <a:pt x="409" y="21"/>
                </a:cubicBezTo>
                <a:cubicBezTo>
                  <a:pt x="469" y="6"/>
                  <a:pt x="540" y="6"/>
                  <a:pt x="582" y="3"/>
                </a:cubicBezTo>
                <a:cubicBezTo>
                  <a:pt x="624" y="0"/>
                  <a:pt x="651" y="3"/>
                  <a:pt x="663" y="3"/>
                </a:cubicBezTo>
              </a:path>
            </a:pathLst>
          </a:custGeom>
          <a:noFill/>
          <a:ln w="38100" cap="flat" cmpd="sng">
            <a:solidFill>
              <a:srgbClr val="00FF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6952" name="Group 88"/>
          <p:cNvGrpSpPr/>
          <p:nvPr/>
        </p:nvGrpSpPr>
        <p:grpSpPr>
          <a:xfrm>
            <a:off x="5446713" y="4451350"/>
            <a:ext cx="3543300" cy="1217613"/>
            <a:chOff x="2556" y="333"/>
            <a:chExt cx="2232" cy="767"/>
          </a:xfrm>
        </p:grpSpPr>
        <p:grpSp>
          <p:nvGrpSpPr>
            <p:cNvPr id="8212" name="Group 89"/>
            <p:cNvGrpSpPr/>
            <p:nvPr/>
          </p:nvGrpSpPr>
          <p:grpSpPr>
            <a:xfrm>
              <a:off x="2556" y="570"/>
              <a:ext cx="2232" cy="530"/>
              <a:chOff x="2556" y="570"/>
              <a:chExt cx="2232" cy="530"/>
            </a:xfrm>
          </p:grpSpPr>
          <p:sp>
            <p:nvSpPr>
              <p:cNvPr id="8214" name="Line 90"/>
              <p:cNvSpPr/>
              <p:nvPr/>
            </p:nvSpPr>
            <p:spPr>
              <a:xfrm>
                <a:off x="2556" y="1080"/>
                <a:ext cx="648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5" name="Line 91"/>
              <p:cNvSpPr/>
              <p:nvPr/>
            </p:nvSpPr>
            <p:spPr>
              <a:xfrm>
                <a:off x="3876" y="1092"/>
                <a:ext cx="912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6" name="Freeform 92"/>
              <p:cNvSpPr/>
              <p:nvPr/>
            </p:nvSpPr>
            <p:spPr>
              <a:xfrm flipV="1">
                <a:off x="3218" y="570"/>
                <a:ext cx="663" cy="530"/>
              </a:xfrm>
              <a:custGeom>
                <a:avLst/>
                <a:gdLst/>
                <a:ahLst/>
                <a:cxnLst>
                  <a:cxn ang="0">
                    <a:pos x="0" y="530"/>
                  </a:cxn>
                  <a:cxn ang="0">
                    <a:pos x="94" y="276"/>
                  </a:cxn>
                  <a:cxn ang="0">
                    <a:pos x="220" y="90"/>
                  </a:cxn>
                  <a:cxn ang="0">
                    <a:pos x="409" y="21"/>
                  </a:cxn>
                  <a:cxn ang="0">
                    <a:pos x="582" y="3"/>
                  </a:cxn>
                  <a:cxn ang="0">
                    <a:pos x="663" y="3"/>
                  </a:cxn>
                </a:cxnLst>
                <a:rect l="0" t="0" r="0" b="0"/>
                <a:pathLst>
                  <a:path w="663" h="530">
                    <a:moveTo>
                      <a:pt x="0" y="530"/>
                    </a:moveTo>
                    <a:cubicBezTo>
                      <a:pt x="16" y="488"/>
                      <a:pt x="57" y="349"/>
                      <a:pt x="94" y="276"/>
                    </a:cubicBezTo>
                    <a:cubicBezTo>
                      <a:pt x="131" y="203"/>
                      <a:pt x="168" y="132"/>
                      <a:pt x="220" y="90"/>
                    </a:cubicBezTo>
                    <a:cubicBezTo>
                      <a:pt x="272" y="48"/>
                      <a:pt x="349" y="36"/>
                      <a:pt x="409" y="21"/>
                    </a:cubicBezTo>
                    <a:cubicBezTo>
                      <a:pt x="469" y="6"/>
                      <a:pt x="540" y="6"/>
                      <a:pt x="582" y="3"/>
                    </a:cubicBezTo>
                    <a:cubicBezTo>
                      <a:pt x="624" y="0"/>
                      <a:pt x="651" y="3"/>
                      <a:pt x="663" y="3"/>
                    </a:cubicBezTo>
                  </a:path>
                </a:pathLst>
              </a:custGeom>
              <a:noFill/>
              <a:ln w="3810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17" name="Line 93"/>
              <p:cNvSpPr/>
              <p:nvPr/>
            </p:nvSpPr>
            <p:spPr>
              <a:xfrm>
                <a:off x="3204" y="612"/>
                <a:ext cx="12" cy="456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8" name="Line 94"/>
              <p:cNvSpPr/>
              <p:nvPr/>
            </p:nvSpPr>
            <p:spPr>
              <a:xfrm flipV="1">
                <a:off x="3456" y="828"/>
                <a:ext cx="1032" cy="204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dash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9" name="Text Box 95"/>
              <p:cNvSpPr txBox="1"/>
              <p:nvPr/>
            </p:nvSpPr>
            <p:spPr>
              <a:xfrm>
                <a:off x="4436" y="664"/>
                <a:ext cx="178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i</a:t>
                </a:r>
                <a:endPara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graphicFrame>
          <p:nvGraphicFramePr>
            <p:cNvPr id="8213" name="Object 96"/>
            <p:cNvGraphicFramePr>
              <a:graphicFrameLocks noChangeAspect="1"/>
            </p:cNvGraphicFramePr>
            <p:nvPr/>
          </p:nvGraphicFramePr>
          <p:xfrm>
            <a:off x="2789" y="333"/>
            <a:ext cx="306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" name="" r:id="rId1" imgW="257175" imgH="400050" progId="Equation.3">
                    <p:embed/>
                  </p:oleObj>
                </mc:Choice>
                <mc:Fallback>
                  <p:oleObj name="" r:id="rId1" imgW="257175" imgH="400050" progId="Equation.3">
                    <p:embed/>
                    <p:pic>
                      <p:nvPicPr>
                        <p:cNvPr id="0" name="Object 96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789" y="333"/>
                          <a:ext cx="306" cy="46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961" name="AutoShape 97" descr="羊皮纸"/>
          <p:cNvSpPr/>
          <p:nvPr/>
        </p:nvSpPr>
        <p:spPr>
          <a:xfrm>
            <a:off x="2711450" y="5964238"/>
            <a:ext cx="2087563" cy="503237"/>
          </a:xfrm>
          <a:prstGeom prst="wedgeRoundRectCallout">
            <a:avLst>
              <a:gd name="adj1" fmla="val 155324"/>
              <a:gd name="adj2" fmla="val -98579"/>
              <a:gd name="adj3" fmla="val 16667"/>
            </a:avLst>
          </a:prstGeom>
          <a:blipFill rotWithShape="1">
            <a:blip r:embed="rId3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chemeClr val="tx1"/>
                </a:solidFill>
                <a:latin typeface="Arial" panose="020B0604020202090204" pitchFamily="34" charset="0"/>
                <a:ea typeface="仿宋_GB2312" pitchFamily="49" charset="-122"/>
              </a:rPr>
              <a:t>有一过渡期</a:t>
            </a:r>
            <a:endParaRPr lang="zh-CN" altLang="en-US" b="1" dirty="0">
              <a:solidFill>
                <a:schemeClr val="tx1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36962" name="Text Box 98"/>
          <p:cNvSpPr txBox="1"/>
          <p:nvPr/>
        </p:nvSpPr>
        <p:spPr>
          <a:xfrm>
            <a:off x="2311083" y="714375"/>
            <a:ext cx="1582737" cy="3683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Arial" panose="020B0604020202090204" pitchFamily="34" charset="0"/>
                <a:ea typeface="仿宋_GB2312" pitchFamily="49" charset="-122"/>
              </a:rPr>
              <a:t>电容电路</a:t>
            </a:r>
            <a:endParaRPr lang="zh-CN" altLang="en-US" b="1" dirty="0">
              <a:solidFill>
                <a:schemeClr val="tx1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6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6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6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69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6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0" fill="hold"/>
                                        <p:tgtEl>
                                          <p:spTgt spid="369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0" fill="hold"/>
                                        <p:tgtEl>
                                          <p:spTgt spid="369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6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6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0" dur="2000"/>
                                        <p:tgtEl>
                                          <p:spTgt spid="36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6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bldLvl="0" animBg="1"/>
      <p:bldP spid="36869" grpId="0"/>
      <p:bldP spid="36870" grpId="0"/>
      <p:bldP spid="36904" grpId="0" bldLvl="0" animBg="1"/>
      <p:bldP spid="36934" grpId="0" build="p"/>
      <p:bldP spid="36935" grpId="0" build="p"/>
      <p:bldP spid="36936" grpId="0" build="p"/>
      <p:bldP spid="36950" grpId="0"/>
      <p:bldP spid="36961" grpId="0" bldLvl="0" animBg="1"/>
      <p:bldP spid="36962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87145" y="774065"/>
            <a:ext cx="4106863" cy="3000375"/>
            <a:chOff x="112" y="850"/>
            <a:chExt cx="2587" cy="1890"/>
          </a:xfrm>
        </p:grpSpPr>
        <p:sp>
          <p:nvSpPr>
            <p:cNvPr id="3" name="Rectangle 5"/>
            <p:cNvSpPr/>
            <p:nvPr>
              <p:custDataLst>
                <p:tags r:id="rId1"/>
              </p:custDataLst>
            </p:nvPr>
          </p:nvSpPr>
          <p:spPr>
            <a:xfrm>
              <a:off x="646" y="1356"/>
              <a:ext cx="1576" cy="1044"/>
            </a:xfrm>
            <a:prstGeom prst="rect">
              <a:avLst/>
            </a:prstGeom>
            <a:noFill/>
            <a:ln w="9525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" name="Line 6"/>
            <p:cNvSpPr/>
            <p:nvPr>
              <p:custDataLst>
                <p:tags r:id="rId2"/>
              </p:custDataLst>
            </p:nvPr>
          </p:nvSpPr>
          <p:spPr>
            <a:xfrm>
              <a:off x="1449" y="2016"/>
              <a:ext cx="3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" name="Line 7"/>
            <p:cNvSpPr/>
            <p:nvPr>
              <p:custDataLst>
                <p:tags r:id="rId3"/>
              </p:custDataLst>
            </p:nvPr>
          </p:nvSpPr>
          <p:spPr>
            <a:xfrm>
              <a:off x="1449" y="2124"/>
              <a:ext cx="3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" name="Line 8"/>
            <p:cNvSpPr/>
            <p:nvPr>
              <p:custDataLst>
                <p:tags r:id="rId4"/>
              </p:custDataLst>
            </p:nvPr>
          </p:nvSpPr>
          <p:spPr>
            <a:xfrm>
              <a:off x="1591" y="1356"/>
              <a:ext cx="0" cy="66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" name="Line 9"/>
            <p:cNvSpPr/>
            <p:nvPr>
              <p:custDataLst>
                <p:tags r:id="rId5"/>
              </p:custDataLst>
            </p:nvPr>
          </p:nvSpPr>
          <p:spPr>
            <a:xfrm>
              <a:off x="1591" y="2124"/>
              <a:ext cx="0" cy="276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" name="Rectangle 10"/>
            <p:cNvSpPr/>
            <p:nvPr>
              <p:custDataLst>
                <p:tags r:id="rId6"/>
              </p:custDataLst>
            </p:nvPr>
          </p:nvSpPr>
          <p:spPr>
            <a:xfrm rot="5400000">
              <a:off x="1451" y="1525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9" name="Group 11"/>
            <p:cNvGrpSpPr/>
            <p:nvPr/>
          </p:nvGrpSpPr>
          <p:grpSpPr>
            <a:xfrm rot="10800000">
              <a:off x="355" y="1583"/>
              <a:ext cx="442" cy="722"/>
              <a:chOff x="1734" y="2921"/>
              <a:chExt cx="442" cy="722"/>
            </a:xfrm>
          </p:grpSpPr>
          <p:grpSp>
            <p:nvGrpSpPr>
              <p:cNvPr id="10" name="Group 12"/>
              <p:cNvGrpSpPr/>
              <p:nvPr/>
            </p:nvGrpSpPr>
            <p:grpSpPr>
              <a:xfrm>
                <a:off x="1734" y="3101"/>
                <a:ext cx="288" cy="363"/>
                <a:chOff x="1799" y="2590"/>
                <a:chExt cx="288" cy="363"/>
              </a:xfrm>
            </p:grpSpPr>
            <p:sp>
              <p:nvSpPr>
                <p:cNvPr id="11" name="Oval 13"/>
                <p:cNvSpPr/>
                <p:nvPr>
                  <p:custDataLst>
                    <p:tags r:id="rId7"/>
                  </p:custDataLst>
                </p:nvPr>
              </p:nvSpPr>
              <p:spPr>
                <a:xfrm rot="5400000">
                  <a:off x="1799" y="2616"/>
                  <a:ext cx="288" cy="288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2" name="Line 14"/>
                <p:cNvSpPr/>
                <p:nvPr>
                  <p:custDataLst>
                    <p:tags r:id="rId8"/>
                  </p:custDataLst>
                </p:nvPr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3" name="Text Box 15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888" y="2921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4" name="Text Box 16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878" y="3355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5" name="Rectangle 17"/>
            <p:cNvSpPr/>
            <p:nvPr>
              <p:custDataLst>
                <p:tags r:id="rId11"/>
              </p:custDataLst>
            </p:nvPr>
          </p:nvSpPr>
          <p:spPr>
            <a:xfrm>
              <a:off x="1024" y="1297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6" name="Group 18"/>
            <p:cNvGrpSpPr/>
            <p:nvPr/>
          </p:nvGrpSpPr>
          <p:grpSpPr>
            <a:xfrm>
              <a:off x="2098" y="1848"/>
              <a:ext cx="194" cy="456"/>
              <a:chOff x="4347" y="2084"/>
              <a:chExt cx="320" cy="456"/>
            </a:xfrm>
          </p:grpSpPr>
          <p:sp>
            <p:nvSpPr>
              <p:cNvPr id="17" name="Oval 19"/>
              <p:cNvSpPr/>
              <p:nvPr>
                <p:custDataLst>
                  <p:tags r:id="rId12"/>
                </p:custDataLst>
              </p:nvPr>
            </p:nvSpPr>
            <p:spPr>
              <a:xfrm rot="10800000">
                <a:off x="4417" y="2419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8" name="Oval 20"/>
              <p:cNvSpPr/>
              <p:nvPr>
                <p:custDataLst>
                  <p:tags r:id="rId13"/>
                </p:custDataLst>
              </p:nvPr>
            </p:nvSpPr>
            <p:spPr>
              <a:xfrm rot="10800000">
                <a:off x="4418" y="2310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9" name="Oval 21"/>
              <p:cNvSpPr/>
              <p:nvPr>
                <p:custDataLst>
                  <p:tags r:id="rId14"/>
                </p:custDataLst>
              </p:nvPr>
            </p:nvSpPr>
            <p:spPr>
              <a:xfrm rot="10800000">
                <a:off x="4418" y="2201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0" name="Oval 22"/>
              <p:cNvSpPr/>
              <p:nvPr>
                <p:custDataLst>
                  <p:tags r:id="rId15"/>
                </p:custDataLst>
              </p:nvPr>
            </p:nvSpPr>
            <p:spPr>
              <a:xfrm rot="10800000">
                <a:off x="4418" y="2088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1" name="Rectangle 23" descr="蓝色砂纸"/>
              <p:cNvSpPr/>
              <p:nvPr>
                <p:custDataLst>
                  <p:tags r:id="rId16"/>
                </p:custDataLst>
              </p:nvPr>
            </p:nvSpPr>
            <p:spPr>
              <a:xfrm rot="10800000">
                <a:off x="4347" y="2084"/>
                <a:ext cx="218" cy="456"/>
              </a:xfrm>
              <a:prstGeom prst="rect">
                <a:avLst/>
              </a:prstGeom>
              <a:blipFill rotWithShape="0">
                <a:blip r:embed="rId17"/>
              </a:blipFill>
              <a:ln w="9525">
                <a:noFill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2" name="Rectangle 24"/>
            <p:cNvSpPr/>
            <p:nvPr>
              <p:custDataLst>
                <p:tags r:id="rId18"/>
              </p:custDataLst>
            </p:nvPr>
          </p:nvSpPr>
          <p:spPr>
            <a:xfrm rot="5400000">
              <a:off x="2068" y="1525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3" name="Line 25"/>
            <p:cNvSpPr/>
            <p:nvPr>
              <p:custDataLst>
                <p:tags r:id="rId19"/>
              </p:custDataLst>
            </p:nvPr>
          </p:nvSpPr>
          <p:spPr>
            <a:xfrm>
              <a:off x="832" y="1104"/>
              <a:ext cx="0" cy="253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" name="Line 26"/>
            <p:cNvSpPr/>
            <p:nvPr>
              <p:custDataLst>
                <p:tags r:id="rId20"/>
              </p:custDataLst>
            </p:nvPr>
          </p:nvSpPr>
          <p:spPr>
            <a:xfrm>
              <a:off x="1591" y="1104"/>
              <a:ext cx="0" cy="253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" name="Line 27"/>
            <p:cNvSpPr/>
            <p:nvPr>
              <p:custDataLst>
                <p:tags r:id="rId21"/>
              </p:custDataLst>
            </p:nvPr>
          </p:nvSpPr>
          <p:spPr>
            <a:xfrm>
              <a:off x="821" y="1104"/>
              <a:ext cx="2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6" name="Line 28"/>
            <p:cNvSpPr/>
            <p:nvPr>
              <p:custDataLst>
                <p:tags r:id="rId22"/>
              </p:custDataLst>
            </p:nvPr>
          </p:nvSpPr>
          <p:spPr>
            <a:xfrm>
              <a:off x="1373" y="1104"/>
              <a:ext cx="2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7" name="Oval 29"/>
            <p:cNvSpPr/>
            <p:nvPr>
              <p:custDataLst>
                <p:tags r:id="rId23"/>
              </p:custDataLst>
            </p:nvPr>
          </p:nvSpPr>
          <p:spPr>
            <a:xfrm>
              <a:off x="1026" y="1069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8" name="Oval 30"/>
            <p:cNvSpPr/>
            <p:nvPr>
              <p:custDataLst>
                <p:tags r:id="rId24"/>
              </p:custDataLst>
            </p:nvPr>
          </p:nvSpPr>
          <p:spPr>
            <a:xfrm>
              <a:off x="1350" y="1079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" name="Line 31"/>
            <p:cNvSpPr/>
            <p:nvPr>
              <p:custDataLst>
                <p:tags r:id="rId25"/>
              </p:custDataLst>
            </p:nvPr>
          </p:nvSpPr>
          <p:spPr>
            <a:xfrm rot="-1233363">
              <a:off x="1036" y="1009"/>
              <a:ext cx="376" cy="1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" name="Arc 32"/>
            <p:cNvSpPr/>
            <p:nvPr>
              <p:custDataLst>
                <p:tags r:id="rId26"/>
              </p:custDataLst>
            </p:nvPr>
          </p:nvSpPr>
          <p:spPr>
            <a:xfrm>
              <a:off x="1075" y="886"/>
              <a:ext cx="161" cy="2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8" y="214"/>
                </a:cxn>
                <a:cxn ang="0">
                  <a:pos x="0" y="180"/>
                </a:cxn>
              </a:cxnLst>
              <a:rect l="0" t="0" r="0" b="0"/>
              <a:pathLst>
                <a:path w="21600" h="25664" fill="none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963"/>
                    <a:pt x="21470" y="24324"/>
                    <a:pt x="21214" y="25664"/>
                  </a:cubicBezTo>
                </a:path>
                <a:path w="21600" h="25664" stroke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963"/>
                    <a:pt x="21470" y="24324"/>
                    <a:pt x="21214" y="25664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sq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Text Box 33"/>
            <p:cNvSpPr txBox="1"/>
            <p:nvPr>
              <p:custDataLst>
                <p:tags r:id="rId27"/>
              </p:custDataLst>
            </p:nvPr>
          </p:nvSpPr>
          <p:spPr>
            <a:xfrm>
              <a:off x="112" y="1808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12V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32" name="Text Box 34"/>
            <p:cNvSpPr txBox="1"/>
            <p:nvPr>
              <p:custDataLst>
                <p:tags r:id="rId28"/>
              </p:custDataLst>
            </p:nvPr>
          </p:nvSpPr>
          <p:spPr>
            <a:xfrm>
              <a:off x="761" y="1832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s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3" name="Text Box 35"/>
            <p:cNvSpPr txBox="1"/>
            <p:nvPr>
              <p:custDataLst>
                <p:tags r:id="rId29"/>
              </p:custDataLst>
            </p:nvPr>
          </p:nvSpPr>
          <p:spPr>
            <a:xfrm>
              <a:off x="1233" y="1519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4" name="Text Box 36"/>
            <p:cNvSpPr txBox="1"/>
            <p:nvPr>
              <p:custDataLst>
                <p:tags r:id="rId30"/>
              </p:custDataLst>
            </p:nvPr>
          </p:nvSpPr>
          <p:spPr>
            <a:xfrm>
              <a:off x="1869" y="1327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5" name="Text Box 37"/>
            <p:cNvSpPr txBox="1"/>
            <p:nvPr>
              <p:custDataLst>
                <p:tags r:id="rId31"/>
              </p:custDataLst>
            </p:nvPr>
          </p:nvSpPr>
          <p:spPr>
            <a:xfrm>
              <a:off x="801" y="1351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3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6" name="Text Box 38"/>
            <p:cNvSpPr txBox="1"/>
            <p:nvPr>
              <p:custDataLst>
                <p:tags r:id="rId32"/>
              </p:custDataLst>
            </p:nvPr>
          </p:nvSpPr>
          <p:spPr>
            <a:xfrm>
              <a:off x="827" y="850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7" name="Text Box 39"/>
            <p:cNvSpPr txBox="1"/>
            <p:nvPr>
              <p:custDataLst>
                <p:tags r:id="rId33"/>
              </p:custDataLst>
            </p:nvPr>
          </p:nvSpPr>
          <p:spPr>
            <a:xfrm>
              <a:off x="1016" y="1045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2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38" name="Text Box 40"/>
            <p:cNvSpPr txBox="1"/>
            <p:nvPr>
              <p:custDataLst>
                <p:tags r:id="rId34"/>
              </p:custDataLst>
            </p:nvPr>
          </p:nvSpPr>
          <p:spPr>
            <a:xfrm>
              <a:off x="2315" y="1307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4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39" name="Text Box 41"/>
            <p:cNvSpPr txBox="1"/>
            <p:nvPr>
              <p:custDataLst>
                <p:tags r:id="rId35"/>
              </p:custDataLst>
            </p:nvPr>
          </p:nvSpPr>
          <p:spPr>
            <a:xfrm>
              <a:off x="1649" y="1507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0" name="Text Box 42"/>
            <p:cNvSpPr txBox="1"/>
            <p:nvPr>
              <p:custDataLst>
                <p:tags r:id="rId36"/>
              </p:custDataLst>
            </p:nvPr>
          </p:nvSpPr>
          <p:spPr>
            <a:xfrm>
              <a:off x="1179" y="1906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1" name="Text Box 43"/>
            <p:cNvSpPr txBox="1"/>
            <p:nvPr>
              <p:custDataLst>
                <p:tags r:id="rId37"/>
              </p:custDataLst>
            </p:nvPr>
          </p:nvSpPr>
          <p:spPr>
            <a:xfrm>
              <a:off x="1312" y="1772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2" name="Text Box 44"/>
            <p:cNvSpPr txBox="1"/>
            <p:nvPr>
              <p:custDataLst>
                <p:tags r:id="rId38"/>
              </p:custDataLst>
            </p:nvPr>
          </p:nvSpPr>
          <p:spPr>
            <a:xfrm>
              <a:off x="1345" y="2108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3" name="Line 45"/>
            <p:cNvSpPr/>
            <p:nvPr>
              <p:custDataLst>
                <p:tags r:id="rId39"/>
              </p:custDataLst>
            </p:nvPr>
          </p:nvSpPr>
          <p:spPr>
            <a:xfrm>
              <a:off x="1591" y="1867"/>
              <a:ext cx="0" cy="84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4" name="Text Box 46"/>
            <p:cNvSpPr txBox="1"/>
            <p:nvPr>
              <p:custDataLst>
                <p:tags r:id="rId40"/>
              </p:custDataLst>
            </p:nvPr>
          </p:nvSpPr>
          <p:spPr>
            <a:xfrm>
              <a:off x="1636" y="1708"/>
              <a:ext cx="336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5" name="Text Box 47"/>
            <p:cNvSpPr txBox="1"/>
            <p:nvPr>
              <p:custDataLst>
                <p:tags r:id="rId41"/>
              </p:custDataLst>
            </p:nvPr>
          </p:nvSpPr>
          <p:spPr>
            <a:xfrm>
              <a:off x="1937" y="1879"/>
              <a:ext cx="336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" name="Text Box 48"/>
            <p:cNvSpPr txBox="1"/>
            <p:nvPr>
              <p:custDataLst>
                <p:tags r:id="rId42"/>
              </p:custDataLst>
            </p:nvPr>
          </p:nvSpPr>
          <p:spPr>
            <a:xfrm>
              <a:off x="2008" y="1684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7" name="Text Box 49"/>
            <p:cNvSpPr txBox="1"/>
            <p:nvPr>
              <p:custDataLst>
                <p:tags r:id="rId43"/>
              </p:custDataLst>
            </p:nvPr>
          </p:nvSpPr>
          <p:spPr>
            <a:xfrm>
              <a:off x="2052" y="2132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8" name="Text Box 50"/>
            <p:cNvSpPr txBox="1"/>
            <p:nvPr>
              <p:custDataLst>
                <p:tags r:id="rId44"/>
              </p:custDataLst>
            </p:nvPr>
          </p:nvSpPr>
          <p:spPr>
            <a:xfrm>
              <a:off x="2310" y="1651"/>
              <a:ext cx="336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9" name="Line 51"/>
            <p:cNvSpPr/>
            <p:nvPr>
              <p:custDataLst>
                <p:tags r:id="rId45"/>
              </p:custDataLst>
            </p:nvPr>
          </p:nvSpPr>
          <p:spPr>
            <a:xfrm>
              <a:off x="2218" y="1760"/>
              <a:ext cx="0" cy="84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0" name="Line 52"/>
            <p:cNvSpPr/>
            <p:nvPr>
              <p:custDataLst>
                <p:tags r:id="rId46"/>
              </p:custDataLst>
            </p:nvPr>
          </p:nvSpPr>
          <p:spPr>
            <a:xfrm flipV="1">
              <a:off x="653" y="1567"/>
              <a:ext cx="0" cy="236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1" name="Text Box 53"/>
            <p:cNvSpPr txBox="1"/>
            <p:nvPr>
              <p:custDataLst>
                <p:tags r:id="rId47"/>
              </p:custDataLst>
            </p:nvPr>
          </p:nvSpPr>
          <p:spPr>
            <a:xfrm>
              <a:off x="454" y="1345"/>
              <a:ext cx="414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52" name="Text Box 54"/>
            <p:cNvSpPr txBox="1"/>
            <p:nvPr>
              <p:custDataLst>
                <p:tags r:id="rId48"/>
              </p:custDataLst>
            </p:nvPr>
          </p:nvSpPr>
          <p:spPr>
            <a:xfrm>
              <a:off x="1311" y="2452"/>
              <a:ext cx="508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(a)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53" name="Group 55"/>
          <p:cNvGrpSpPr/>
          <p:nvPr/>
        </p:nvGrpSpPr>
        <p:grpSpPr>
          <a:xfrm>
            <a:off x="5311458" y="1280478"/>
            <a:ext cx="4525962" cy="2471737"/>
            <a:chOff x="2839" y="235"/>
            <a:chExt cx="2851" cy="1557"/>
          </a:xfrm>
        </p:grpSpPr>
        <p:sp>
          <p:nvSpPr>
            <p:cNvPr id="54" name="Text Box 56"/>
            <p:cNvSpPr txBox="1"/>
            <p:nvPr>
              <p:custDataLst>
                <p:tags r:id="rId49"/>
              </p:custDataLst>
            </p:nvPr>
          </p:nvSpPr>
          <p:spPr>
            <a:xfrm>
              <a:off x="5071" y="715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55" name="Text Box 57"/>
            <p:cNvSpPr txBox="1"/>
            <p:nvPr>
              <p:custDataLst>
                <p:tags r:id="rId50"/>
              </p:custDataLst>
            </p:nvPr>
          </p:nvSpPr>
          <p:spPr>
            <a:xfrm>
              <a:off x="5103" y="1091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56" name="Rectangle 58"/>
            <p:cNvSpPr/>
            <p:nvPr>
              <p:custDataLst>
                <p:tags r:id="rId51"/>
              </p:custDataLst>
            </p:nvPr>
          </p:nvSpPr>
          <p:spPr>
            <a:xfrm>
              <a:off x="3373" y="408"/>
              <a:ext cx="1576" cy="1044"/>
            </a:xfrm>
            <a:prstGeom prst="rect">
              <a:avLst/>
            </a:prstGeom>
            <a:noFill/>
            <a:ln w="9525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57" name="Line 59"/>
            <p:cNvSpPr/>
            <p:nvPr>
              <p:custDataLst>
                <p:tags r:id="rId52"/>
              </p:custDataLst>
            </p:nvPr>
          </p:nvSpPr>
          <p:spPr>
            <a:xfrm>
              <a:off x="4318" y="408"/>
              <a:ext cx="0" cy="66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8" name="Line 60"/>
            <p:cNvSpPr/>
            <p:nvPr>
              <p:custDataLst>
                <p:tags r:id="rId53"/>
              </p:custDataLst>
            </p:nvPr>
          </p:nvSpPr>
          <p:spPr>
            <a:xfrm>
              <a:off x="4318" y="1176"/>
              <a:ext cx="0" cy="276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9" name="Rectangle 61"/>
            <p:cNvSpPr/>
            <p:nvPr>
              <p:custDataLst>
                <p:tags r:id="rId54"/>
              </p:custDataLst>
            </p:nvPr>
          </p:nvSpPr>
          <p:spPr>
            <a:xfrm rot="5400000">
              <a:off x="4178" y="577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60" name="Group 62"/>
            <p:cNvGrpSpPr/>
            <p:nvPr/>
          </p:nvGrpSpPr>
          <p:grpSpPr>
            <a:xfrm rot="10800000">
              <a:off x="3070" y="635"/>
              <a:ext cx="442" cy="722"/>
              <a:chOff x="1734" y="2921"/>
              <a:chExt cx="442" cy="722"/>
            </a:xfrm>
          </p:grpSpPr>
          <p:grpSp>
            <p:nvGrpSpPr>
              <p:cNvPr id="61" name="Group 63"/>
              <p:cNvGrpSpPr/>
              <p:nvPr/>
            </p:nvGrpSpPr>
            <p:grpSpPr>
              <a:xfrm>
                <a:off x="1734" y="3101"/>
                <a:ext cx="288" cy="363"/>
                <a:chOff x="1799" y="2590"/>
                <a:chExt cx="288" cy="363"/>
              </a:xfrm>
            </p:grpSpPr>
            <p:sp>
              <p:nvSpPr>
                <p:cNvPr id="62" name="Oval 64"/>
                <p:cNvSpPr/>
                <p:nvPr>
                  <p:custDataLst>
                    <p:tags r:id="rId55"/>
                  </p:custDataLst>
                </p:nvPr>
              </p:nvSpPr>
              <p:spPr>
                <a:xfrm rot="5400000">
                  <a:off x="1799" y="2616"/>
                  <a:ext cx="288" cy="288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63" name="Line 65"/>
                <p:cNvSpPr/>
                <p:nvPr>
                  <p:custDataLst>
                    <p:tags r:id="rId56"/>
                  </p:custDataLst>
                </p:nvPr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4" name="Text Box 66"/>
              <p:cNvSpPr txBox="1"/>
              <p:nvPr>
                <p:custDataLst>
                  <p:tags r:id="rId57"/>
                </p:custDataLst>
              </p:nvPr>
            </p:nvSpPr>
            <p:spPr>
              <a:xfrm>
                <a:off x="1888" y="2921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65" name="Text Box 67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878" y="3355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66" name="Rectangle 68"/>
            <p:cNvSpPr/>
            <p:nvPr>
              <p:custDataLst>
                <p:tags r:id="rId59"/>
              </p:custDataLst>
            </p:nvPr>
          </p:nvSpPr>
          <p:spPr>
            <a:xfrm rot="5400000">
              <a:off x="4795" y="577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67" name="Text Box 69"/>
            <p:cNvSpPr txBox="1"/>
            <p:nvPr>
              <p:custDataLst>
                <p:tags r:id="rId60"/>
              </p:custDataLst>
            </p:nvPr>
          </p:nvSpPr>
          <p:spPr>
            <a:xfrm>
              <a:off x="2839" y="860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12V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68" name="Text Box 70"/>
            <p:cNvSpPr txBox="1"/>
            <p:nvPr>
              <p:custDataLst>
                <p:tags r:id="rId61"/>
              </p:custDataLst>
            </p:nvPr>
          </p:nvSpPr>
          <p:spPr>
            <a:xfrm>
              <a:off x="3488" y="884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s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69" name="Text Box 71"/>
            <p:cNvSpPr txBox="1"/>
            <p:nvPr>
              <p:custDataLst>
                <p:tags r:id="rId62"/>
              </p:custDataLst>
            </p:nvPr>
          </p:nvSpPr>
          <p:spPr>
            <a:xfrm>
              <a:off x="3960" y="415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70" name="Text Box 72"/>
            <p:cNvSpPr txBox="1"/>
            <p:nvPr>
              <p:custDataLst>
                <p:tags r:id="rId63"/>
              </p:custDataLst>
            </p:nvPr>
          </p:nvSpPr>
          <p:spPr>
            <a:xfrm>
              <a:off x="4944" y="235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71" name="Text Box 73"/>
            <p:cNvSpPr txBox="1"/>
            <p:nvPr>
              <p:custDataLst>
                <p:tags r:id="rId64"/>
              </p:custDataLst>
            </p:nvPr>
          </p:nvSpPr>
          <p:spPr>
            <a:xfrm>
              <a:off x="5030" y="491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4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72" name="Text Box 74"/>
            <p:cNvSpPr txBox="1"/>
            <p:nvPr>
              <p:custDataLst>
                <p:tags r:id="rId65"/>
              </p:custDataLst>
            </p:nvPr>
          </p:nvSpPr>
          <p:spPr>
            <a:xfrm>
              <a:off x="4376" y="427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73" name="Line 75"/>
            <p:cNvSpPr/>
            <p:nvPr>
              <p:custDataLst>
                <p:tags r:id="rId66"/>
              </p:custDataLst>
            </p:nvPr>
          </p:nvSpPr>
          <p:spPr>
            <a:xfrm>
              <a:off x="4318" y="919"/>
              <a:ext cx="0" cy="84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4" name="Line 76"/>
            <p:cNvSpPr/>
            <p:nvPr>
              <p:custDataLst>
                <p:tags r:id="rId67"/>
              </p:custDataLst>
            </p:nvPr>
          </p:nvSpPr>
          <p:spPr>
            <a:xfrm flipV="1">
              <a:off x="3368" y="619"/>
              <a:ext cx="0" cy="236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5" name="Text Box 77"/>
            <p:cNvSpPr txBox="1"/>
            <p:nvPr>
              <p:custDataLst>
                <p:tags r:id="rId68"/>
              </p:custDataLst>
            </p:nvPr>
          </p:nvSpPr>
          <p:spPr>
            <a:xfrm>
              <a:off x="3548" y="1504"/>
              <a:ext cx="1457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(c)  t=∞</a:t>
              </a:r>
              <a:r>
                <a:rPr lang="zh-CN" altLang="en-US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等效图</a:t>
              </a:r>
              <a:endPara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6" name="Text Box 78"/>
            <p:cNvSpPr txBox="1"/>
            <p:nvPr>
              <p:custDataLst>
                <p:tags r:id="rId69"/>
              </p:custDataLst>
            </p:nvPr>
          </p:nvSpPr>
          <p:spPr>
            <a:xfrm>
              <a:off x="5064" y="852"/>
              <a:ext cx="62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L</a:t>
              </a: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)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7" name="Text Box 79"/>
            <p:cNvSpPr txBox="1"/>
            <p:nvPr>
              <p:custDataLst>
                <p:tags r:id="rId70"/>
              </p:custDataLst>
            </p:nvPr>
          </p:nvSpPr>
          <p:spPr>
            <a:xfrm>
              <a:off x="3393" y="546"/>
              <a:ext cx="53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)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8" name="Text Box 80"/>
            <p:cNvSpPr txBox="1"/>
            <p:nvPr>
              <p:custDataLst>
                <p:tags r:id="rId71"/>
              </p:custDataLst>
            </p:nvPr>
          </p:nvSpPr>
          <p:spPr>
            <a:xfrm>
              <a:off x="4330" y="744"/>
              <a:ext cx="53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)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9" name="Oval 81"/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920" y="896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80" name="Oval 82"/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928" y="1175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81" name="Oval 83"/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297" y="1006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82" name="Oval 84"/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297" y="1177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</p:grpSp>
      <p:sp>
        <p:nvSpPr>
          <p:cNvPr id="83" name="Text Box 85"/>
          <p:cNvSpPr txBox="1"/>
          <p:nvPr>
            <p:custDataLst>
              <p:tags r:id="rId76"/>
            </p:custDataLst>
          </p:nvPr>
        </p:nvSpPr>
        <p:spPr>
          <a:xfrm>
            <a:off x="2544445" y="5687378"/>
            <a:ext cx="4132263" cy="1004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503050405090304" pitchFamily="18" charset="0"/>
              </a:rPr>
              <a:t>故        </a:t>
            </a:r>
            <a:r>
              <a:rPr lang="en-US" altLang="zh-CN" b="1" i="1" dirty="0"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latin typeface="Times New Roman" panose="02020503050405090304" pitchFamily="18" charset="0"/>
              </a:rPr>
              <a:t>(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)=0        </a:t>
            </a:r>
            <a:r>
              <a:rPr lang="en-US" altLang="zh-CN" b="1" i="1" dirty="0"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latin typeface="Times New Roman" panose="02020503050405090304" pitchFamily="18" charset="0"/>
              </a:rPr>
              <a:t>(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)=0          </a:t>
            </a:r>
            <a:endParaRPr lang="en-US" altLang="zh-CN" b="1" dirty="0">
              <a:latin typeface="Times New Roman" panose="0202050305040509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            </a:t>
            </a:r>
            <a:r>
              <a:rPr lang="en-US" altLang="zh-CN" b="1" i="1" dirty="0"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 </a:t>
            </a:r>
            <a:r>
              <a:rPr lang="en-US" altLang="zh-CN" b="1" dirty="0">
                <a:latin typeface="Times New Roman" panose="02020503050405090304" pitchFamily="18" charset="0"/>
              </a:rPr>
              <a:t>(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)=12/4=3A</a:t>
            </a:r>
            <a:endParaRPr lang="en-US" altLang="zh-CN" b="1" dirty="0"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84" name="Text Box 86"/>
          <p:cNvSpPr txBox="1"/>
          <p:nvPr>
            <p:custDataLst>
              <p:tags r:id="rId77"/>
            </p:custDataLst>
          </p:nvPr>
        </p:nvSpPr>
        <p:spPr>
          <a:xfrm>
            <a:off x="2460308" y="3926840"/>
            <a:ext cx="6597650" cy="15525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AutoNum type="circleNumDbPlain" startAt="4"/>
            </a:pPr>
            <a:r>
              <a:rPr lang="en-US" altLang="zh-CN" b="1" dirty="0">
                <a:latin typeface="Times New Roman" panose="02020503050405090304" pitchFamily="18" charset="0"/>
              </a:rPr>
              <a:t>t=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 </a:t>
            </a:r>
            <a:r>
              <a:rPr lang="zh-CN" altLang="en-US" b="1" dirty="0">
                <a:latin typeface="Times New Roman" panose="02020503050405090304" pitchFamily="18" charset="0"/>
                <a:sym typeface="Symbol" panose="05050102010706020507" pitchFamily="18" charset="2"/>
              </a:rPr>
              <a:t>时作等效图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c</a:t>
            </a:r>
            <a:endParaRPr lang="en-US" altLang="zh-CN" b="1" dirty="0">
              <a:latin typeface="Times New Roman" panose="02020503050405090304" pitchFamily="18" charset="0"/>
              <a:sym typeface="Symbol" panose="05050102010706020507" pitchFamily="18" charset="2"/>
            </a:endParaRPr>
          </a:p>
          <a:p>
            <a:pPr marL="457200" indent="-457200">
              <a:spcBef>
                <a:spcPct val="50000"/>
              </a:spcBef>
              <a:buNone/>
            </a:pP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             </a:t>
            </a:r>
            <a:r>
              <a:rPr lang="zh-CN" altLang="en-US" b="1" dirty="0">
                <a:latin typeface="Times New Roman" panose="02020503050405090304" pitchFamily="18" charset="0"/>
                <a:sym typeface="Symbol" panose="05050102010706020507" pitchFamily="18" charset="2"/>
              </a:rPr>
              <a:t>此时电路重新达到直流稳态</a:t>
            </a:r>
            <a:endParaRPr lang="zh-CN" altLang="en-US" b="1" dirty="0">
              <a:latin typeface="Times New Roman" panose="02020503050405090304" pitchFamily="18" charset="0"/>
              <a:sym typeface="Symbol" panose="05050102010706020507" pitchFamily="18" charset="2"/>
            </a:endParaRPr>
          </a:p>
          <a:p>
            <a:pPr marL="457200" indent="-457200">
              <a:spcBef>
                <a:spcPct val="50000"/>
              </a:spcBef>
              <a:buNone/>
            </a:pPr>
            <a:r>
              <a:rPr lang="zh-CN" altLang="en-US" b="1" dirty="0">
                <a:latin typeface="Times New Roman" panose="02020503050405090304" pitchFamily="18" charset="0"/>
                <a:sym typeface="Symbol" panose="05050102010706020507" pitchFamily="18" charset="2"/>
              </a:rPr>
              <a:t>             电容视为开路，电感视为短路。</a:t>
            </a:r>
            <a:endParaRPr lang="zh-CN" altLang="en-US" b="1" dirty="0"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uild="p"/>
      <p:bldP spid="8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6" name="Text Box 4"/>
          <p:cNvSpPr txBox="1"/>
          <p:nvPr/>
        </p:nvSpPr>
        <p:spPr>
          <a:xfrm>
            <a:off x="2324100" y="646748"/>
            <a:ext cx="7715250" cy="783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例：如图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(a)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零状态电路，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K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于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t=0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时刻闭合，作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图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        并求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和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。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166917" name="Group 5"/>
          <p:cNvGrpSpPr/>
          <p:nvPr/>
        </p:nvGrpSpPr>
        <p:grpSpPr>
          <a:xfrm>
            <a:off x="2379663" y="1580198"/>
            <a:ext cx="3679825" cy="2139950"/>
            <a:chOff x="539" y="833"/>
            <a:chExt cx="2318" cy="1348"/>
          </a:xfrm>
        </p:grpSpPr>
        <p:sp>
          <p:nvSpPr>
            <p:cNvPr id="45098" name="Line 6"/>
            <p:cNvSpPr/>
            <p:nvPr/>
          </p:nvSpPr>
          <p:spPr>
            <a:xfrm>
              <a:off x="688" y="1164"/>
              <a:ext cx="0" cy="32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9" name="Line 7"/>
            <p:cNvSpPr/>
            <p:nvPr/>
          </p:nvSpPr>
          <p:spPr>
            <a:xfrm>
              <a:off x="688" y="1560"/>
              <a:ext cx="0" cy="32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0" name="Line 8"/>
            <p:cNvSpPr/>
            <p:nvPr/>
          </p:nvSpPr>
          <p:spPr>
            <a:xfrm>
              <a:off x="620" y="1560"/>
              <a:ext cx="136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1" name="Line 9"/>
            <p:cNvSpPr/>
            <p:nvPr/>
          </p:nvSpPr>
          <p:spPr>
            <a:xfrm>
              <a:off x="539" y="1488"/>
              <a:ext cx="306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2" name="Line 10"/>
            <p:cNvSpPr/>
            <p:nvPr/>
          </p:nvSpPr>
          <p:spPr>
            <a:xfrm>
              <a:off x="688" y="1884"/>
              <a:ext cx="1670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3" name="Line 11"/>
            <p:cNvSpPr/>
            <p:nvPr/>
          </p:nvSpPr>
          <p:spPr>
            <a:xfrm>
              <a:off x="688" y="1164"/>
              <a:ext cx="235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4" name="Line 12"/>
            <p:cNvSpPr/>
            <p:nvPr/>
          </p:nvSpPr>
          <p:spPr>
            <a:xfrm>
              <a:off x="1220" y="1164"/>
              <a:ext cx="346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5" name="Line 13"/>
            <p:cNvSpPr/>
            <p:nvPr/>
          </p:nvSpPr>
          <p:spPr>
            <a:xfrm>
              <a:off x="1560" y="1014"/>
              <a:ext cx="0" cy="32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6" name="Line 14"/>
            <p:cNvSpPr/>
            <p:nvPr/>
          </p:nvSpPr>
          <p:spPr>
            <a:xfrm>
              <a:off x="1677" y="1014"/>
              <a:ext cx="0" cy="32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7" name="Line 15"/>
            <p:cNvSpPr/>
            <p:nvPr/>
          </p:nvSpPr>
          <p:spPr>
            <a:xfrm>
              <a:off x="2346" y="1164"/>
              <a:ext cx="0" cy="72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8" name="Line 16"/>
            <p:cNvSpPr/>
            <p:nvPr/>
          </p:nvSpPr>
          <p:spPr>
            <a:xfrm>
              <a:off x="1678" y="1164"/>
              <a:ext cx="680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109" name="Group 17"/>
            <p:cNvGrpSpPr/>
            <p:nvPr/>
          </p:nvGrpSpPr>
          <p:grpSpPr>
            <a:xfrm>
              <a:off x="2240" y="1338"/>
              <a:ext cx="193" cy="448"/>
              <a:chOff x="4347" y="2084"/>
              <a:chExt cx="320" cy="456"/>
            </a:xfrm>
          </p:grpSpPr>
          <p:sp>
            <p:nvSpPr>
              <p:cNvPr id="45129" name="Oval 18"/>
              <p:cNvSpPr/>
              <p:nvPr/>
            </p:nvSpPr>
            <p:spPr>
              <a:xfrm rot="10800000">
                <a:off x="4417" y="2419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5130" name="Oval 19"/>
              <p:cNvSpPr/>
              <p:nvPr/>
            </p:nvSpPr>
            <p:spPr>
              <a:xfrm rot="10800000">
                <a:off x="4418" y="2310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5131" name="Oval 20"/>
              <p:cNvSpPr/>
              <p:nvPr/>
            </p:nvSpPr>
            <p:spPr>
              <a:xfrm rot="10800000">
                <a:off x="4418" y="2201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5132" name="Oval 21"/>
              <p:cNvSpPr/>
              <p:nvPr/>
            </p:nvSpPr>
            <p:spPr>
              <a:xfrm rot="10800000">
                <a:off x="4418" y="2088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5133" name="Rectangle 22" descr="蓝色砂纸"/>
              <p:cNvSpPr/>
              <p:nvPr/>
            </p:nvSpPr>
            <p:spPr>
              <a:xfrm rot="10800000">
                <a:off x="4347" y="2084"/>
                <a:ext cx="218" cy="456"/>
              </a:xfrm>
              <a:prstGeom prst="rect">
                <a:avLst/>
              </a:prstGeom>
              <a:blipFill rotWithShape="0">
                <a:blip r:embed="rId1"/>
              </a:blipFill>
              <a:ln w="9525">
                <a:noFill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45110" name="Rectangle 23"/>
            <p:cNvSpPr/>
            <p:nvPr/>
          </p:nvSpPr>
          <p:spPr>
            <a:xfrm>
              <a:off x="1927" y="1105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5111" name="Line 24"/>
            <p:cNvSpPr/>
            <p:nvPr/>
          </p:nvSpPr>
          <p:spPr>
            <a:xfrm>
              <a:off x="1814" y="1164"/>
              <a:ext cx="0" cy="72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12" name="Rectangle 25"/>
            <p:cNvSpPr/>
            <p:nvPr/>
          </p:nvSpPr>
          <p:spPr>
            <a:xfrm rot="5400000">
              <a:off x="1662" y="1475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5113" name="Oval 26"/>
            <p:cNvSpPr/>
            <p:nvPr/>
          </p:nvSpPr>
          <p:spPr>
            <a:xfrm>
              <a:off x="923" y="1040"/>
              <a:ext cx="43" cy="248"/>
            </a:xfrm>
            <a:prstGeom prst="ellipse">
              <a:avLst/>
            </a:prstGeom>
            <a:solidFill>
              <a:srgbClr val="FFFFFF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5114" name="Oval 27"/>
            <p:cNvSpPr/>
            <p:nvPr/>
          </p:nvSpPr>
          <p:spPr>
            <a:xfrm>
              <a:off x="1196" y="1040"/>
              <a:ext cx="43" cy="248"/>
            </a:xfrm>
            <a:prstGeom prst="ellipse">
              <a:avLst/>
            </a:prstGeom>
            <a:solidFill>
              <a:srgbClr val="FFFFFF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5115" name="Line 28"/>
            <p:cNvSpPr/>
            <p:nvPr/>
          </p:nvSpPr>
          <p:spPr>
            <a:xfrm flipV="1">
              <a:off x="966" y="1014"/>
              <a:ext cx="273" cy="15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16" name="Freeform 29"/>
            <p:cNvSpPr/>
            <p:nvPr/>
          </p:nvSpPr>
          <p:spPr>
            <a:xfrm rot="1327538">
              <a:off x="1025" y="1061"/>
              <a:ext cx="169" cy="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2" y="21"/>
                </a:cxn>
                <a:cxn ang="0">
                  <a:pos x="169" y="84"/>
                </a:cxn>
              </a:cxnLst>
              <a:rect l="0" t="0" r="0" b="0"/>
              <a:pathLst>
                <a:path w="264" h="96">
                  <a:moveTo>
                    <a:pt x="0" y="0"/>
                  </a:moveTo>
                  <a:cubicBezTo>
                    <a:pt x="50" y="4"/>
                    <a:pt x="100" y="8"/>
                    <a:pt x="144" y="24"/>
                  </a:cubicBezTo>
                  <a:cubicBezTo>
                    <a:pt x="188" y="40"/>
                    <a:pt x="242" y="78"/>
                    <a:pt x="264" y="96"/>
                  </a:cubicBezTo>
                </a:path>
              </a:pathLst>
            </a:custGeom>
            <a:noFill/>
            <a:ln w="9525" cap="sq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17" name="Text Box 30"/>
            <p:cNvSpPr txBox="1"/>
            <p:nvPr/>
          </p:nvSpPr>
          <p:spPr>
            <a:xfrm>
              <a:off x="813" y="1385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s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118" name="Text Box 31"/>
            <p:cNvSpPr txBox="1"/>
            <p:nvPr/>
          </p:nvSpPr>
          <p:spPr>
            <a:xfrm>
              <a:off x="729" y="893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119" name="Text Box 32"/>
            <p:cNvSpPr txBox="1"/>
            <p:nvPr/>
          </p:nvSpPr>
          <p:spPr>
            <a:xfrm>
              <a:off x="1317" y="1241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C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120" name="Text Box 33"/>
            <p:cNvSpPr txBox="1"/>
            <p:nvPr/>
          </p:nvSpPr>
          <p:spPr>
            <a:xfrm>
              <a:off x="1449" y="1505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121" name="Text Box 34"/>
            <p:cNvSpPr txBox="1"/>
            <p:nvPr/>
          </p:nvSpPr>
          <p:spPr>
            <a:xfrm>
              <a:off x="1869" y="833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122" name="Text Box 35"/>
            <p:cNvSpPr txBox="1"/>
            <p:nvPr/>
          </p:nvSpPr>
          <p:spPr>
            <a:xfrm>
              <a:off x="2085" y="1385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L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123" name="Text Box 36"/>
            <p:cNvSpPr txBox="1"/>
            <p:nvPr/>
          </p:nvSpPr>
          <p:spPr>
            <a:xfrm>
              <a:off x="1401" y="1949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(a)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124" name="Line 37"/>
            <p:cNvSpPr/>
            <p:nvPr/>
          </p:nvSpPr>
          <p:spPr>
            <a:xfrm flipV="1">
              <a:off x="1248" y="1164"/>
              <a:ext cx="210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25" name="Text Box 38"/>
            <p:cNvSpPr txBox="1"/>
            <p:nvPr/>
          </p:nvSpPr>
          <p:spPr>
            <a:xfrm>
              <a:off x="2469" y="1416"/>
              <a:ext cx="3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5126" name="Text Box 39"/>
            <p:cNvSpPr txBox="1"/>
            <p:nvPr/>
          </p:nvSpPr>
          <p:spPr>
            <a:xfrm>
              <a:off x="2468" y="1198"/>
              <a:ext cx="3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5127" name="Text Box 40"/>
            <p:cNvSpPr txBox="1"/>
            <p:nvPr/>
          </p:nvSpPr>
          <p:spPr>
            <a:xfrm>
              <a:off x="2521" y="1644"/>
              <a:ext cx="3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5128" name="Text Box 41"/>
            <p:cNvSpPr txBox="1"/>
            <p:nvPr/>
          </p:nvSpPr>
          <p:spPr>
            <a:xfrm>
              <a:off x="1296" y="845"/>
              <a:ext cx="3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66954" name="Group 42"/>
          <p:cNvGrpSpPr/>
          <p:nvPr/>
        </p:nvGrpSpPr>
        <p:grpSpPr>
          <a:xfrm>
            <a:off x="6454775" y="1537335"/>
            <a:ext cx="4098925" cy="2106613"/>
            <a:chOff x="3106" y="878"/>
            <a:chExt cx="2582" cy="1327"/>
          </a:xfrm>
        </p:grpSpPr>
        <p:sp>
          <p:nvSpPr>
            <p:cNvPr id="45067" name="Line 43"/>
            <p:cNvSpPr/>
            <p:nvPr/>
          </p:nvSpPr>
          <p:spPr>
            <a:xfrm>
              <a:off x="3255" y="1209"/>
              <a:ext cx="0" cy="32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8" name="Line 44"/>
            <p:cNvSpPr/>
            <p:nvPr/>
          </p:nvSpPr>
          <p:spPr>
            <a:xfrm>
              <a:off x="3255" y="1605"/>
              <a:ext cx="0" cy="32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9" name="Line 45"/>
            <p:cNvSpPr/>
            <p:nvPr/>
          </p:nvSpPr>
          <p:spPr>
            <a:xfrm>
              <a:off x="3187" y="1605"/>
              <a:ext cx="136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0" name="Line 46"/>
            <p:cNvSpPr/>
            <p:nvPr/>
          </p:nvSpPr>
          <p:spPr>
            <a:xfrm>
              <a:off x="3106" y="1533"/>
              <a:ext cx="306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1" name="Line 47"/>
            <p:cNvSpPr/>
            <p:nvPr/>
          </p:nvSpPr>
          <p:spPr>
            <a:xfrm>
              <a:off x="3255" y="1929"/>
              <a:ext cx="1670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2" name="Line 48"/>
            <p:cNvSpPr/>
            <p:nvPr/>
          </p:nvSpPr>
          <p:spPr>
            <a:xfrm>
              <a:off x="3691" y="1209"/>
              <a:ext cx="346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3" name="Line 49"/>
            <p:cNvSpPr/>
            <p:nvPr/>
          </p:nvSpPr>
          <p:spPr>
            <a:xfrm>
              <a:off x="4245" y="1209"/>
              <a:ext cx="680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4" name="Rectangle 50"/>
            <p:cNvSpPr/>
            <p:nvPr/>
          </p:nvSpPr>
          <p:spPr>
            <a:xfrm>
              <a:off x="4494" y="1150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5075" name="Line 51"/>
            <p:cNvSpPr/>
            <p:nvPr/>
          </p:nvSpPr>
          <p:spPr>
            <a:xfrm>
              <a:off x="4381" y="1209"/>
              <a:ext cx="0" cy="72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6" name="Rectangle 52"/>
            <p:cNvSpPr/>
            <p:nvPr/>
          </p:nvSpPr>
          <p:spPr>
            <a:xfrm rot="5400000">
              <a:off x="4229" y="1580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5077" name="Oval 53"/>
            <p:cNvSpPr/>
            <p:nvPr/>
          </p:nvSpPr>
          <p:spPr>
            <a:xfrm>
              <a:off x="4225" y="1085"/>
              <a:ext cx="43" cy="248"/>
            </a:xfrm>
            <a:prstGeom prst="ellipse">
              <a:avLst/>
            </a:prstGeom>
            <a:solidFill>
              <a:srgbClr val="FFFFFF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5078" name="Text Box 54"/>
            <p:cNvSpPr txBox="1"/>
            <p:nvPr/>
          </p:nvSpPr>
          <p:spPr>
            <a:xfrm>
              <a:off x="3380" y="1430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s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079" name="Text Box 55"/>
            <p:cNvSpPr txBox="1"/>
            <p:nvPr/>
          </p:nvSpPr>
          <p:spPr>
            <a:xfrm>
              <a:off x="3224" y="929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080" name="Text Box 56"/>
            <p:cNvSpPr txBox="1"/>
            <p:nvPr/>
          </p:nvSpPr>
          <p:spPr>
            <a:xfrm>
              <a:off x="3908" y="1214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C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081" name="Text Box 57"/>
            <p:cNvSpPr txBox="1"/>
            <p:nvPr/>
          </p:nvSpPr>
          <p:spPr>
            <a:xfrm>
              <a:off x="4016" y="1550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082" name="Text Box 58"/>
            <p:cNvSpPr txBox="1"/>
            <p:nvPr/>
          </p:nvSpPr>
          <p:spPr>
            <a:xfrm>
              <a:off x="4436" y="878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083" name="Text Box 59"/>
            <p:cNvSpPr txBox="1"/>
            <p:nvPr/>
          </p:nvSpPr>
          <p:spPr>
            <a:xfrm>
              <a:off x="4652" y="1430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L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084" name="Text Box 60"/>
            <p:cNvSpPr txBox="1"/>
            <p:nvPr/>
          </p:nvSpPr>
          <p:spPr>
            <a:xfrm>
              <a:off x="3764" y="1973"/>
              <a:ext cx="94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(b)   0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+</a:t>
              </a:r>
              <a:r>
                <a:rPr lang="zh-CN" altLang="en-US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图</a:t>
              </a:r>
              <a:endParaRPr lang="zh-CN" altLang="en-US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085" name="Line 61"/>
            <p:cNvSpPr/>
            <p:nvPr/>
          </p:nvSpPr>
          <p:spPr>
            <a:xfrm flipV="1">
              <a:off x="3248" y="1209"/>
              <a:ext cx="65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86" name="Text Box 62"/>
            <p:cNvSpPr txBox="1"/>
            <p:nvPr/>
          </p:nvSpPr>
          <p:spPr>
            <a:xfrm>
              <a:off x="5012" y="1461"/>
              <a:ext cx="67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L</a:t>
              </a: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5087" name="Text Box 63"/>
            <p:cNvSpPr txBox="1"/>
            <p:nvPr/>
          </p:nvSpPr>
          <p:spPr>
            <a:xfrm>
              <a:off x="5035" y="1243"/>
              <a:ext cx="3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5088" name="Text Box 64"/>
            <p:cNvSpPr txBox="1"/>
            <p:nvPr/>
          </p:nvSpPr>
          <p:spPr>
            <a:xfrm>
              <a:off x="5088" y="1689"/>
              <a:ext cx="3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5089" name="Text Box 65"/>
            <p:cNvSpPr txBox="1"/>
            <p:nvPr/>
          </p:nvSpPr>
          <p:spPr>
            <a:xfrm>
              <a:off x="3637" y="890"/>
              <a:ext cx="799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5090" name="Oval 66"/>
            <p:cNvSpPr/>
            <p:nvPr/>
          </p:nvSpPr>
          <p:spPr>
            <a:xfrm>
              <a:off x="3982" y="1085"/>
              <a:ext cx="43" cy="248"/>
            </a:xfrm>
            <a:prstGeom prst="ellipse">
              <a:avLst/>
            </a:prstGeom>
            <a:solidFill>
              <a:srgbClr val="FFFFFF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5091" name="Line 67"/>
            <p:cNvSpPr/>
            <p:nvPr/>
          </p:nvSpPr>
          <p:spPr>
            <a:xfrm>
              <a:off x="4013" y="1214"/>
              <a:ext cx="231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2" name="Oval 68"/>
            <p:cNvSpPr/>
            <p:nvPr/>
          </p:nvSpPr>
          <p:spPr>
            <a:xfrm>
              <a:off x="3358" y="1085"/>
              <a:ext cx="43" cy="248"/>
            </a:xfrm>
            <a:prstGeom prst="ellipse">
              <a:avLst/>
            </a:prstGeom>
            <a:solidFill>
              <a:srgbClr val="FFFFFF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5093" name="Oval 69"/>
            <p:cNvSpPr/>
            <p:nvPr/>
          </p:nvSpPr>
          <p:spPr>
            <a:xfrm>
              <a:off x="3637" y="1085"/>
              <a:ext cx="43" cy="248"/>
            </a:xfrm>
            <a:prstGeom prst="ellipse">
              <a:avLst/>
            </a:prstGeom>
            <a:solidFill>
              <a:srgbClr val="FFFFFF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5094" name="Line 70"/>
            <p:cNvSpPr/>
            <p:nvPr/>
          </p:nvSpPr>
          <p:spPr>
            <a:xfrm>
              <a:off x="4925" y="1205"/>
              <a:ext cx="0" cy="25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5" name="Line 71"/>
            <p:cNvSpPr/>
            <p:nvPr/>
          </p:nvSpPr>
          <p:spPr>
            <a:xfrm>
              <a:off x="4925" y="1757"/>
              <a:ext cx="0" cy="19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6" name="Oval 72"/>
            <p:cNvSpPr/>
            <p:nvPr/>
          </p:nvSpPr>
          <p:spPr>
            <a:xfrm>
              <a:off x="4903" y="1337"/>
              <a:ext cx="43" cy="248"/>
            </a:xfrm>
            <a:prstGeom prst="ellipse">
              <a:avLst/>
            </a:prstGeom>
            <a:solidFill>
              <a:srgbClr val="FFFFFF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5097" name="Oval 73"/>
            <p:cNvSpPr/>
            <p:nvPr/>
          </p:nvSpPr>
          <p:spPr>
            <a:xfrm>
              <a:off x="4906" y="1661"/>
              <a:ext cx="43" cy="248"/>
            </a:xfrm>
            <a:prstGeom prst="ellipse">
              <a:avLst/>
            </a:prstGeom>
            <a:solidFill>
              <a:srgbClr val="FFFFFF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</p:grpSp>
      <p:sp>
        <p:nvSpPr>
          <p:cNvPr id="166986" name="Text Box 74"/>
          <p:cNvSpPr txBox="1"/>
          <p:nvPr/>
        </p:nvSpPr>
        <p:spPr>
          <a:xfrm>
            <a:off x="2717800" y="3839210"/>
            <a:ext cx="59436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①  t&lt;0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时，零状态  →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)=0    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)=0</a:t>
            </a:r>
            <a:endParaRPr lang="en-US" altLang="zh-CN" b="1" i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6987" name="Text Box 75"/>
          <p:cNvSpPr txBox="1"/>
          <p:nvPr/>
        </p:nvSpPr>
        <p:spPr>
          <a:xfrm>
            <a:off x="2019300" y="3858260"/>
            <a:ext cx="71913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解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: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6988" name="Text Box 76"/>
          <p:cNvSpPr txBox="1"/>
          <p:nvPr/>
        </p:nvSpPr>
        <p:spPr>
          <a:xfrm>
            <a:off x="2705100" y="4296410"/>
            <a:ext cx="74104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② 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由换路定理有：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=0    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=0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6989" name="Text Box 77"/>
          <p:cNvSpPr txBox="1"/>
          <p:nvPr/>
        </p:nvSpPr>
        <p:spPr>
          <a:xfrm>
            <a:off x="3149600" y="4848860"/>
            <a:ext cx="7410450" cy="783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作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图：     零状态电容→零值电压源 →短路线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                     零状态电感→零值电流源 →开路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6990" name="Text Box 78"/>
          <p:cNvSpPr txBox="1"/>
          <p:nvPr/>
        </p:nvSpPr>
        <p:spPr>
          <a:xfrm>
            <a:off x="2689225" y="5787073"/>
            <a:ext cx="69119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③ 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由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图有：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s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/R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                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R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s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6991" name="Rectangle 79"/>
          <p:cNvSpPr/>
          <p:nvPr/>
        </p:nvSpPr>
        <p:spPr>
          <a:xfrm>
            <a:off x="3975100" y="6276023"/>
            <a:ext cx="45910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i="1" dirty="0">
                <a:solidFill>
                  <a:srgbClr val="FF00FF"/>
                </a:solidFill>
                <a:latin typeface="Times New Roman" panose="02020503050405090304" pitchFamily="18" charset="0"/>
              </a:rPr>
              <a:t>注：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与</a:t>
            </a:r>
            <a:r>
              <a:rPr lang="zh-CN" altLang="en-US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在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t=0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时刻有突变。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6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6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6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6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6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6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6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6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6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6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6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6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6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6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166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6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6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6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6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6" grpId="0"/>
      <p:bldP spid="166986" grpId="0"/>
      <p:bldP spid="166987" grpId="0"/>
      <p:bldP spid="166988" grpId="0"/>
      <p:bldP spid="166989" grpId="0"/>
      <p:bldP spid="166990" grpId="0"/>
      <p:bldP spid="16699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820" name="Group 4"/>
          <p:cNvGrpSpPr/>
          <p:nvPr/>
        </p:nvGrpSpPr>
        <p:grpSpPr>
          <a:xfrm>
            <a:off x="1936750" y="1469073"/>
            <a:ext cx="4545013" cy="2155825"/>
            <a:chOff x="183" y="358"/>
            <a:chExt cx="2863" cy="1358"/>
          </a:xfrm>
        </p:grpSpPr>
        <p:sp>
          <p:nvSpPr>
            <p:cNvPr id="46134" name="Line 5"/>
            <p:cNvSpPr/>
            <p:nvPr/>
          </p:nvSpPr>
          <p:spPr>
            <a:xfrm>
              <a:off x="519" y="672"/>
              <a:ext cx="0" cy="104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35" name="Line 6"/>
            <p:cNvSpPr/>
            <p:nvPr/>
          </p:nvSpPr>
          <p:spPr>
            <a:xfrm>
              <a:off x="516" y="1716"/>
              <a:ext cx="1866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36" name="Line 7"/>
            <p:cNvSpPr/>
            <p:nvPr/>
          </p:nvSpPr>
          <p:spPr>
            <a:xfrm>
              <a:off x="516" y="672"/>
              <a:ext cx="131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37" name="Line 8"/>
            <p:cNvSpPr/>
            <p:nvPr/>
          </p:nvSpPr>
          <p:spPr>
            <a:xfrm>
              <a:off x="1014" y="672"/>
              <a:ext cx="0" cy="104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38" name="Line 9"/>
            <p:cNvSpPr/>
            <p:nvPr/>
          </p:nvSpPr>
          <p:spPr>
            <a:xfrm>
              <a:off x="1535" y="672"/>
              <a:ext cx="0" cy="678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39" name="Line 10"/>
            <p:cNvSpPr/>
            <p:nvPr/>
          </p:nvSpPr>
          <p:spPr>
            <a:xfrm>
              <a:off x="2370" y="672"/>
              <a:ext cx="0" cy="678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40" name="Line 11"/>
            <p:cNvSpPr/>
            <p:nvPr/>
          </p:nvSpPr>
          <p:spPr>
            <a:xfrm>
              <a:off x="2113" y="672"/>
              <a:ext cx="269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41" name="Oval 12"/>
            <p:cNvSpPr/>
            <p:nvPr/>
          </p:nvSpPr>
          <p:spPr>
            <a:xfrm>
              <a:off x="1821" y="648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6142" name="Oval 13"/>
            <p:cNvSpPr/>
            <p:nvPr/>
          </p:nvSpPr>
          <p:spPr>
            <a:xfrm>
              <a:off x="2093" y="646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46143" name="Group 14"/>
            <p:cNvGrpSpPr/>
            <p:nvPr/>
          </p:nvGrpSpPr>
          <p:grpSpPr>
            <a:xfrm>
              <a:off x="387" y="967"/>
              <a:ext cx="288" cy="419"/>
              <a:chOff x="4378" y="2919"/>
              <a:chExt cx="288" cy="419"/>
            </a:xfrm>
          </p:grpSpPr>
          <p:grpSp>
            <p:nvGrpSpPr>
              <p:cNvPr id="46177" name="Group 15"/>
              <p:cNvGrpSpPr/>
              <p:nvPr/>
            </p:nvGrpSpPr>
            <p:grpSpPr>
              <a:xfrm>
                <a:off x="4378" y="3022"/>
                <a:ext cx="288" cy="316"/>
                <a:chOff x="2304" y="2290"/>
                <a:chExt cx="288" cy="316"/>
              </a:xfrm>
            </p:grpSpPr>
            <p:sp>
              <p:nvSpPr>
                <p:cNvPr id="46179" name="Oval 16"/>
                <p:cNvSpPr/>
                <p:nvPr/>
              </p:nvSpPr>
              <p:spPr>
                <a:xfrm>
                  <a:off x="2308" y="2290"/>
                  <a:ext cx="280" cy="316"/>
                </a:xfrm>
                <a:prstGeom prst="ellipse">
                  <a:avLst/>
                </a:prstGeom>
                <a:solidFill>
                  <a:srgbClr val="FF9900"/>
                </a:solidFill>
                <a:ln w="9525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46180" name="Line 17"/>
                <p:cNvSpPr/>
                <p:nvPr/>
              </p:nvSpPr>
              <p:spPr>
                <a:xfrm>
                  <a:off x="2304" y="2448"/>
                  <a:ext cx="288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6178" name="Line 18"/>
              <p:cNvSpPr/>
              <p:nvPr/>
            </p:nvSpPr>
            <p:spPr>
              <a:xfrm flipV="1">
                <a:off x="4510" y="2919"/>
                <a:ext cx="0" cy="11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6144" name="Rectangle 19"/>
            <p:cNvSpPr/>
            <p:nvPr/>
          </p:nvSpPr>
          <p:spPr>
            <a:xfrm rot="5400000">
              <a:off x="850" y="1140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6145" name="Rectangle 20"/>
            <p:cNvSpPr/>
            <p:nvPr/>
          </p:nvSpPr>
          <p:spPr>
            <a:xfrm rot="5400000">
              <a:off x="1384" y="836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6146" name="Rectangle 21"/>
            <p:cNvSpPr/>
            <p:nvPr/>
          </p:nvSpPr>
          <p:spPr>
            <a:xfrm rot="5400000">
              <a:off x="2218" y="908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46147" name="Group 22"/>
            <p:cNvGrpSpPr/>
            <p:nvPr/>
          </p:nvGrpSpPr>
          <p:grpSpPr>
            <a:xfrm>
              <a:off x="1398" y="1336"/>
              <a:ext cx="300" cy="96"/>
              <a:chOff x="882" y="2784"/>
              <a:chExt cx="300" cy="96"/>
            </a:xfrm>
          </p:grpSpPr>
          <p:sp>
            <p:nvSpPr>
              <p:cNvPr id="46175" name="Line 23"/>
              <p:cNvSpPr/>
              <p:nvPr/>
            </p:nvSpPr>
            <p:spPr>
              <a:xfrm>
                <a:off x="882" y="2784"/>
                <a:ext cx="289" cy="0"/>
              </a:xfrm>
              <a:prstGeom prst="line">
                <a:avLst/>
              </a:prstGeom>
              <a:ln w="9525" cap="sq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76" name="Line 24"/>
              <p:cNvSpPr/>
              <p:nvPr/>
            </p:nvSpPr>
            <p:spPr>
              <a:xfrm>
                <a:off x="893" y="2880"/>
                <a:ext cx="289" cy="0"/>
              </a:xfrm>
              <a:prstGeom prst="line">
                <a:avLst/>
              </a:prstGeom>
              <a:ln w="9525" cap="sq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6148" name="Group 25"/>
            <p:cNvGrpSpPr/>
            <p:nvPr/>
          </p:nvGrpSpPr>
          <p:grpSpPr>
            <a:xfrm>
              <a:off x="2219" y="1336"/>
              <a:ext cx="300" cy="96"/>
              <a:chOff x="882" y="2784"/>
              <a:chExt cx="300" cy="96"/>
            </a:xfrm>
          </p:grpSpPr>
          <p:sp>
            <p:nvSpPr>
              <p:cNvPr id="46173" name="Line 26"/>
              <p:cNvSpPr/>
              <p:nvPr/>
            </p:nvSpPr>
            <p:spPr>
              <a:xfrm>
                <a:off x="882" y="2784"/>
                <a:ext cx="289" cy="0"/>
              </a:xfrm>
              <a:prstGeom prst="line">
                <a:avLst/>
              </a:prstGeom>
              <a:ln w="9525" cap="sq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74" name="Line 27"/>
              <p:cNvSpPr/>
              <p:nvPr/>
            </p:nvSpPr>
            <p:spPr>
              <a:xfrm>
                <a:off x="893" y="2880"/>
                <a:ext cx="289" cy="0"/>
              </a:xfrm>
              <a:prstGeom prst="line">
                <a:avLst/>
              </a:prstGeom>
              <a:ln w="9525" cap="sq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6149" name="Line 28"/>
            <p:cNvSpPr/>
            <p:nvPr/>
          </p:nvSpPr>
          <p:spPr>
            <a:xfrm>
              <a:off x="1536" y="1432"/>
              <a:ext cx="0" cy="28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50" name="Line 29"/>
            <p:cNvSpPr/>
            <p:nvPr/>
          </p:nvSpPr>
          <p:spPr>
            <a:xfrm>
              <a:off x="2370" y="1432"/>
              <a:ext cx="0" cy="28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51" name="Line 30"/>
            <p:cNvSpPr/>
            <p:nvPr/>
          </p:nvSpPr>
          <p:spPr>
            <a:xfrm flipV="1">
              <a:off x="1833" y="492"/>
              <a:ext cx="230" cy="18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52" name="Freeform 31"/>
            <p:cNvSpPr/>
            <p:nvPr/>
          </p:nvSpPr>
          <p:spPr>
            <a:xfrm>
              <a:off x="1848" y="468"/>
              <a:ext cx="192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2" y="60"/>
                </a:cxn>
                <a:cxn ang="0">
                  <a:pos x="192" y="192"/>
                </a:cxn>
              </a:cxnLst>
              <a:rect l="0" t="0" r="0" b="0"/>
              <a:pathLst>
                <a:path w="192" h="192">
                  <a:moveTo>
                    <a:pt x="0" y="0"/>
                  </a:moveTo>
                  <a:cubicBezTo>
                    <a:pt x="50" y="14"/>
                    <a:pt x="100" y="28"/>
                    <a:pt x="132" y="60"/>
                  </a:cubicBezTo>
                  <a:cubicBezTo>
                    <a:pt x="164" y="92"/>
                    <a:pt x="178" y="142"/>
                    <a:pt x="192" y="192"/>
                  </a:cubicBezTo>
                </a:path>
              </a:pathLst>
            </a:custGeom>
            <a:noFill/>
            <a:ln w="9525" cap="sq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53" name="Text Box 32"/>
            <p:cNvSpPr txBox="1"/>
            <p:nvPr/>
          </p:nvSpPr>
          <p:spPr>
            <a:xfrm>
              <a:off x="516" y="819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5A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6154" name="Text Box 33"/>
            <p:cNvSpPr txBox="1"/>
            <p:nvPr/>
          </p:nvSpPr>
          <p:spPr>
            <a:xfrm>
              <a:off x="183" y="1016"/>
              <a:ext cx="3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55" name="Text Box 34"/>
            <p:cNvSpPr txBox="1"/>
            <p:nvPr/>
          </p:nvSpPr>
          <p:spPr>
            <a:xfrm>
              <a:off x="1015" y="1000"/>
              <a:ext cx="54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10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6156" name="Text Box 35"/>
            <p:cNvSpPr txBox="1"/>
            <p:nvPr/>
          </p:nvSpPr>
          <p:spPr>
            <a:xfrm>
              <a:off x="1591" y="712"/>
              <a:ext cx="54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6157" name="Text Box 36"/>
            <p:cNvSpPr txBox="1"/>
            <p:nvPr/>
          </p:nvSpPr>
          <p:spPr>
            <a:xfrm>
              <a:off x="2455" y="820"/>
              <a:ext cx="44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6158" name="Text Box 37"/>
            <p:cNvSpPr txBox="1"/>
            <p:nvPr/>
          </p:nvSpPr>
          <p:spPr>
            <a:xfrm>
              <a:off x="1147" y="1276"/>
              <a:ext cx="54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C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6159" name="Text Box 38"/>
            <p:cNvSpPr txBox="1"/>
            <p:nvPr/>
          </p:nvSpPr>
          <p:spPr>
            <a:xfrm>
              <a:off x="1999" y="1324"/>
              <a:ext cx="54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C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6160" name="Line 39"/>
            <p:cNvSpPr/>
            <p:nvPr/>
          </p:nvSpPr>
          <p:spPr>
            <a:xfrm>
              <a:off x="1003" y="775"/>
              <a:ext cx="0" cy="144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61" name="Line 40"/>
            <p:cNvSpPr/>
            <p:nvPr/>
          </p:nvSpPr>
          <p:spPr>
            <a:xfrm>
              <a:off x="1536" y="1046"/>
              <a:ext cx="0" cy="144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62" name="Line 41"/>
            <p:cNvSpPr/>
            <p:nvPr/>
          </p:nvSpPr>
          <p:spPr>
            <a:xfrm>
              <a:off x="1620" y="672"/>
              <a:ext cx="133" cy="0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63" name="Text Box 42"/>
            <p:cNvSpPr txBox="1"/>
            <p:nvPr/>
          </p:nvSpPr>
          <p:spPr>
            <a:xfrm>
              <a:off x="1014" y="700"/>
              <a:ext cx="4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(t)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64" name="Text Box 43"/>
            <p:cNvSpPr txBox="1"/>
            <p:nvPr/>
          </p:nvSpPr>
          <p:spPr>
            <a:xfrm>
              <a:off x="1608" y="944"/>
              <a:ext cx="4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1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(t)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65" name="Text Box 44"/>
            <p:cNvSpPr txBox="1"/>
            <p:nvPr/>
          </p:nvSpPr>
          <p:spPr>
            <a:xfrm>
              <a:off x="1430" y="358"/>
              <a:ext cx="4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(t)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66" name="Text Box 45"/>
            <p:cNvSpPr txBox="1"/>
            <p:nvPr/>
          </p:nvSpPr>
          <p:spPr>
            <a:xfrm>
              <a:off x="2064" y="384"/>
              <a:ext cx="3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67" name="Text Box 46"/>
            <p:cNvSpPr txBox="1"/>
            <p:nvPr/>
          </p:nvSpPr>
          <p:spPr>
            <a:xfrm>
              <a:off x="1698" y="1228"/>
              <a:ext cx="399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c1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68" name="Text Box 47"/>
            <p:cNvSpPr txBox="1"/>
            <p:nvPr/>
          </p:nvSpPr>
          <p:spPr>
            <a:xfrm>
              <a:off x="1687" y="1108"/>
              <a:ext cx="399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69" name="Text Box 48"/>
            <p:cNvSpPr txBox="1"/>
            <p:nvPr/>
          </p:nvSpPr>
          <p:spPr>
            <a:xfrm>
              <a:off x="1723" y="1432"/>
              <a:ext cx="399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70" name="Text Box 49"/>
            <p:cNvSpPr txBox="1"/>
            <p:nvPr/>
          </p:nvSpPr>
          <p:spPr>
            <a:xfrm>
              <a:off x="2598" y="1206"/>
              <a:ext cx="399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c2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71" name="Text Box 50"/>
            <p:cNvSpPr txBox="1"/>
            <p:nvPr/>
          </p:nvSpPr>
          <p:spPr>
            <a:xfrm>
              <a:off x="2599" y="1062"/>
              <a:ext cx="399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72" name="Text Box 51"/>
            <p:cNvSpPr txBox="1"/>
            <p:nvPr/>
          </p:nvSpPr>
          <p:spPr>
            <a:xfrm>
              <a:off x="2647" y="1444"/>
              <a:ext cx="399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62868" name="Group 52"/>
          <p:cNvGrpSpPr/>
          <p:nvPr/>
        </p:nvGrpSpPr>
        <p:grpSpPr>
          <a:xfrm>
            <a:off x="6334125" y="1515110"/>
            <a:ext cx="4311650" cy="2733675"/>
            <a:chOff x="2863" y="1020"/>
            <a:chExt cx="2716" cy="1722"/>
          </a:xfrm>
        </p:grpSpPr>
        <p:grpSp>
          <p:nvGrpSpPr>
            <p:cNvPr id="46092" name="Group 53"/>
            <p:cNvGrpSpPr/>
            <p:nvPr/>
          </p:nvGrpSpPr>
          <p:grpSpPr>
            <a:xfrm>
              <a:off x="4058" y="1744"/>
              <a:ext cx="446" cy="666"/>
              <a:chOff x="668" y="2861"/>
              <a:chExt cx="446" cy="666"/>
            </a:xfrm>
          </p:grpSpPr>
          <p:grpSp>
            <p:nvGrpSpPr>
              <p:cNvPr id="46129" name="Group 54"/>
              <p:cNvGrpSpPr/>
              <p:nvPr/>
            </p:nvGrpSpPr>
            <p:grpSpPr>
              <a:xfrm>
                <a:off x="668" y="3041"/>
                <a:ext cx="316" cy="363"/>
                <a:chOff x="1785" y="2590"/>
                <a:chExt cx="316" cy="363"/>
              </a:xfrm>
            </p:grpSpPr>
            <p:sp>
              <p:nvSpPr>
                <p:cNvPr id="46132" name="Oval 55"/>
                <p:cNvSpPr/>
                <p:nvPr/>
              </p:nvSpPr>
              <p:spPr>
                <a:xfrm rot="5400000">
                  <a:off x="1803" y="2602"/>
                  <a:ext cx="280" cy="316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46133" name="Line 56"/>
                <p:cNvSpPr/>
                <p:nvPr/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6130" name="Text Box 57"/>
              <p:cNvSpPr txBox="1"/>
              <p:nvPr/>
            </p:nvSpPr>
            <p:spPr>
              <a:xfrm>
                <a:off x="824" y="2861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6131" name="Text Box 58"/>
              <p:cNvSpPr txBox="1"/>
              <p:nvPr/>
            </p:nvSpPr>
            <p:spPr>
              <a:xfrm>
                <a:off x="826" y="3295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46093" name="Line 59"/>
            <p:cNvSpPr/>
            <p:nvPr/>
          </p:nvSpPr>
          <p:spPr>
            <a:xfrm>
              <a:off x="3199" y="1334"/>
              <a:ext cx="0" cy="104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4" name="Line 60"/>
            <p:cNvSpPr/>
            <p:nvPr/>
          </p:nvSpPr>
          <p:spPr>
            <a:xfrm>
              <a:off x="3196" y="2378"/>
              <a:ext cx="1866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5" name="Line 61"/>
            <p:cNvSpPr/>
            <p:nvPr/>
          </p:nvSpPr>
          <p:spPr>
            <a:xfrm>
              <a:off x="3196" y="1334"/>
              <a:ext cx="1866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6" name="Line 62"/>
            <p:cNvSpPr/>
            <p:nvPr/>
          </p:nvSpPr>
          <p:spPr>
            <a:xfrm>
              <a:off x="3694" y="1334"/>
              <a:ext cx="0" cy="104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7" name="Line 63"/>
            <p:cNvSpPr/>
            <p:nvPr/>
          </p:nvSpPr>
          <p:spPr>
            <a:xfrm>
              <a:off x="4215" y="1334"/>
              <a:ext cx="0" cy="104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8" name="Line 64"/>
            <p:cNvSpPr/>
            <p:nvPr/>
          </p:nvSpPr>
          <p:spPr>
            <a:xfrm>
              <a:off x="5050" y="1334"/>
              <a:ext cx="0" cy="104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6099" name="Group 65"/>
            <p:cNvGrpSpPr/>
            <p:nvPr/>
          </p:nvGrpSpPr>
          <p:grpSpPr>
            <a:xfrm>
              <a:off x="3067" y="1629"/>
              <a:ext cx="288" cy="419"/>
              <a:chOff x="4378" y="2919"/>
              <a:chExt cx="288" cy="419"/>
            </a:xfrm>
          </p:grpSpPr>
          <p:grpSp>
            <p:nvGrpSpPr>
              <p:cNvPr id="46125" name="Group 66"/>
              <p:cNvGrpSpPr/>
              <p:nvPr/>
            </p:nvGrpSpPr>
            <p:grpSpPr>
              <a:xfrm>
                <a:off x="4378" y="3022"/>
                <a:ext cx="288" cy="316"/>
                <a:chOff x="2304" y="2290"/>
                <a:chExt cx="288" cy="316"/>
              </a:xfrm>
            </p:grpSpPr>
            <p:sp>
              <p:nvSpPr>
                <p:cNvPr id="46127" name="Oval 67"/>
                <p:cNvSpPr/>
                <p:nvPr/>
              </p:nvSpPr>
              <p:spPr>
                <a:xfrm>
                  <a:off x="2308" y="2290"/>
                  <a:ext cx="280" cy="316"/>
                </a:xfrm>
                <a:prstGeom prst="ellipse">
                  <a:avLst/>
                </a:prstGeom>
                <a:solidFill>
                  <a:srgbClr val="FF9900"/>
                </a:solidFill>
                <a:ln w="9525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46128" name="Line 68"/>
                <p:cNvSpPr/>
                <p:nvPr/>
              </p:nvSpPr>
              <p:spPr>
                <a:xfrm>
                  <a:off x="2304" y="2448"/>
                  <a:ext cx="288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6126" name="Line 69"/>
              <p:cNvSpPr/>
              <p:nvPr/>
            </p:nvSpPr>
            <p:spPr>
              <a:xfrm flipV="1">
                <a:off x="4510" y="2919"/>
                <a:ext cx="0" cy="11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6100" name="Rectangle 70"/>
            <p:cNvSpPr/>
            <p:nvPr/>
          </p:nvSpPr>
          <p:spPr>
            <a:xfrm rot="5400000">
              <a:off x="3530" y="1802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6101" name="Rectangle 71"/>
            <p:cNvSpPr/>
            <p:nvPr/>
          </p:nvSpPr>
          <p:spPr>
            <a:xfrm rot="5400000">
              <a:off x="4064" y="1498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6102" name="Rectangle 72"/>
            <p:cNvSpPr/>
            <p:nvPr/>
          </p:nvSpPr>
          <p:spPr>
            <a:xfrm rot="5400000">
              <a:off x="4898" y="1570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6103" name="Text Box 73"/>
            <p:cNvSpPr txBox="1"/>
            <p:nvPr/>
          </p:nvSpPr>
          <p:spPr>
            <a:xfrm>
              <a:off x="3196" y="1481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5A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6104" name="Text Box 74"/>
            <p:cNvSpPr txBox="1"/>
            <p:nvPr/>
          </p:nvSpPr>
          <p:spPr>
            <a:xfrm>
              <a:off x="2863" y="1678"/>
              <a:ext cx="3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05" name="Text Box 75"/>
            <p:cNvSpPr txBox="1"/>
            <p:nvPr/>
          </p:nvSpPr>
          <p:spPr>
            <a:xfrm>
              <a:off x="3695" y="1614"/>
              <a:ext cx="54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10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6106" name="Text Box 76"/>
            <p:cNvSpPr txBox="1"/>
            <p:nvPr/>
          </p:nvSpPr>
          <p:spPr>
            <a:xfrm>
              <a:off x="4271" y="1374"/>
              <a:ext cx="54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6107" name="Text Box 77"/>
            <p:cNvSpPr txBox="1"/>
            <p:nvPr/>
          </p:nvSpPr>
          <p:spPr>
            <a:xfrm>
              <a:off x="5135" y="1482"/>
              <a:ext cx="44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6108" name="Line 78"/>
            <p:cNvSpPr/>
            <p:nvPr/>
          </p:nvSpPr>
          <p:spPr>
            <a:xfrm>
              <a:off x="3683" y="1437"/>
              <a:ext cx="0" cy="144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9" name="Line 79"/>
            <p:cNvSpPr/>
            <p:nvPr/>
          </p:nvSpPr>
          <p:spPr>
            <a:xfrm>
              <a:off x="4216" y="1708"/>
              <a:ext cx="0" cy="144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0" name="Line 80"/>
            <p:cNvSpPr/>
            <p:nvPr/>
          </p:nvSpPr>
          <p:spPr>
            <a:xfrm>
              <a:off x="4300" y="1334"/>
              <a:ext cx="133" cy="0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1" name="Text Box 81"/>
            <p:cNvSpPr txBox="1"/>
            <p:nvPr/>
          </p:nvSpPr>
          <p:spPr>
            <a:xfrm>
              <a:off x="3694" y="1362"/>
              <a:ext cx="54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12" name="Text Box 82"/>
            <p:cNvSpPr txBox="1"/>
            <p:nvPr/>
          </p:nvSpPr>
          <p:spPr>
            <a:xfrm>
              <a:off x="4288" y="1606"/>
              <a:ext cx="582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1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13" name="Text Box 83"/>
            <p:cNvSpPr txBox="1"/>
            <p:nvPr/>
          </p:nvSpPr>
          <p:spPr>
            <a:xfrm>
              <a:off x="4326" y="1020"/>
              <a:ext cx="62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14" name="Text Box 84"/>
            <p:cNvSpPr txBox="1"/>
            <p:nvPr/>
          </p:nvSpPr>
          <p:spPr>
            <a:xfrm>
              <a:off x="4347" y="1987"/>
              <a:ext cx="47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50V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6115" name="Oval 85"/>
            <p:cNvSpPr/>
            <p:nvPr/>
          </p:nvSpPr>
          <p:spPr>
            <a:xfrm>
              <a:off x="5027" y="1965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6116" name="Oval 86"/>
            <p:cNvSpPr/>
            <p:nvPr/>
          </p:nvSpPr>
          <p:spPr>
            <a:xfrm>
              <a:off x="5027" y="2242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6117" name="Text Box 87"/>
            <p:cNvSpPr txBox="1"/>
            <p:nvPr/>
          </p:nvSpPr>
          <p:spPr>
            <a:xfrm>
              <a:off x="4115" y="1080"/>
              <a:ext cx="24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a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46118" name="Group 88"/>
            <p:cNvGrpSpPr/>
            <p:nvPr/>
          </p:nvGrpSpPr>
          <p:grpSpPr>
            <a:xfrm>
              <a:off x="4752" y="2366"/>
              <a:ext cx="261" cy="245"/>
              <a:chOff x="2448" y="2213"/>
              <a:chExt cx="261" cy="245"/>
            </a:xfrm>
          </p:grpSpPr>
          <p:sp>
            <p:nvSpPr>
              <p:cNvPr id="46120" name="Line 89"/>
              <p:cNvSpPr/>
              <p:nvPr/>
            </p:nvSpPr>
            <p:spPr>
              <a:xfrm>
                <a:off x="2448" y="2337"/>
                <a:ext cx="261" cy="1"/>
              </a:xfrm>
              <a:prstGeom prst="line">
                <a:avLst/>
              </a:prstGeom>
              <a:ln w="127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21" name="Line 90"/>
              <p:cNvSpPr/>
              <p:nvPr/>
            </p:nvSpPr>
            <p:spPr>
              <a:xfrm>
                <a:off x="2506" y="2396"/>
                <a:ext cx="145" cy="1"/>
              </a:xfrm>
              <a:prstGeom prst="line">
                <a:avLst/>
              </a:prstGeom>
              <a:ln w="127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22" name="Line 91"/>
              <p:cNvSpPr/>
              <p:nvPr/>
            </p:nvSpPr>
            <p:spPr>
              <a:xfrm>
                <a:off x="2530" y="2457"/>
                <a:ext cx="86" cy="1"/>
              </a:xfrm>
              <a:prstGeom prst="line">
                <a:avLst/>
              </a:prstGeom>
              <a:ln w="127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23" name="Line 92"/>
              <p:cNvSpPr/>
              <p:nvPr/>
            </p:nvSpPr>
            <p:spPr>
              <a:xfrm>
                <a:off x="2568" y="2241"/>
                <a:ext cx="0" cy="96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24" name="Oval 93"/>
              <p:cNvSpPr/>
              <p:nvPr/>
            </p:nvSpPr>
            <p:spPr>
              <a:xfrm>
                <a:off x="2542" y="2213"/>
                <a:ext cx="34" cy="34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46119" name="Text Box 94"/>
            <p:cNvSpPr txBox="1"/>
            <p:nvPr/>
          </p:nvSpPr>
          <p:spPr>
            <a:xfrm>
              <a:off x="3784" y="2510"/>
              <a:ext cx="1062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0</a:t>
              </a:r>
              <a:r>
                <a:rPr lang="en-US" altLang="zh-CN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+</a:t>
              </a:r>
              <a:r>
                <a:rPr lang="zh-CN" altLang="en-US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等效图</a:t>
              </a:r>
              <a:endPara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162911" name="Text Box 95"/>
          <p:cNvSpPr txBox="1"/>
          <p:nvPr/>
        </p:nvSpPr>
        <p:spPr>
          <a:xfrm>
            <a:off x="2108200" y="651510"/>
            <a:ext cx="81026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i="1" dirty="0">
                <a:solidFill>
                  <a:srgbClr val="FF00FF"/>
                </a:solidFill>
                <a:latin typeface="Times New Roman" panose="02020503050405090304" pitchFamily="18" charset="0"/>
              </a:rPr>
              <a:t>练习</a:t>
            </a:r>
            <a:r>
              <a: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</a:rPr>
              <a:t>：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如图电路原处于稳态，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，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t=0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时刻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K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闭合，作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图并求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、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及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。</a:t>
            </a:r>
            <a:endParaRPr lang="zh-CN" altLang="en-US" b="1" i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2912" name="Text Box 96"/>
          <p:cNvSpPr txBox="1"/>
          <p:nvPr/>
        </p:nvSpPr>
        <p:spPr>
          <a:xfrm>
            <a:off x="1954213" y="3791585"/>
            <a:ext cx="9159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解：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2913" name="Text Box 97"/>
          <p:cNvSpPr txBox="1"/>
          <p:nvPr/>
        </p:nvSpPr>
        <p:spPr>
          <a:xfrm>
            <a:off x="2435225" y="4058285"/>
            <a:ext cx="621506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(1)  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)=5×10 =50V       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)=0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2914" name="Text Box 98"/>
          <p:cNvSpPr txBox="1"/>
          <p:nvPr/>
        </p:nvSpPr>
        <p:spPr>
          <a:xfrm>
            <a:off x="2432050" y="4547235"/>
            <a:ext cx="78136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(2)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由换路定理：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=50V  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=0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2915" name="Text Box 99"/>
          <p:cNvSpPr txBox="1"/>
          <p:nvPr/>
        </p:nvSpPr>
        <p:spPr>
          <a:xfrm>
            <a:off x="2441575" y="5037773"/>
            <a:ext cx="37496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(3) 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由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图用节点分析法：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62916" name="Object 100"/>
          <p:cNvGraphicFramePr>
            <a:graphicFrameLocks noChangeAspect="1"/>
          </p:cNvGraphicFramePr>
          <p:nvPr/>
        </p:nvGraphicFramePr>
        <p:xfrm>
          <a:off x="2927350" y="5526723"/>
          <a:ext cx="3744913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" r:id="rId1" imgW="1397000" imgH="228600" progId="Equation.DSMT4">
                  <p:embed/>
                </p:oleObj>
              </mc:Choice>
              <mc:Fallback>
                <p:oleObj name="" r:id="rId1" imgW="1397000" imgH="228600" progId="Equation.DSMT4">
                  <p:embed/>
                  <p:pic>
                    <p:nvPicPr>
                      <p:cNvPr id="0" name="Object 10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27350" y="5526723"/>
                        <a:ext cx="3744913" cy="644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917" name="Text Box 101"/>
          <p:cNvSpPr txBox="1"/>
          <p:nvPr/>
        </p:nvSpPr>
        <p:spPr>
          <a:xfrm>
            <a:off x="7662863" y="5647373"/>
            <a:ext cx="19526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得：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a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=30V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2918" name="Text Box 102"/>
          <p:cNvSpPr txBox="1"/>
          <p:nvPr/>
        </p:nvSpPr>
        <p:spPr>
          <a:xfrm>
            <a:off x="2941638" y="6233160"/>
            <a:ext cx="64166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进一步可得：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i(0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)=3A    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-4A   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)=6A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2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2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2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2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2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2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2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2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2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2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2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2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2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2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2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2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2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2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2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2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2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2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911" grpId="0"/>
      <p:bldP spid="162912" grpId="0"/>
      <p:bldP spid="162913" grpId="0"/>
      <p:bldP spid="162914" grpId="0"/>
      <p:bldP spid="162915" grpId="0"/>
      <p:bldP spid="162917" grpId="0"/>
      <p:bldP spid="1629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ext Box 2"/>
          <p:cNvSpPr txBox="1"/>
          <p:nvPr/>
        </p:nvSpPr>
        <p:spPr>
          <a:xfrm>
            <a:off x="4495800" y="575945"/>
            <a:ext cx="25908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练习与思考</a:t>
            </a:r>
            <a:endParaRPr lang="zh-CN" altLang="en-US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176131" name="Group 3"/>
          <p:cNvGrpSpPr/>
          <p:nvPr/>
        </p:nvGrpSpPr>
        <p:grpSpPr>
          <a:xfrm>
            <a:off x="3810000" y="1795145"/>
            <a:ext cx="4876800" cy="2235201"/>
            <a:chOff x="720" y="2736"/>
            <a:chExt cx="3072" cy="1408"/>
          </a:xfrm>
        </p:grpSpPr>
        <p:sp>
          <p:nvSpPr>
            <p:cNvPr id="47112" name="Line 4"/>
            <p:cNvSpPr/>
            <p:nvPr/>
          </p:nvSpPr>
          <p:spPr>
            <a:xfrm>
              <a:off x="1248" y="3120"/>
              <a:ext cx="0" cy="100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3" name="Line 5"/>
            <p:cNvSpPr/>
            <p:nvPr/>
          </p:nvSpPr>
          <p:spPr>
            <a:xfrm>
              <a:off x="1248" y="4128"/>
              <a:ext cx="211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4" name="Line 6"/>
            <p:cNvSpPr/>
            <p:nvPr/>
          </p:nvSpPr>
          <p:spPr>
            <a:xfrm>
              <a:off x="1920" y="3120"/>
              <a:ext cx="144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5" name="Line 7"/>
            <p:cNvSpPr/>
            <p:nvPr/>
          </p:nvSpPr>
          <p:spPr>
            <a:xfrm>
              <a:off x="1248" y="3120"/>
              <a:ext cx="43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6" name="Line 8"/>
            <p:cNvSpPr/>
            <p:nvPr/>
          </p:nvSpPr>
          <p:spPr>
            <a:xfrm>
              <a:off x="3360" y="3120"/>
              <a:ext cx="0" cy="38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7" name="Line 9"/>
            <p:cNvSpPr/>
            <p:nvPr/>
          </p:nvSpPr>
          <p:spPr>
            <a:xfrm>
              <a:off x="3360" y="3888"/>
              <a:ext cx="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8" name="Freeform 10"/>
            <p:cNvSpPr/>
            <p:nvPr/>
          </p:nvSpPr>
          <p:spPr>
            <a:xfrm>
              <a:off x="3360" y="3504"/>
              <a:ext cx="100" cy="4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6" y="26"/>
                </a:cxn>
                <a:cxn ang="0">
                  <a:pos x="40" y="38"/>
                </a:cxn>
                <a:cxn ang="0">
                  <a:pos x="62" y="49"/>
                </a:cxn>
                <a:cxn ang="0">
                  <a:pos x="91" y="80"/>
                </a:cxn>
                <a:cxn ang="0">
                  <a:pos x="84" y="111"/>
                </a:cxn>
                <a:cxn ang="0">
                  <a:pos x="19" y="151"/>
                </a:cxn>
                <a:cxn ang="0">
                  <a:pos x="15" y="155"/>
                </a:cxn>
                <a:cxn ang="0">
                  <a:pos x="8" y="157"/>
                </a:cxn>
                <a:cxn ang="0">
                  <a:pos x="53" y="158"/>
                </a:cxn>
                <a:cxn ang="0">
                  <a:pos x="71" y="165"/>
                </a:cxn>
                <a:cxn ang="0">
                  <a:pos x="84" y="183"/>
                </a:cxn>
                <a:cxn ang="0">
                  <a:pos x="100" y="214"/>
                </a:cxn>
                <a:cxn ang="0">
                  <a:pos x="98" y="249"/>
                </a:cxn>
                <a:cxn ang="0">
                  <a:pos x="82" y="261"/>
                </a:cxn>
                <a:cxn ang="0">
                  <a:pos x="15" y="280"/>
                </a:cxn>
                <a:cxn ang="0">
                  <a:pos x="48" y="284"/>
                </a:cxn>
                <a:cxn ang="0">
                  <a:pos x="66" y="287"/>
                </a:cxn>
                <a:cxn ang="0">
                  <a:pos x="73" y="291"/>
                </a:cxn>
                <a:cxn ang="0">
                  <a:pos x="80" y="292"/>
                </a:cxn>
                <a:cxn ang="0">
                  <a:pos x="82" y="297"/>
                </a:cxn>
                <a:cxn ang="0">
                  <a:pos x="87" y="301"/>
                </a:cxn>
                <a:cxn ang="0">
                  <a:pos x="93" y="318"/>
                </a:cxn>
                <a:cxn ang="0">
                  <a:pos x="91" y="346"/>
                </a:cxn>
                <a:cxn ang="0">
                  <a:pos x="84" y="350"/>
                </a:cxn>
                <a:cxn ang="0">
                  <a:pos x="82" y="355"/>
                </a:cxn>
                <a:cxn ang="0">
                  <a:pos x="57" y="369"/>
                </a:cxn>
                <a:cxn ang="0">
                  <a:pos x="28" y="378"/>
                </a:cxn>
                <a:cxn ang="0">
                  <a:pos x="15" y="381"/>
                </a:cxn>
                <a:cxn ang="0">
                  <a:pos x="1" y="395"/>
                </a:cxn>
                <a:cxn ang="0">
                  <a:pos x="1" y="412"/>
                </a:cxn>
              </a:cxnLst>
              <a:rect l="0" t="0" r="0" b="0"/>
              <a:pathLst>
                <a:path w="409" h="2233">
                  <a:moveTo>
                    <a:pt x="34" y="0"/>
                  </a:moveTo>
                  <a:cubicBezTo>
                    <a:pt x="31" y="46"/>
                    <a:pt x="22" y="91"/>
                    <a:pt x="25" y="137"/>
                  </a:cubicBezTo>
                  <a:cubicBezTo>
                    <a:pt x="27" y="181"/>
                    <a:pt x="132" y="191"/>
                    <a:pt x="162" y="201"/>
                  </a:cubicBezTo>
                  <a:cubicBezTo>
                    <a:pt x="234" y="253"/>
                    <a:pt x="201" y="239"/>
                    <a:pt x="253" y="256"/>
                  </a:cubicBezTo>
                  <a:cubicBezTo>
                    <a:pt x="307" y="310"/>
                    <a:pt x="347" y="346"/>
                    <a:pt x="372" y="420"/>
                  </a:cubicBezTo>
                  <a:cubicBezTo>
                    <a:pt x="369" y="456"/>
                    <a:pt x="370" y="544"/>
                    <a:pt x="345" y="585"/>
                  </a:cubicBezTo>
                  <a:cubicBezTo>
                    <a:pt x="286" y="680"/>
                    <a:pt x="186" y="761"/>
                    <a:pt x="79" y="795"/>
                  </a:cubicBezTo>
                  <a:cubicBezTo>
                    <a:pt x="73" y="801"/>
                    <a:pt x="68" y="809"/>
                    <a:pt x="61" y="814"/>
                  </a:cubicBezTo>
                  <a:cubicBezTo>
                    <a:pt x="53" y="819"/>
                    <a:pt x="25" y="822"/>
                    <a:pt x="34" y="823"/>
                  </a:cubicBezTo>
                  <a:cubicBezTo>
                    <a:pt x="95" y="830"/>
                    <a:pt x="156" y="829"/>
                    <a:pt x="217" y="832"/>
                  </a:cubicBezTo>
                  <a:cubicBezTo>
                    <a:pt x="279" y="853"/>
                    <a:pt x="257" y="837"/>
                    <a:pt x="290" y="868"/>
                  </a:cubicBezTo>
                  <a:cubicBezTo>
                    <a:pt x="302" y="905"/>
                    <a:pt x="326" y="927"/>
                    <a:pt x="345" y="960"/>
                  </a:cubicBezTo>
                  <a:cubicBezTo>
                    <a:pt x="376" y="1013"/>
                    <a:pt x="396" y="1064"/>
                    <a:pt x="409" y="1124"/>
                  </a:cubicBezTo>
                  <a:cubicBezTo>
                    <a:pt x="406" y="1185"/>
                    <a:pt x="407" y="1246"/>
                    <a:pt x="399" y="1307"/>
                  </a:cubicBezTo>
                  <a:cubicBezTo>
                    <a:pt x="395" y="1336"/>
                    <a:pt x="353" y="1353"/>
                    <a:pt x="335" y="1371"/>
                  </a:cubicBezTo>
                  <a:cubicBezTo>
                    <a:pt x="268" y="1438"/>
                    <a:pt x="150" y="1450"/>
                    <a:pt x="61" y="1472"/>
                  </a:cubicBezTo>
                  <a:cubicBezTo>
                    <a:pt x="163" y="1497"/>
                    <a:pt x="0" y="1459"/>
                    <a:pt x="198" y="1490"/>
                  </a:cubicBezTo>
                  <a:cubicBezTo>
                    <a:pt x="223" y="1494"/>
                    <a:pt x="271" y="1508"/>
                    <a:pt x="271" y="1508"/>
                  </a:cubicBezTo>
                  <a:cubicBezTo>
                    <a:pt x="280" y="1514"/>
                    <a:pt x="289" y="1522"/>
                    <a:pt x="299" y="1527"/>
                  </a:cubicBezTo>
                  <a:cubicBezTo>
                    <a:pt x="307" y="1531"/>
                    <a:pt x="319" y="1529"/>
                    <a:pt x="326" y="1536"/>
                  </a:cubicBezTo>
                  <a:cubicBezTo>
                    <a:pt x="333" y="1543"/>
                    <a:pt x="330" y="1555"/>
                    <a:pt x="335" y="1563"/>
                  </a:cubicBezTo>
                  <a:cubicBezTo>
                    <a:pt x="340" y="1571"/>
                    <a:pt x="348" y="1576"/>
                    <a:pt x="354" y="1582"/>
                  </a:cubicBezTo>
                  <a:cubicBezTo>
                    <a:pt x="376" y="1648"/>
                    <a:pt x="368" y="1618"/>
                    <a:pt x="381" y="1673"/>
                  </a:cubicBezTo>
                  <a:cubicBezTo>
                    <a:pt x="378" y="1722"/>
                    <a:pt x="382" y="1771"/>
                    <a:pt x="372" y="1819"/>
                  </a:cubicBezTo>
                  <a:cubicBezTo>
                    <a:pt x="370" y="1830"/>
                    <a:pt x="352" y="1829"/>
                    <a:pt x="345" y="1838"/>
                  </a:cubicBezTo>
                  <a:cubicBezTo>
                    <a:pt x="339" y="1845"/>
                    <a:pt x="341" y="1858"/>
                    <a:pt x="335" y="1865"/>
                  </a:cubicBezTo>
                  <a:cubicBezTo>
                    <a:pt x="315" y="1889"/>
                    <a:pt x="257" y="1923"/>
                    <a:pt x="235" y="1938"/>
                  </a:cubicBezTo>
                  <a:cubicBezTo>
                    <a:pt x="197" y="1963"/>
                    <a:pt x="159" y="1972"/>
                    <a:pt x="116" y="1984"/>
                  </a:cubicBezTo>
                  <a:cubicBezTo>
                    <a:pt x="97" y="1989"/>
                    <a:pt x="61" y="2002"/>
                    <a:pt x="61" y="2002"/>
                  </a:cubicBezTo>
                  <a:cubicBezTo>
                    <a:pt x="29" y="2023"/>
                    <a:pt x="18" y="2039"/>
                    <a:pt x="6" y="2075"/>
                  </a:cubicBezTo>
                  <a:cubicBezTo>
                    <a:pt x="15" y="2104"/>
                    <a:pt x="6" y="2233"/>
                    <a:pt x="6" y="2167"/>
                  </a:cubicBezTo>
                </a:path>
              </a:pathLst>
            </a:custGeom>
            <a:noFill/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9" name="Rectangle 11"/>
            <p:cNvSpPr/>
            <p:nvPr/>
          </p:nvSpPr>
          <p:spPr>
            <a:xfrm>
              <a:off x="1680" y="3072"/>
              <a:ext cx="240" cy="96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7120" name="Oval 12"/>
            <p:cNvSpPr/>
            <p:nvPr/>
          </p:nvSpPr>
          <p:spPr>
            <a:xfrm>
              <a:off x="1104" y="3648"/>
              <a:ext cx="288" cy="24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7121" name="Text Box 13"/>
            <p:cNvSpPr txBox="1"/>
            <p:nvPr/>
          </p:nvSpPr>
          <p:spPr>
            <a:xfrm>
              <a:off x="912" y="3408"/>
              <a:ext cx="384" cy="73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457200" indent="-457200" eaLnBrk="1" hangingPunct="1">
                <a:spcBef>
                  <a:spcPct val="50000"/>
                </a:spcBef>
              </a:pPr>
              <a:r>
                <a:rPr lang="en-US" altLang="zh-CN" sz="2800" b="1" dirty="0">
                  <a:latin typeface="宋体" pitchFamily="2" charset="-122"/>
                </a:rPr>
                <a:t>+</a:t>
              </a:r>
              <a:endParaRPr lang="en-US" altLang="zh-CN" sz="2800" b="1" dirty="0">
                <a:latin typeface="宋体" pitchFamily="2" charset="-122"/>
              </a:endParaRPr>
            </a:p>
            <a:p>
              <a:pPr marL="457200" indent="-457200" eaLnBrk="1" hangingPunct="1">
                <a:spcBef>
                  <a:spcPct val="50000"/>
                </a:spcBef>
              </a:pPr>
              <a:r>
                <a:rPr lang="en-US" altLang="zh-CN" sz="2800" b="1" dirty="0">
                  <a:latin typeface="宋体" pitchFamily="2" charset="-122"/>
                </a:rPr>
                <a:t>-</a:t>
              </a:r>
              <a:endParaRPr lang="en-US" altLang="zh-CN" sz="2800" b="1" dirty="0">
                <a:latin typeface="宋体" pitchFamily="2" charset="-122"/>
              </a:endParaRPr>
            </a:p>
          </p:txBody>
        </p:sp>
        <p:sp>
          <p:nvSpPr>
            <p:cNvPr id="47122" name="Text Box 14"/>
            <p:cNvSpPr txBox="1"/>
            <p:nvPr/>
          </p:nvSpPr>
          <p:spPr>
            <a:xfrm>
              <a:off x="1680" y="2736"/>
              <a:ext cx="38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457200" indent="-457200" eaLnBrk="1" hangingPunct="1">
                <a:spcBef>
                  <a:spcPct val="50000"/>
                </a:spcBef>
              </a:pPr>
              <a:r>
                <a:rPr lang="en-US" altLang="zh-CN" sz="2800" b="1" dirty="0">
                  <a:latin typeface="宋体" pitchFamily="2" charset="-122"/>
                </a:rPr>
                <a:t>R</a:t>
              </a:r>
              <a:r>
                <a:rPr lang="en-US" altLang="zh-CN" sz="2800" b="1" baseline="-25000" dirty="0">
                  <a:latin typeface="宋体" pitchFamily="2" charset="-122"/>
                </a:rPr>
                <a:t>1</a:t>
              </a:r>
              <a:endParaRPr lang="en-US" altLang="zh-CN" sz="2800" b="1" baseline="-25000" dirty="0">
                <a:latin typeface="宋体" pitchFamily="2" charset="-122"/>
              </a:endParaRPr>
            </a:p>
          </p:txBody>
        </p:sp>
        <p:sp>
          <p:nvSpPr>
            <p:cNvPr id="47123" name="Text Box 15"/>
            <p:cNvSpPr txBox="1"/>
            <p:nvPr/>
          </p:nvSpPr>
          <p:spPr>
            <a:xfrm>
              <a:off x="3552" y="3552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457200" indent="-457200" eaLnBrk="1" hangingPunct="1">
                <a:spcBef>
                  <a:spcPct val="50000"/>
                </a:spcBef>
              </a:pPr>
              <a:r>
                <a:rPr lang="en-US" altLang="zh-CN" sz="2800" b="1" dirty="0">
                  <a:latin typeface="宋体" pitchFamily="2" charset="-122"/>
                </a:rPr>
                <a:t>L</a:t>
              </a:r>
              <a:endParaRPr lang="en-US" altLang="zh-CN" sz="2800" b="1" dirty="0">
                <a:latin typeface="宋体" pitchFamily="2" charset="-122"/>
              </a:endParaRPr>
            </a:p>
          </p:txBody>
        </p:sp>
        <p:sp>
          <p:nvSpPr>
            <p:cNvPr id="47124" name="Text Box 16"/>
            <p:cNvSpPr txBox="1"/>
            <p:nvPr/>
          </p:nvSpPr>
          <p:spPr>
            <a:xfrm>
              <a:off x="2688" y="3264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457200" indent="-457200" eaLnBrk="1" hangingPunct="1">
                <a:spcBef>
                  <a:spcPct val="50000"/>
                </a:spcBef>
              </a:pPr>
              <a:r>
                <a:rPr lang="en-US" altLang="zh-CN" sz="2800" b="1" dirty="0">
                  <a:latin typeface="宋体" pitchFamily="2" charset="-122"/>
                </a:rPr>
                <a:t>S</a:t>
              </a:r>
              <a:endParaRPr lang="en-US" altLang="zh-CN" sz="2800" b="1" dirty="0">
                <a:latin typeface="宋体" pitchFamily="2" charset="-122"/>
              </a:endParaRPr>
            </a:p>
          </p:txBody>
        </p:sp>
        <p:sp>
          <p:nvSpPr>
            <p:cNvPr id="47125" name="Text Box 17"/>
            <p:cNvSpPr txBox="1"/>
            <p:nvPr/>
          </p:nvSpPr>
          <p:spPr>
            <a:xfrm>
              <a:off x="720" y="3600"/>
              <a:ext cx="38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457200" indent="-457200" eaLnBrk="1" hangingPunct="1">
                <a:spcBef>
                  <a:spcPct val="50000"/>
                </a:spcBef>
              </a:pPr>
              <a:r>
                <a:rPr lang="en-US" altLang="zh-CN" sz="2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U</a:t>
              </a:r>
              <a:r>
                <a:rPr lang="en-US" altLang="zh-CN" sz="2800" b="1" baseline="-250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S</a:t>
              </a:r>
              <a:endPara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7126" name="Line 18"/>
            <p:cNvSpPr/>
            <p:nvPr/>
          </p:nvSpPr>
          <p:spPr>
            <a:xfrm>
              <a:off x="2544" y="3552"/>
              <a:ext cx="0" cy="57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7" name="Line 19"/>
            <p:cNvSpPr/>
            <p:nvPr/>
          </p:nvSpPr>
          <p:spPr>
            <a:xfrm>
              <a:off x="2544" y="3120"/>
              <a:ext cx="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8" name="Line 20"/>
            <p:cNvSpPr/>
            <p:nvPr/>
          </p:nvSpPr>
          <p:spPr>
            <a:xfrm flipH="1" flipV="1">
              <a:off x="2400" y="3216"/>
              <a:ext cx="144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9" name="Line 21"/>
            <p:cNvSpPr/>
            <p:nvPr/>
          </p:nvSpPr>
          <p:spPr>
            <a:xfrm>
              <a:off x="2400" y="3312"/>
              <a:ext cx="144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47130" name="AutoShape 22"/>
            <p:cNvCxnSpPr/>
            <p:nvPr/>
          </p:nvCxnSpPr>
          <p:spPr>
            <a:xfrm rot="-10800000" flipV="1">
              <a:off x="2304" y="3360"/>
              <a:ext cx="384" cy="192"/>
            </a:xfrm>
            <a:prstGeom prst="curvedConnector3">
              <a:avLst>
                <a:gd name="adj1" fmla="val 78644"/>
              </a:avLst>
            </a:prstGeom>
            <a:ln w="38100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47131" name="Rectangle 23"/>
            <p:cNvSpPr/>
            <p:nvPr/>
          </p:nvSpPr>
          <p:spPr>
            <a:xfrm>
              <a:off x="2496" y="3792"/>
              <a:ext cx="96" cy="192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7132" name="Text Box 24"/>
            <p:cNvSpPr txBox="1"/>
            <p:nvPr/>
          </p:nvSpPr>
          <p:spPr>
            <a:xfrm>
              <a:off x="2688" y="3744"/>
              <a:ext cx="432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457200" indent="-457200" eaLnBrk="1" hangingPunct="1">
                <a:spcBef>
                  <a:spcPct val="50000"/>
                </a:spcBef>
              </a:pPr>
              <a:r>
                <a:rPr lang="en-US" altLang="zh-CN" sz="2800" b="1" dirty="0">
                  <a:latin typeface="宋体" pitchFamily="2" charset="-122"/>
                </a:rPr>
                <a:t>R</a:t>
              </a:r>
              <a:r>
                <a:rPr lang="en-US" altLang="zh-CN" sz="2800" b="1" baseline="-25000" dirty="0">
                  <a:latin typeface="宋体" pitchFamily="2" charset="-122"/>
                </a:rPr>
                <a:t>2</a:t>
              </a:r>
              <a:endParaRPr lang="en-US" altLang="zh-CN" sz="2800" b="1" baseline="-25000" dirty="0">
                <a:latin typeface="宋体" pitchFamily="2" charset="-122"/>
              </a:endParaRPr>
            </a:p>
          </p:txBody>
        </p:sp>
      </p:grpSp>
      <p:sp>
        <p:nvSpPr>
          <p:cNvPr id="176153" name="Text Box 25"/>
          <p:cNvSpPr txBox="1"/>
          <p:nvPr/>
        </p:nvSpPr>
        <p:spPr>
          <a:xfrm>
            <a:off x="8382000" y="3547745"/>
            <a:ext cx="1601788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答案：</a:t>
            </a:r>
            <a:endParaRPr lang="zh-CN" alt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6154" name="Text Box 26"/>
          <p:cNvSpPr txBox="1"/>
          <p:nvPr/>
        </p:nvSpPr>
        <p:spPr>
          <a:xfrm>
            <a:off x="9471660" y="3562033"/>
            <a:ext cx="1143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( C )</a:t>
            </a:r>
            <a:endParaRPr lang="en-US" altLang="zh-CN" sz="2800" dirty="0">
              <a:latin typeface="宋体" pitchFamily="2" charset="-122"/>
            </a:endParaRPr>
          </a:p>
        </p:txBody>
      </p:sp>
      <p:sp>
        <p:nvSpPr>
          <p:cNvPr id="176158" name="Text Box 30"/>
          <p:cNvSpPr txBox="1"/>
          <p:nvPr/>
        </p:nvSpPr>
        <p:spPr>
          <a:xfrm>
            <a:off x="2209800" y="1306195"/>
            <a:ext cx="7696200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、下图所示电路在已稳定状态下断开开关</a:t>
            </a:r>
            <a:r>
              <a:rPr lang="en-US" altLang="zh-CN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</a:t>
            </a:r>
            <a:r>
              <a:rPr lang="zh-CN" altLang="en-US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，则该电路（      ）。</a:t>
            </a:r>
            <a:endParaRPr lang="zh-CN" altLang="en-US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176159" name="Text Box 31"/>
          <p:cNvSpPr txBox="1"/>
          <p:nvPr/>
        </p:nvSpPr>
        <p:spPr>
          <a:xfrm>
            <a:off x="2209800" y="4285933"/>
            <a:ext cx="7772400" cy="24822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AutoNum type="alphaLcParenR"/>
            </a:pPr>
            <a:r>
              <a:rPr lang="zh-CN" altLang="en-US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因为有储能元件</a:t>
            </a:r>
            <a:r>
              <a:rPr lang="en-US" altLang="zh-CN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</a:t>
            </a:r>
            <a:r>
              <a:rPr lang="zh-CN" altLang="en-US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，要产生过渡过程；</a:t>
            </a:r>
            <a:endParaRPr lang="zh-CN" altLang="en-US" sz="28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  <a:buAutoNum type="alphaLcParenR"/>
            </a:pPr>
            <a:r>
              <a:rPr lang="zh-CN" altLang="en-US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因为电路有储能元件且发生换路，要产生过渡过程；</a:t>
            </a:r>
            <a:endParaRPr lang="zh-CN" altLang="en-US" sz="28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eaLnBrk="1" hangingPunct="1">
              <a:spcBef>
                <a:spcPct val="5000"/>
              </a:spcBef>
              <a:buAutoNum type="alphaLcParenR"/>
            </a:pPr>
            <a:r>
              <a:rPr lang="zh-CN" altLang="en-US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因为换路时元件</a:t>
            </a:r>
            <a:r>
              <a:rPr lang="en-US" altLang="zh-CN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</a:t>
            </a:r>
            <a:r>
              <a:rPr lang="zh-CN" altLang="en-US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的电流储能不能发生变化，不产生过渡过程。</a:t>
            </a:r>
            <a:endParaRPr lang="zh-CN" altLang="en-US" sz="28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176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6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6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6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" fill="hold"/>
                                        <p:tgtEl>
                                          <p:spTgt spid="17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" fill="hold"/>
                                        <p:tgtEl>
                                          <p:spTgt spid="17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75"/>
                                        <p:tgtEl>
                                          <p:spTgt spid="17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0" grpId="0" build="p"/>
      <p:bldP spid="176153" grpId="0"/>
      <p:bldP spid="176154" grpId="0" build="p"/>
      <p:bldP spid="176158" grpId="0"/>
      <p:bldP spid="17615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ext Box 2"/>
          <p:cNvSpPr txBox="1"/>
          <p:nvPr/>
        </p:nvSpPr>
        <p:spPr>
          <a:xfrm>
            <a:off x="2286000" y="770255"/>
            <a:ext cx="7467600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、下图所示电路在达到稳定状态后移动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</a:t>
            </a:r>
            <a:r>
              <a:rPr lang="en-US" altLang="zh-CN" sz="2800" baseline="-25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上的  滑动的触点，该电路将产生过渡过程。这是因为（     ）。</a:t>
            </a:r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a) 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电路发生换路；</a:t>
            </a:r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b) 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电路中有储能元件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 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；</a:t>
            </a:r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c) 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电路有储能元件的能量发生变化。</a:t>
            </a:r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7155" name="Text Box 3"/>
          <p:cNvSpPr txBox="1"/>
          <p:nvPr/>
        </p:nvSpPr>
        <p:spPr>
          <a:xfrm>
            <a:off x="7772400" y="5494655"/>
            <a:ext cx="1563688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答案：</a:t>
            </a:r>
            <a:endParaRPr lang="zh-CN" altLang="en-US" sz="3200" b="1" dirty="0">
              <a:solidFill>
                <a:schemeClr val="accent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7156" name="Text Box 4"/>
          <p:cNvSpPr txBox="1"/>
          <p:nvPr/>
        </p:nvSpPr>
        <p:spPr>
          <a:xfrm>
            <a:off x="8985250" y="5527993"/>
            <a:ext cx="1143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b="1" dirty="0">
                <a:latin typeface="宋体" pitchFamily="2" charset="-122"/>
              </a:rPr>
              <a:t>( abc )</a:t>
            </a:r>
            <a:endParaRPr lang="en-US" altLang="zh-CN" sz="2800" b="1" dirty="0">
              <a:latin typeface="宋体" pitchFamily="2" charset="-122"/>
            </a:endParaRPr>
          </a:p>
        </p:txBody>
      </p:sp>
      <p:sp>
        <p:nvSpPr>
          <p:cNvPr id="48133" name="Line 5"/>
          <p:cNvSpPr/>
          <p:nvPr/>
        </p:nvSpPr>
        <p:spPr>
          <a:xfrm>
            <a:off x="3124200" y="4732655"/>
            <a:ext cx="0" cy="1600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34" name="Line 6"/>
          <p:cNvSpPr/>
          <p:nvPr/>
        </p:nvSpPr>
        <p:spPr>
          <a:xfrm>
            <a:off x="3124200" y="6332855"/>
            <a:ext cx="3352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35" name="Line 7"/>
          <p:cNvSpPr/>
          <p:nvPr/>
        </p:nvSpPr>
        <p:spPr>
          <a:xfrm>
            <a:off x="4800600" y="4732655"/>
            <a:ext cx="16764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36" name="Line 8"/>
          <p:cNvSpPr/>
          <p:nvPr/>
        </p:nvSpPr>
        <p:spPr>
          <a:xfrm>
            <a:off x="3124200" y="4732655"/>
            <a:ext cx="1066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37" name="Line 9"/>
          <p:cNvSpPr/>
          <p:nvPr/>
        </p:nvSpPr>
        <p:spPr>
          <a:xfrm>
            <a:off x="6477000" y="4732655"/>
            <a:ext cx="0" cy="6858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38" name="Line 10"/>
          <p:cNvSpPr/>
          <p:nvPr/>
        </p:nvSpPr>
        <p:spPr>
          <a:xfrm>
            <a:off x="6477000" y="5570855"/>
            <a:ext cx="0" cy="762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39" name="Rectangle 11"/>
          <p:cNvSpPr/>
          <p:nvPr/>
        </p:nvSpPr>
        <p:spPr>
          <a:xfrm>
            <a:off x="5562600" y="4656455"/>
            <a:ext cx="381000" cy="1524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48140" name="Oval 12"/>
          <p:cNvSpPr/>
          <p:nvPr/>
        </p:nvSpPr>
        <p:spPr>
          <a:xfrm>
            <a:off x="2895600" y="5418455"/>
            <a:ext cx="457200" cy="3810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48141" name="Text Box 13"/>
          <p:cNvSpPr txBox="1"/>
          <p:nvPr/>
        </p:nvSpPr>
        <p:spPr>
          <a:xfrm>
            <a:off x="2590800" y="5037455"/>
            <a:ext cx="609600" cy="1168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b="1" dirty="0">
                <a:latin typeface="宋体" pitchFamily="2" charset="-122"/>
              </a:rPr>
              <a:t>+</a:t>
            </a:r>
            <a:endParaRPr lang="en-US" altLang="zh-CN" sz="2800" b="1" dirty="0">
              <a:latin typeface="宋体" pitchFamily="2" charset="-122"/>
            </a:endParaRPr>
          </a:p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b="1" dirty="0">
                <a:latin typeface="宋体" pitchFamily="2" charset="-122"/>
              </a:rPr>
              <a:t>-</a:t>
            </a:r>
            <a:endParaRPr lang="en-US" altLang="zh-CN" sz="2800" b="1" dirty="0">
              <a:latin typeface="宋体" pitchFamily="2" charset="-122"/>
            </a:endParaRPr>
          </a:p>
        </p:txBody>
      </p:sp>
      <p:sp>
        <p:nvSpPr>
          <p:cNvPr id="48142" name="Line 14"/>
          <p:cNvSpPr/>
          <p:nvPr/>
        </p:nvSpPr>
        <p:spPr>
          <a:xfrm>
            <a:off x="4191000" y="4732655"/>
            <a:ext cx="0" cy="1600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43" name="Line 15"/>
          <p:cNvSpPr/>
          <p:nvPr/>
        </p:nvSpPr>
        <p:spPr>
          <a:xfrm>
            <a:off x="4800600" y="4732655"/>
            <a:ext cx="0" cy="762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44" name="Rectangle 16"/>
          <p:cNvSpPr/>
          <p:nvPr/>
        </p:nvSpPr>
        <p:spPr>
          <a:xfrm>
            <a:off x="4114800" y="5266055"/>
            <a:ext cx="152400" cy="4572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48145" name="Text Box 17"/>
          <p:cNvSpPr txBox="1"/>
          <p:nvPr/>
        </p:nvSpPr>
        <p:spPr>
          <a:xfrm>
            <a:off x="5410200" y="4046855"/>
            <a:ext cx="685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R</a:t>
            </a:r>
            <a:r>
              <a:rPr lang="en-US" altLang="zh-CN" sz="2800" baseline="-25000" dirty="0">
                <a:latin typeface="宋体" pitchFamily="2" charset="-122"/>
              </a:rPr>
              <a:t>2</a:t>
            </a:r>
            <a:endParaRPr lang="en-US" altLang="zh-CN" sz="2800" baseline="-25000" dirty="0">
              <a:latin typeface="宋体" pitchFamily="2" charset="-122"/>
            </a:endParaRPr>
          </a:p>
        </p:txBody>
      </p:sp>
      <p:sp>
        <p:nvSpPr>
          <p:cNvPr id="48146" name="Text Box 18"/>
          <p:cNvSpPr txBox="1"/>
          <p:nvPr/>
        </p:nvSpPr>
        <p:spPr>
          <a:xfrm>
            <a:off x="2286000" y="5342255"/>
            <a:ext cx="609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U</a:t>
            </a:r>
            <a:r>
              <a:rPr lang="en-US" altLang="zh-CN" sz="2800" baseline="-25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8147" name="Line 19"/>
          <p:cNvSpPr/>
          <p:nvPr/>
        </p:nvSpPr>
        <p:spPr>
          <a:xfrm flipH="1">
            <a:off x="4267200" y="5494655"/>
            <a:ext cx="5334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48" name="Text Box 20"/>
          <p:cNvSpPr txBox="1"/>
          <p:nvPr/>
        </p:nvSpPr>
        <p:spPr>
          <a:xfrm>
            <a:off x="3657600" y="5189855"/>
            <a:ext cx="609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R</a:t>
            </a:r>
            <a:r>
              <a:rPr lang="en-US" altLang="zh-CN" sz="2800" baseline="-25000" dirty="0">
                <a:latin typeface="宋体" pitchFamily="2" charset="-122"/>
              </a:rPr>
              <a:t>1</a:t>
            </a:r>
            <a:endParaRPr lang="en-US" altLang="zh-CN" sz="2800" baseline="-25000" dirty="0">
              <a:latin typeface="宋体" pitchFamily="2" charset="-122"/>
            </a:endParaRPr>
          </a:p>
        </p:txBody>
      </p:sp>
      <p:sp>
        <p:nvSpPr>
          <p:cNvPr id="48149" name="Line 21"/>
          <p:cNvSpPr/>
          <p:nvPr/>
        </p:nvSpPr>
        <p:spPr>
          <a:xfrm>
            <a:off x="6324600" y="5418455"/>
            <a:ext cx="304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50" name="Line 22"/>
          <p:cNvSpPr/>
          <p:nvPr/>
        </p:nvSpPr>
        <p:spPr>
          <a:xfrm>
            <a:off x="6324600" y="5570855"/>
            <a:ext cx="304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51" name="Text Box 23"/>
          <p:cNvSpPr txBox="1"/>
          <p:nvPr/>
        </p:nvSpPr>
        <p:spPr>
          <a:xfrm>
            <a:off x="5791200" y="5189855"/>
            <a:ext cx="457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C</a:t>
            </a:r>
            <a:endParaRPr lang="en-US" altLang="zh-CN" sz="2800" baseline="-25000" dirty="0"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77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77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77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77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7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4" grpId="0" build="p"/>
      <p:bldP spid="177155" grpId="0" build="p"/>
      <p:bldP spid="17715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ext Box 2"/>
          <p:cNvSpPr txBox="1"/>
          <p:nvPr/>
        </p:nvSpPr>
        <p:spPr>
          <a:xfrm>
            <a:off x="977265" y="911860"/>
            <a:ext cx="10979785" cy="2461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、下图所示电路在达到稳定状态后减小增加</a:t>
            </a:r>
            <a:r>
              <a:rPr lang="en-US" altLang="zh-CN" sz="2800" dirty="0">
                <a:solidFill>
                  <a:srgbClr val="FF0000"/>
                </a:solidFill>
                <a:latin typeface="宋体" pitchFamily="2" charset="-122"/>
              </a:rPr>
              <a:t>R</a:t>
            </a:r>
            <a:r>
              <a:rPr lang="en-US" altLang="zh-CN" sz="2800" baseline="-25000" dirty="0">
                <a:solidFill>
                  <a:srgbClr val="FF0000"/>
                </a:solidFill>
                <a:latin typeface="宋体" pitchFamily="2" charset="-122"/>
              </a:rPr>
              <a:t>1</a:t>
            </a:r>
            <a:r>
              <a:rPr lang="en-US" altLang="zh-CN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，则该电路（      ）。</a:t>
            </a:r>
            <a:endParaRPr lang="zh-CN" altLang="en-US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  <a:buAutoNum type="alphaLcParenR"/>
            </a:pP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因为发生换路，要产生过渡过程</a:t>
            </a:r>
            <a:endParaRPr lang="zh-CN" altLang="en-US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  <a:buAutoNum type="alphaLcParenR"/>
            </a:pP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因为</a:t>
            </a:r>
            <a:r>
              <a:rPr lang="en-US" altLang="zh-CN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的储能值不变，不产生过渡过程</a:t>
            </a:r>
            <a:endParaRPr lang="zh-CN" altLang="en-US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  <a:buAutoNum type="alphaLcParenR"/>
            </a:pP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因为有储能元件且发生换路，要发生过渡过程</a:t>
            </a:r>
            <a:endParaRPr lang="zh-CN" altLang="en-US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8179" name="Text Box 3"/>
          <p:cNvSpPr txBox="1"/>
          <p:nvPr/>
        </p:nvSpPr>
        <p:spPr>
          <a:xfrm>
            <a:off x="5159375" y="6276975"/>
            <a:ext cx="1655763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答案：</a:t>
            </a:r>
            <a:endParaRPr lang="zh-CN" altLang="en-US" sz="3200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8180" name="Text Box 4"/>
          <p:cNvSpPr txBox="1"/>
          <p:nvPr/>
        </p:nvSpPr>
        <p:spPr>
          <a:xfrm>
            <a:off x="6781800" y="6280150"/>
            <a:ext cx="1143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b="1" dirty="0">
                <a:latin typeface="宋体" pitchFamily="2" charset="-122"/>
              </a:rPr>
              <a:t>( b )</a:t>
            </a:r>
            <a:endParaRPr lang="en-US" altLang="zh-CN" sz="2800" b="1" dirty="0">
              <a:latin typeface="宋体" pitchFamily="2" charset="-122"/>
            </a:endParaRPr>
          </a:p>
        </p:txBody>
      </p:sp>
      <p:sp>
        <p:nvSpPr>
          <p:cNvPr id="49157" name="Line 5"/>
          <p:cNvSpPr/>
          <p:nvPr/>
        </p:nvSpPr>
        <p:spPr>
          <a:xfrm>
            <a:off x="4191000" y="4070350"/>
            <a:ext cx="0" cy="1600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58" name="Line 6"/>
          <p:cNvSpPr/>
          <p:nvPr/>
        </p:nvSpPr>
        <p:spPr>
          <a:xfrm>
            <a:off x="4191000" y="5670550"/>
            <a:ext cx="3352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59" name="Line 7"/>
          <p:cNvSpPr/>
          <p:nvPr/>
        </p:nvSpPr>
        <p:spPr>
          <a:xfrm>
            <a:off x="6096000" y="4070350"/>
            <a:ext cx="1447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60" name="Line 8"/>
          <p:cNvSpPr/>
          <p:nvPr/>
        </p:nvSpPr>
        <p:spPr>
          <a:xfrm>
            <a:off x="4191000" y="4070350"/>
            <a:ext cx="1066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61" name="Line 9"/>
          <p:cNvSpPr/>
          <p:nvPr/>
        </p:nvSpPr>
        <p:spPr>
          <a:xfrm>
            <a:off x="7543800" y="4070350"/>
            <a:ext cx="0" cy="6858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62" name="Line 10"/>
          <p:cNvSpPr/>
          <p:nvPr/>
        </p:nvSpPr>
        <p:spPr>
          <a:xfrm>
            <a:off x="7543800" y="4908550"/>
            <a:ext cx="0" cy="762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63" name="Rectangle 11"/>
          <p:cNvSpPr/>
          <p:nvPr/>
        </p:nvSpPr>
        <p:spPr>
          <a:xfrm>
            <a:off x="6629400" y="3994150"/>
            <a:ext cx="381000" cy="1524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49164" name="Oval 12"/>
          <p:cNvSpPr/>
          <p:nvPr/>
        </p:nvSpPr>
        <p:spPr>
          <a:xfrm>
            <a:off x="3962400" y="4756150"/>
            <a:ext cx="457200" cy="3810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49165" name="Text Box 13"/>
          <p:cNvSpPr txBox="1"/>
          <p:nvPr/>
        </p:nvSpPr>
        <p:spPr>
          <a:xfrm>
            <a:off x="3657600" y="4375150"/>
            <a:ext cx="609600" cy="1168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b="1" dirty="0">
                <a:latin typeface="宋体" pitchFamily="2" charset="-122"/>
              </a:rPr>
              <a:t>+</a:t>
            </a:r>
            <a:endParaRPr lang="en-US" altLang="zh-CN" sz="2800" b="1" dirty="0">
              <a:latin typeface="宋体" pitchFamily="2" charset="-122"/>
            </a:endParaRPr>
          </a:p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b="1" dirty="0">
                <a:latin typeface="宋体" pitchFamily="2" charset="-122"/>
              </a:rPr>
              <a:t>-</a:t>
            </a:r>
            <a:endParaRPr lang="en-US" altLang="zh-CN" sz="2800" b="1" dirty="0">
              <a:latin typeface="宋体" pitchFamily="2" charset="-122"/>
            </a:endParaRPr>
          </a:p>
        </p:txBody>
      </p:sp>
      <p:sp>
        <p:nvSpPr>
          <p:cNvPr id="49166" name="Line 14"/>
          <p:cNvSpPr/>
          <p:nvPr/>
        </p:nvSpPr>
        <p:spPr>
          <a:xfrm flipH="1">
            <a:off x="5257800" y="4070350"/>
            <a:ext cx="0" cy="6096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67" name="Line 15"/>
          <p:cNvSpPr/>
          <p:nvPr/>
        </p:nvSpPr>
        <p:spPr>
          <a:xfrm>
            <a:off x="6096000" y="4070350"/>
            <a:ext cx="0" cy="1219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68" name="Rectangle 16"/>
          <p:cNvSpPr/>
          <p:nvPr/>
        </p:nvSpPr>
        <p:spPr>
          <a:xfrm>
            <a:off x="5181600" y="4603750"/>
            <a:ext cx="152400" cy="4572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49169" name="Text Box 17"/>
          <p:cNvSpPr txBox="1"/>
          <p:nvPr/>
        </p:nvSpPr>
        <p:spPr>
          <a:xfrm>
            <a:off x="3352800" y="4679950"/>
            <a:ext cx="609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U</a:t>
            </a:r>
            <a:r>
              <a:rPr lang="en-US" altLang="zh-CN" sz="2800" baseline="-25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9170" name="Line 18"/>
          <p:cNvSpPr/>
          <p:nvPr/>
        </p:nvSpPr>
        <p:spPr>
          <a:xfrm flipH="1">
            <a:off x="5334000" y="4832350"/>
            <a:ext cx="762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1" name="Text Box 19"/>
          <p:cNvSpPr txBox="1"/>
          <p:nvPr/>
        </p:nvSpPr>
        <p:spPr>
          <a:xfrm>
            <a:off x="4724400" y="4527550"/>
            <a:ext cx="609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R</a:t>
            </a:r>
            <a:r>
              <a:rPr lang="en-US" altLang="zh-CN" sz="2800" baseline="-25000" dirty="0">
                <a:latin typeface="宋体" pitchFamily="2" charset="-122"/>
              </a:rPr>
              <a:t>1</a:t>
            </a:r>
            <a:endParaRPr lang="en-US" altLang="zh-CN" sz="2800" baseline="-25000" dirty="0">
              <a:latin typeface="宋体" pitchFamily="2" charset="-122"/>
            </a:endParaRPr>
          </a:p>
        </p:txBody>
      </p:sp>
      <p:sp>
        <p:nvSpPr>
          <p:cNvPr id="49172" name="Line 20"/>
          <p:cNvSpPr/>
          <p:nvPr/>
        </p:nvSpPr>
        <p:spPr>
          <a:xfrm>
            <a:off x="7391400" y="4756150"/>
            <a:ext cx="304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3" name="Line 21"/>
          <p:cNvSpPr/>
          <p:nvPr/>
        </p:nvSpPr>
        <p:spPr>
          <a:xfrm>
            <a:off x="7391400" y="4908550"/>
            <a:ext cx="304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4" name="Text Box 22"/>
          <p:cNvSpPr txBox="1"/>
          <p:nvPr/>
        </p:nvSpPr>
        <p:spPr>
          <a:xfrm>
            <a:off x="6858000" y="4527550"/>
            <a:ext cx="457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C</a:t>
            </a:r>
            <a:endParaRPr lang="en-US" altLang="zh-CN" sz="2800" baseline="-25000" dirty="0">
              <a:latin typeface="宋体" pitchFamily="2" charset="-122"/>
            </a:endParaRPr>
          </a:p>
        </p:txBody>
      </p:sp>
      <p:sp>
        <p:nvSpPr>
          <p:cNvPr id="49175" name="Line 23"/>
          <p:cNvSpPr/>
          <p:nvPr/>
        </p:nvSpPr>
        <p:spPr>
          <a:xfrm flipH="1">
            <a:off x="5257800" y="5060950"/>
            <a:ext cx="0" cy="2286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6" name="Line 24"/>
          <p:cNvSpPr/>
          <p:nvPr/>
        </p:nvSpPr>
        <p:spPr>
          <a:xfrm>
            <a:off x="5257800" y="5289550"/>
            <a:ext cx="8382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7" name="Line 25"/>
          <p:cNvSpPr/>
          <p:nvPr/>
        </p:nvSpPr>
        <p:spPr>
          <a:xfrm flipV="1">
            <a:off x="5715000" y="4070350"/>
            <a:ext cx="0" cy="609600"/>
          </a:xfrm>
          <a:prstGeom prst="line">
            <a:avLst/>
          </a:prstGeom>
          <a:ln w="57150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8" name="Text Box 26"/>
          <p:cNvSpPr txBox="1"/>
          <p:nvPr/>
        </p:nvSpPr>
        <p:spPr>
          <a:xfrm>
            <a:off x="6553200" y="3460750"/>
            <a:ext cx="685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R</a:t>
            </a:r>
            <a:r>
              <a:rPr lang="en-US" altLang="zh-CN" sz="2800" baseline="-25000" dirty="0">
                <a:latin typeface="宋体" pitchFamily="2" charset="-122"/>
              </a:rPr>
              <a:t>2</a:t>
            </a:r>
            <a:endParaRPr lang="en-US" altLang="zh-CN" sz="2800" baseline="-25000" dirty="0"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78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78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78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78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8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8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8" grpId="0" build="p"/>
      <p:bldP spid="178179" grpId="0" build="p"/>
      <p:bldP spid="178180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Text Box 2"/>
          <p:cNvSpPr txBox="1"/>
          <p:nvPr/>
        </p:nvSpPr>
        <p:spPr>
          <a:xfrm>
            <a:off x="1752600" y="978535"/>
            <a:ext cx="9497695" cy="2461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、下图所示电路在稳定状态下闭合开关</a:t>
            </a:r>
            <a:r>
              <a:rPr lang="en-US" altLang="zh-CN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，该电路（      ）。</a:t>
            </a:r>
            <a:endParaRPr lang="zh-CN" altLang="en-US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  <a:buAutoNum type="alphaLcParenR"/>
            </a:pP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不产生过渡过程，因为换路未引起</a:t>
            </a:r>
            <a:r>
              <a:rPr lang="en-US" altLang="zh-CN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的电流发生变化</a:t>
            </a:r>
            <a:endParaRPr lang="zh-CN" altLang="en-US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  <a:buAutoNum type="alphaLcParenR"/>
            </a:pP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要发生过渡过程，因为电路发生换路</a:t>
            </a:r>
            <a:endParaRPr lang="zh-CN" altLang="en-US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  <a:buAutoNum type="alphaLcParenR"/>
            </a:pP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要发生过渡过程，因为电路有储能元件且发生换路</a:t>
            </a:r>
            <a:endParaRPr lang="zh-CN" altLang="en-US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9203" name="Text Box 3"/>
          <p:cNvSpPr txBox="1"/>
          <p:nvPr/>
        </p:nvSpPr>
        <p:spPr>
          <a:xfrm>
            <a:off x="4495800" y="6259195"/>
            <a:ext cx="2032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答案：</a:t>
            </a:r>
            <a:endParaRPr lang="zh-CN" altLang="en-US" sz="3200" b="1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9204" name="Text Box 4"/>
          <p:cNvSpPr txBox="1"/>
          <p:nvPr/>
        </p:nvSpPr>
        <p:spPr>
          <a:xfrm>
            <a:off x="5808663" y="6260783"/>
            <a:ext cx="1143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b="1" dirty="0">
                <a:latin typeface="宋体" pitchFamily="2" charset="-122"/>
              </a:rPr>
              <a:t>( a )</a:t>
            </a:r>
            <a:endParaRPr lang="en-US" altLang="zh-CN" sz="2800" b="1" dirty="0">
              <a:latin typeface="宋体" pitchFamily="2" charset="-122"/>
            </a:endParaRPr>
          </a:p>
        </p:txBody>
      </p:sp>
      <p:sp>
        <p:nvSpPr>
          <p:cNvPr id="50181" name="Line 5"/>
          <p:cNvSpPr/>
          <p:nvPr/>
        </p:nvSpPr>
        <p:spPr>
          <a:xfrm>
            <a:off x="4343400" y="4201795"/>
            <a:ext cx="0" cy="1600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82" name="Line 6"/>
          <p:cNvSpPr/>
          <p:nvPr/>
        </p:nvSpPr>
        <p:spPr>
          <a:xfrm>
            <a:off x="4343400" y="5801995"/>
            <a:ext cx="3352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83" name="Line 7"/>
          <p:cNvSpPr/>
          <p:nvPr/>
        </p:nvSpPr>
        <p:spPr>
          <a:xfrm>
            <a:off x="5410200" y="4201795"/>
            <a:ext cx="2286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84" name="Line 8"/>
          <p:cNvSpPr/>
          <p:nvPr/>
        </p:nvSpPr>
        <p:spPr>
          <a:xfrm>
            <a:off x="4343400" y="4201795"/>
            <a:ext cx="685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85" name="Line 9"/>
          <p:cNvSpPr/>
          <p:nvPr/>
        </p:nvSpPr>
        <p:spPr>
          <a:xfrm>
            <a:off x="7696200" y="4201795"/>
            <a:ext cx="0" cy="6096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86" name="Line 10"/>
          <p:cNvSpPr/>
          <p:nvPr/>
        </p:nvSpPr>
        <p:spPr>
          <a:xfrm>
            <a:off x="7696200" y="5420995"/>
            <a:ext cx="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87" name="Freeform 11"/>
          <p:cNvSpPr/>
          <p:nvPr/>
        </p:nvSpPr>
        <p:spPr>
          <a:xfrm>
            <a:off x="7696200" y="4811395"/>
            <a:ext cx="158750" cy="674688"/>
          </a:xfrm>
          <a:custGeom>
            <a:avLst/>
            <a:gdLst/>
            <a:ahLst/>
            <a:cxnLst>
              <a:cxn ang="0">
                <a:pos x="13197" y="0"/>
              </a:cxn>
              <a:cxn ang="0">
                <a:pos x="9704" y="41394"/>
              </a:cxn>
              <a:cxn ang="0">
                <a:pos x="62879" y="60731"/>
              </a:cxn>
              <a:cxn ang="0">
                <a:pos x="98200" y="77349"/>
              </a:cxn>
              <a:cxn ang="0">
                <a:pos x="144389" y="126901"/>
              </a:cxn>
              <a:cxn ang="0">
                <a:pos x="133909" y="176754"/>
              </a:cxn>
              <a:cxn ang="0">
                <a:pos x="30663" y="240205"/>
              </a:cxn>
              <a:cxn ang="0">
                <a:pos x="23677" y="245945"/>
              </a:cxn>
              <a:cxn ang="0">
                <a:pos x="13197" y="248665"/>
              </a:cxn>
              <a:cxn ang="0">
                <a:pos x="84227" y="251384"/>
              </a:cxn>
              <a:cxn ang="0">
                <a:pos x="112561" y="262261"/>
              </a:cxn>
              <a:cxn ang="0">
                <a:pos x="133909" y="290058"/>
              </a:cxn>
              <a:cxn ang="0">
                <a:pos x="158750" y="339610"/>
              </a:cxn>
              <a:cxn ang="0">
                <a:pos x="154869" y="394902"/>
              </a:cxn>
              <a:cxn ang="0">
                <a:pos x="130028" y="414240"/>
              </a:cxn>
              <a:cxn ang="0">
                <a:pos x="23677" y="444756"/>
              </a:cxn>
              <a:cxn ang="0">
                <a:pos x="76852" y="450195"/>
              </a:cxn>
              <a:cxn ang="0">
                <a:pos x="105186" y="455633"/>
              </a:cxn>
              <a:cxn ang="0">
                <a:pos x="116054" y="461374"/>
              </a:cxn>
              <a:cxn ang="0">
                <a:pos x="126534" y="464093"/>
              </a:cxn>
              <a:cxn ang="0">
                <a:pos x="130028" y="472251"/>
              </a:cxn>
              <a:cxn ang="0">
                <a:pos x="137402" y="477992"/>
              </a:cxn>
              <a:cxn ang="0">
                <a:pos x="147882" y="505487"/>
              </a:cxn>
              <a:cxn ang="0">
                <a:pos x="144389" y="549600"/>
              </a:cxn>
              <a:cxn ang="0">
                <a:pos x="133909" y="555341"/>
              </a:cxn>
              <a:cxn ang="0">
                <a:pos x="130028" y="563499"/>
              </a:cxn>
              <a:cxn ang="0">
                <a:pos x="91213" y="585555"/>
              </a:cxn>
              <a:cxn ang="0">
                <a:pos x="45024" y="599454"/>
              </a:cxn>
              <a:cxn ang="0">
                <a:pos x="23677" y="604893"/>
              </a:cxn>
              <a:cxn ang="0">
                <a:pos x="2329" y="626949"/>
              </a:cxn>
              <a:cxn ang="0">
                <a:pos x="2329" y="654746"/>
              </a:cxn>
            </a:cxnLst>
            <a:rect l="0" t="0" r="0" b="0"/>
            <a:pathLst>
              <a:path w="409" h="2233">
                <a:moveTo>
                  <a:pt x="34" y="0"/>
                </a:moveTo>
                <a:cubicBezTo>
                  <a:pt x="31" y="46"/>
                  <a:pt x="22" y="91"/>
                  <a:pt x="25" y="137"/>
                </a:cubicBezTo>
                <a:cubicBezTo>
                  <a:pt x="27" y="181"/>
                  <a:pt x="132" y="191"/>
                  <a:pt x="162" y="201"/>
                </a:cubicBezTo>
                <a:cubicBezTo>
                  <a:pt x="234" y="253"/>
                  <a:pt x="201" y="239"/>
                  <a:pt x="253" y="256"/>
                </a:cubicBezTo>
                <a:cubicBezTo>
                  <a:pt x="307" y="310"/>
                  <a:pt x="347" y="346"/>
                  <a:pt x="372" y="420"/>
                </a:cubicBezTo>
                <a:cubicBezTo>
                  <a:pt x="369" y="456"/>
                  <a:pt x="370" y="544"/>
                  <a:pt x="345" y="585"/>
                </a:cubicBezTo>
                <a:cubicBezTo>
                  <a:pt x="286" y="680"/>
                  <a:pt x="186" y="761"/>
                  <a:pt x="79" y="795"/>
                </a:cubicBezTo>
                <a:cubicBezTo>
                  <a:pt x="73" y="801"/>
                  <a:pt x="68" y="809"/>
                  <a:pt x="61" y="814"/>
                </a:cubicBezTo>
                <a:cubicBezTo>
                  <a:pt x="53" y="819"/>
                  <a:pt x="25" y="822"/>
                  <a:pt x="34" y="823"/>
                </a:cubicBezTo>
                <a:cubicBezTo>
                  <a:pt x="95" y="830"/>
                  <a:pt x="156" y="829"/>
                  <a:pt x="217" y="832"/>
                </a:cubicBezTo>
                <a:cubicBezTo>
                  <a:pt x="279" y="853"/>
                  <a:pt x="257" y="837"/>
                  <a:pt x="290" y="868"/>
                </a:cubicBezTo>
                <a:cubicBezTo>
                  <a:pt x="302" y="905"/>
                  <a:pt x="326" y="927"/>
                  <a:pt x="345" y="960"/>
                </a:cubicBezTo>
                <a:cubicBezTo>
                  <a:pt x="376" y="1013"/>
                  <a:pt x="396" y="1064"/>
                  <a:pt x="409" y="1124"/>
                </a:cubicBezTo>
                <a:cubicBezTo>
                  <a:pt x="406" y="1185"/>
                  <a:pt x="407" y="1246"/>
                  <a:pt x="399" y="1307"/>
                </a:cubicBezTo>
                <a:cubicBezTo>
                  <a:pt x="395" y="1336"/>
                  <a:pt x="353" y="1353"/>
                  <a:pt x="335" y="1371"/>
                </a:cubicBezTo>
                <a:cubicBezTo>
                  <a:pt x="268" y="1438"/>
                  <a:pt x="150" y="1450"/>
                  <a:pt x="61" y="1472"/>
                </a:cubicBezTo>
                <a:cubicBezTo>
                  <a:pt x="163" y="1497"/>
                  <a:pt x="0" y="1459"/>
                  <a:pt x="198" y="1490"/>
                </a:cubicBezTo>
                <a:cubicBezTo>
                  <a:pt x="223" y="1494"/>
                  <a:pt x="271" y="1508"/>
                  <a:pt x="271" y="1508"/>
                </a:cubicBezTo>
                <a:cubicBezTo>
                  <a:pt x="280" y="1514"/>
                  <a:pt x="289" y="1522"/>
                  <a:pt x="299" y="1527"/>
                </a:cubicBezTo>
                <a:cubicBezTo>
                  <a:pt x="307" y="1531"/>
                  <a:pt x="319" y="1529"/>
                  <a:pt x="326" y="1536"/>
                </a:cubicBezTo>
                <a:cubicBezTo>
                  <a:pt x="333" y="1543"/>
                  <a:pt x="330" y="1555"/>
                  <a:pt x="335" y="1563"/>
                </a:cubicBezTo>
                <a:cubicBezTo>
                  <a:pt x="340" y="1571"/>
                  <a:pt x="348" y="1576"/>
                  <a:pt x="354" y="1582"/>
                </a:cubicBezTo>
                <a:cubicBezTo>
                  <a:pt x="376" y="1648"/>
                  <a:pt x="368" y="1618"/>
                  <a:pt x="381" y="1673"/>
                </a:cubicBezTo>
                <a:cubicBezTo>
                  <a:pt x="378" y="1722"/>
                  <a:pt x="382" y="1771"/>
                  <a:pt x="372" y="1819"/>
                </a:cubicBezTo>
                <a:cubicBezTo>
                  <a:pt x="370" y="1830"/>
                  <a:pt x="352" y="1829"/>
                  <a:pt x="345" y="1838"/>
                </a:cubicBezTo>
                <a:cubicBezTo>
                  <a:pt x="339" y="1845"/>
                  <a:pt x="341" y="1858"/>
                  <a:pt x="335" y="1865"/>
                </a:cubicBezTo>
                <a:cubicBezTo>
                  <a:pt x="315" y="1889"/>
                  <a:pt x="257" y="1923"/>
                  <a:pt x="235" y="1938"/>
                </a:cubicBezTo>
                <a:cubicBezTo>
                  <a:pt x="197" y="1963"/>
                  <a:pt x="159" y="1972"/>
                  <a:pt x="116" y="1984"/>
                </a:cubicBezTo>
                <a:cubicBezTo>
                  <a:pt x="97" y="1989"/>
                  <a:pt x="61" y="2002"/>
                  <a:pt x="61" y="2002"/>
                </a:cubicBezTo>
                <a:cubicBezTo>
                  <a:pt x="29" y="2023"/>
                  <a:pt x="18" y="2039"/>
                  <a:pt x="6" y="2075"/>
                </a:cubicBezTo>
                <a:cubicBezTo>
                  <a:pt x="15" y="2104"/>
                  <a:pt x="6" y="2233"/>
                  <a:pt x="6" y="2167"/>
                </a:cubicBezTo>
              </a:path>
            </a:pathLst>
          </a:cu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88" name="Rectangle 12"/>
          <p:cNvSpPr/>
          <p:nvPr/>
        </p:nvSpPr>
        <p:spPr>
          <a:xfrm>
            <a:off x="5029200" y="4125595"/>
            <a:ext cx="381000" cy="1524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50189" name="Oval 13"/>
          <p:cNvSpPr/>
          <p:nvPr/>
        </p:nvSpPr>
        <p:spPr>
          <a:xfrm>
            <a:off x="4114800" y="5039995"/>
            <a:ext cx="457200" cy="3810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50190" name="Text Box 14"/>
          <p:cNvSpPr txBox="1"/>
          <p:nvPr/>
        </p:nvSpPr>
        <p:spPr>
          <a:xfrm>
            <a:off x="3810000" y="4658995"/>
            <a:ext cx="609600" cy="1168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b="1" dirty="0">
                <a:latin typeface="宋体" pitchFamily="2" charset="-122"/>
              </a:rPr>
              <a:t>+</a:t>
            </a:r>
            <a:endParaRPr lang="en-US" altLang="zh-CN" sz="2800" b="1" dirty="0">
              <a:latin typeface="宋体" pitchFamily="2" charset="-122"/>
            </a:endParaRPr>
          </a:p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b="1" dirty="0">
                <a:latin typeface="宋体" pitchFamily="2" charset="-122"/>
              </a:rPr>
              <a:t>-</a:t>
            </a:r>
            <a:endParaRPr lang="en-US" altLang="zh-CN" sz="2800" b="1" dirty="0">
              <a:latin typeface="宋体" pitchFamily="2" charset="-122"/>
            </a:endParaRPr>
          </a:p>
        </p:txBody>
      </p:sp>
      <p:sp>
        <p:nvSpPr>
          <p:cNvPr id="50191" name="Text Box 15"/>
          <p:cNvSpPr txBox="1"/>
          <p:nvPr/>
        </p:nvSpPr>
        <p:spPr>
          <a:xfrm>
            <a:off x="5029200" y="3592195"/>
            <a:ext cx="609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R</a:t>
            </a:r>
            <a:r>
              <a:rPr lang="en-US" altLang="zh-CN" sz="2800" baseline="-25000" dirty="0">
                <a:latin typeface="宋体" pitchFamily="2" charset="-122"/>
              </a:rPr>
              <a:t>1</a:t>
            </a:r>
            <a:endParaRPr lang="en-US" altLang="zh-CN" sz="2800" baseline="-25000" dirty="0">
              <a:latin typeface="宋体" pitchFamily="2" charset="-122"/>
            </a:endParaRPr>
          </a:p>
        </p:txBody>
      </p:sp>
      <p:sp>
        <p:nvSpPr>
          <p:cNvPr id="50192" name="Text Box 16"/>
          <p:cNvSpPr txBox="1"/>
          <p:nvPr/>
        </p:nvSpPr>
        <p:spPr>
          <a:xfrm>
            <a:off x="8001000" y="4887595"/>
            <a:ext cx="38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L</a:t>
            </a:r>
            <a:endParaRPr lang="en-US" altLang="zh-CN" sz="2800" dirty="0">
              <a:latin typeface="宋体" pitchFamily="2" charset="-122"/>
            </a:endParaRPr>
          </a:p>
        </p:txBody>
      </p:sp>
      <p:sp>
        <p:nvSpPr>
          <p:cNvPr id="50193" name="Text Box 17"/>
          <p:cNvSpPr txBox="1"/>
          <p:nvPr/>
        </p:nvSpPr>
        <p:spPr>
          <a:xfrm>
            <a:off x="6629400" y="4430395"/>
            <a:ext cx="38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S</a:t>
            </a:r>
            <a:endParaRPr lang="en-US" altLang="zh-CN" sz="2800" dirty="0">
              <a:latin typeface="宋体" pitchFamily="2" charset="-122"/>
            </a:endParaRPr>
          </a:p>
        </p:txBody>
      </p:sp>
      <p:sp>
        <p:nvSpPr>
          <p:cNvPr id="50194" name="Text Box 18"/>
          <p:cNvSpPr txBox="1"/>
          <p:nvPr/>
        </p:nvSpPr>
        <p:spPr>
          <a:xfrm>
            <a:off x="3505200" y="4963795"/>
            <a:ext cx="609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U</a:t>
            </a:r>
            <a:r>
              <a:rPr lang="en-US" altLang="zh-CN" sz="2800" baseline="-25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0195" name="Line 19"/>
          <p:cNvSpPr/>
          <p:nvPr/>
        </p:nvSpPr>
        <p:spPr>
          <a:xfrm>
            <a:off x="6400800" y="4887595"/>
            <a:ext cx="0" cy="9144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96" name="Line 20"/>
          <p:cNvSpPr/>
          <p:nvPr/>
        </p:nvSpPr>
        <p:spPr>
          <a:xfrm>
            <a:off x="6400800" y="4201795"/>
            <a:ext cx="0" cy="3048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97" name="Line 21"/>
          <p:cNvSpPr/>
          <p:nvPr/>
        </p:nvSpPr>
        <p:spPr>
          <a:xfrm flipH="1" flipV="1">
            <a:off x="6096000" y="4430395"/>
            <a:ext cx="304800" cy="457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98" name="Rectangle 22"/>
          <p:cNvSpPr/>
          <p:nvPr/>
        </p:nvSpPr>
        <p:spPr>
          <a:xfrm>
            <a:off x="6324600" y="5268595"/>
            <a:ext cx="152400" cy="3048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50199" name="Text Box 23"/>
          <p:cNvSpPr txBox="1"/>
          <p:nvPr/>
        </p:nvSpPr>
        <p:spPr>
          <a:xfrm>
            <a:off x="6629400" y="5192395"/>
            <a:ext cx="685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R</a:t>
            </a:r>
            <a:r>
              <a:rPr lang="en-US" altLang="zh-CN" sz="2800" baseline="-25000" dirty="0">
                <a:latin typeface="宋体" pitchFamily="2" charset="-122"/>
              </a:rPr>
              <a:t>2</a:t>
            </a:r>
            <a:endParaRPr lang="en-US" altLang="zh-CN" sz="2800" baseline="-25000" dirty="0">
              <a:latin typeface="宋体" pitchFamily="2" charset="-122"/>
            </a:endParaRPr>
          </a:p>
        </p:txBody>
      </p:sp>
      <p:cxnSp>
        <p:nvCxnSpPr>
          <p:cNvPr id="50200" name="AutoShape 24"/>
          <p:cNvCxnSpPr/>
          <p:nvPr/>
        </p:nvCxnSpPr>
        <p:spPr>
          <a:xfrm flipV="1">
            <a:off x="6096000" y="4582795"/>
            <a:ext cx="457200" cy="304800"/>
          </a:xfrm>
          <a:prstGeom prst="curvedConnector3">
            <a:avLst>
              <a:gd name="adj1" fmla="val 4509"/>
            </a:avLst>
          </a:prstGeom>
          <a:ln w="38100" cap="flat" cmpd="sng">
            <a:solidFill>
              <a:srgbClr val="0066FF"/>
            </a:solidFill>
            <a:prstDash val="solid"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79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79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79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79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9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2" grpId="0" build="p"/>
      <p:bldP spid="179203" grpId="0" build="p"/>
      <p:bldP spid="17920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ext Box 2"/>
          <p:cNvSpPr txBox="1"/>
          <p:nvPr/>
        </p:nvSpPr>
        <p:spPr>
          <a:xfrm>
            <a:off x="1590040" y="897255"/>
            <a:ext cx="978217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5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RL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串联电路与电压为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8V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的恒压源接通，如下图所示。在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t=0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瞬间将开关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闭合。当电感分别为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1H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3H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6H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时所收到的四根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u</a:t>
            </a:r>
            <a:r>
              <a:rPr lang="en-US" altLang="zh-CN" sz="2800" baseline="-25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(t)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曲线如下图所示。其中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1H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电感所对应的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u</a:t>
            </a:r>
            <a:r>
              <a:rPr lang="en-US" altLang="zh-CN" sz="2800" baseline="-25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(t)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曲线是（     ）。</a:t>
            </a:r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0227" name="Text Box 3"/>
          <p:cNvSpPr txBox="1"/>
          <p:nvPr/>
        </p:nvSpPr>
        <p:spPr>
          <a:xfrm>
            <a:off x="2971800" y="6141085"/>
            <a:ext cx="1828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答案：</a:t>
            </a:r>
            <a:endParaRPr lang="zh-CN" altLang="en-US" sz="3200" b="1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0228" name="Text Box 4"/>
          <p:cNvSpPr txBox="1"/>
          <p:nvPr/>
        </p:nvSpPr>
        <p:spPr>
          <a:xfrm>
            <a:off x="4224338" y="6064885"/>
            <a:ext cx="13716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3200" b="1" dirty="0">
                <a:latin typeface="宋体" pitchFamily="2" charset="-122"/>
              </a:rPr>
              <a:t>( </a:t>
            </a:r>
            <a:r>
              <a:rPr lang="en-US" altLang="zh-CN" sz="3600" b="1" dirty="0">
                <a:latin typeface="宋体" pitchFamily="2" charset="-122"/>
              </a:rPr>
              <a:t>a</a:t>
            </a:r>
            <a:r>
              <a:rPr lang="en-US" altLang="zh-CN" sz="3200" b="1" dirty="0">
                <a:latin typeface="宋体" pitchFamily="2" charset="-122"/>
              </a:rPr>
              <a:t> )</a:t>
            </a:r>
            <a:endParaRPr lang="en-US" altLang="zh-CN" sz="3200" b="1" dirty="0">
              <a:latin typeface="宋体" pitchFamily="2" charset="-122"/>
            </a:endParaRPr>
          </a:p>
        </p:txBody>
      </p:sp>
      <p:sp>
        <p:nvSpPr>
          <p:cNvPr id="51205" name="Line 5"/>
          <p:cNvSpPr/>
          <p:nvPr/>
        </p:nvSpPr>
        <p:spPr>
          <a:xfrm>
            <a:off x="3200400" y="4159885"/>
            <a:ext cx="0" cy="13716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06" name="Line 6"/>
          <p:cNvSpPr/>
          <p:nvPr/>
        </p:nvSpPr>
        <p:spPr>
          <a:xfrm>
            <a:off x="3200400" y="5531485"/>
            <a:ext cx="28194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07" name="Line 7"/>
          <p:cNvSpPr/>
          <p:nvPr/>
        </p:nvSpPr>
        <p:spPr>
          <a:xfrm>
            <a:off x="3200400" y="4159885"/>
            <a:ext cx="6096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08" name="Line 8"/>
          <p:cNvSpPr/>
          <p:nvPr/>
        </p:nvSpPr>
        <p:spPr>
          <a:xfrm>
            <a:off x="4267200" y="4159885"/>
            <a:ext cx="17526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09" name="Line 9"/>
          <p:cNvSpPr/>
          <p:nvPr/>
        </p:nvSpPr>
        <p:spPr>
          <a:xfrm flipV="1">
            <a:off x="3733800" y="4159885"/>
            <a:ext cx="533400" cy="3048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10" name="Line 10"/>
          <p:cNvSpPr/>
          <p:nvPr/>
        </p:nvSpPr>
        <p:spPr>
          <a:xfrm>
            <a:off x="6019800" y="4159885"/>
            <a:ext cx="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11" name="Line 11"/>
          <p:cNvSpPr/>
          <p:nvPr/>
        </p:nvSpPr>
        <p:spPr>
          <a:xfrm>
            <a:off x="6019800" y="5150485"/>
            <a:ext cx="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12" name="Freeform 12"/>
          <p:cNvSpPr/>
          <p:nvPr/>
        </p:nvSpPr>
        <p:spPr>
          <a:xfrm>
            <a:off x="6019800" y="4540885"/>
            <a:ext cx="158750" cy="674688"/>
          </a:xfrm>
          <a:custGeom>
            <a:avLst/>
            <a:gdLst/>
            <a:ahLst/>
            <a:cxnLst>
              <a:cxn ang="0">
                <a:pos x="13197" y="0"/>
              </a:cxn>
              <a:cxn ang="0">
                <a:pos x="9704" y="41394"/>
              </a:cxn>
              <a:cxn ang="0">
                <a:pos x="62879" y="60731"/>
              </a:cxn>
              <a:cxn ang="0">
                <a:pos x="98200" y="77349"/>
              </a:cxn>
              <a:cxn ang="0">
                <a:pos x="144389" y="126901"/>
              </a:cxn>
              <a:cxn ang="0">
                <a:pos x="133909" y="176754"/>
              </a:cxn>
              <a:cxn ang="0">
                <a:pos x="30663" y="240205"/>
              </a:cxn>
              <a:cxn ang="0">
                <a:pos x="23677" y="245945"/>
              </a:cxn>
              <a:cxn ang="0">
                <a:pos x="13197" y="248665"/>
              </a:cxn>
              <a:cxn ang="0">
                <a:pos x="84227" y="251384"/>
              </a:cxn>
              <a:cxn ang="0">
                <a:pos x="112561" y="262261"/>
              </a:cxn>
              <a:cxn ang="0">
                <a:pos x="133909" y="290058"/>
              </a:cxn>
              <a:cxn ang="0">
                <a:pos x="158750" y="339610"/>
              </a:cxn>
              <a:cxn ang="0">
                <a:pos x="154869" y="394902"/>
              </a:cxn>
              <a:cxn ang="0">
                <a:pos x="130028" y="414240"/>
              </a:cxn>
              <a:cxn ang="0">
                <a:pos x="23677" y="444756"/>
              </a:cxn>
              <a:cxn ang="0">
                <a:pos x="76852" y="450195"/>
              </a:cxn>
              <a:cxn ang="0">
                <a:pos x="105186" y="455633"/>
              </a:cxn>
              <a:cxn ang="0">
                <a:pos x="116054" y="461374"/>
              </a:cxn>
              <a:cxn ang="0">
                <a:pos x="126534" y="464093"/>
              </a:cxn>
              <a:cxn ang="0">
                <a:pos x="130028" y="472251"/>
              </a:cxn>
              <a:cxn ang="0">
                <a:pos x="137402" y="477992"/>
              </a:cxn>
              <a:cxn ang="0">
                <a:pos x="147882" y="505487"/>
              </a:cxn>
              <a:cxn ang="0">
                <a:pos x="144389" y="549600"/>
              </a:cxn>
              <a:cxn ang="0">
                <a:pos x="133909" y="555341"/>
              </a:cxn>
              <a:cxn ang="0">
                <a:pos x="130028" y="563499"/>
              </a:cxn>
              <a:cxn ang="0">
                <a:pos x="91213" y="585555"/>
              </a:cxn>
              <a:cxn ang="0">
                <a:pos x="45024" y="599454"/>
              </a:cxn>
              <a:cxn ang="0">
                <a:pos x="23677" y="604893"/>
              </a:cxn>
              <a:cxn ang="0">
                <a:pos x="2329" y="626949"/>
              </a:cxn>
              <a:cxn ang="0">
                <a:pos x="2329" y="654746"/>
              </a:cxn>
            </a:cxnLst>
            <a:rect l="0" t="0" r="0" b="0"/>
            <a:pathLst>
              <a:path w="409" h="2233">
                <a:moveTo>
                  <a:pt x="34" y="0"/>
                </a:moveTo>
                <a:cubicBezTo>
                  <a:pt x="31" y="46"/>
                  <a:pt x="22" y="91"/>
                  <a:pt x="25" y="137"/>
                </a:cubicBezTo>
                <a:cubicBezTo>
                  <a:pt x="27" y="181"/>
                  <a:pt x="132" y="191"/>
                  <a:pt x="162" y="201"/>
                </a:cubicBezTo>
                <a:cubicBezTo>
                  <a:pt x="234" y="253"/>
                  <a:pt x="201" y="239"/>
                  <a:pt x="253" y="256"/>
                </a:cubicBezTo>
                <a:cubicBezTo>
                  <a:pt x="307" y="310"/>
                  <a:pt x="347" y="346"/>
                  <a:pt x="372" y="420"/>
                </a:cubicBezTo>
                <a:cubicBezTo>
                  <a:pt x="369" y="456"/>
                  <a:pt x="370" y="544"/>
                  <a:pt x="345" y="585"/>
                </a:cubicBezTo>
                <a:cubicBezTo>
                  <a:pt x="286" y="680"/>
                  <a:pt x="186" y="761"/>
                  <a:pt x="79" y="795"/>
                </a:cubicBezTo>
                <a:cubicBezTo>
                  <a:pt x="73" y="801"/>
                  <a:pt x="68" y="809"/>
                  <a:pt x="61" y="814"/>
                </a:cubicBezTo>
                <a:cubicBezTo>
                  <a:pt x="53" y="819"/>
                  <a:pt x="25" y="822"/>
                  <a:pt x="34" y="823"/>
                </a:cubicBezTo>
                <a:cubicBezTo>
                  <a:pt x="95" y="830"/>
                  <a:pt x="156" y="829"/>
                  <a:pt x="217" y="832"/>
                </a:cubicBezTo>
                <a:cubicBezTo>
                  <a:pt x="279" y="853"/>
                  <a:pt x="257" y="837"/>
                  <a:pt x="290" y="868"/>
                </a:cubicBezTo>
                <a:cubicBezTo>
                  <a:pt x="302" y="905"/>
                  <a:pt x="326" y="927"/>
                  <a:pt x="345" y="960"/>
                </a:cubicBezTo>
                <a:cubicBezTo>
                  <a:pt x="376" y="1013"/>
                  <a:pt x="396" y="1064"/>
                  <a:pt x="409" y="1124"/>
                </a:cubicBezTo>
                <a:cubicBezTo>
                  <a:pt x="406" y="1185"/>
                  <a:pt x="407" y="1246"/>
                  <a:pt x="399" y="1307"/>
                </a:cubicBezTo>
                <a:cubicBezTo>
                  <a:pt x="395" y="1336"/>
                  <a:pt x="353" y="1353"/>
                  <a:pt x="335" y="1371"/>
                </a:cubicBezTo>
                <a:cubicBezTo>
                  <a:pt x="268" y="1438"/>
                  <a:pt x="150" y="1450"/>
                  <a:pt x="61" y="1472"/>
                </a:cubicBezTo>
                <a:cubicBezTo>
                  <a:pt x="163" y="1497"/>
                  <a:pt x="0" y="1459"/>
                  <a:pt x="198" y="1490"/>
                </a:cubicBezTo>
                <a:cubicBezTo>
                  <a:pt x="223" y="1494"/>
                  <a:pt x="271" y="1508"/>
                  <a:pt x="271" y="1508"/>
                </a:cubicBezTo>
                <a:cubicBezTo>
                  <a:pt x="280" y="1514"/>
                  <a:pt x="289" y="1522"/>
                  <a:pt x="299" y="1527"/>
                </a:cubicBezTo>
                <a:cubicBezTo>
                  <a:pt x="307" y="1531"/>
                  <a:pt x="319" y="1529"/>
                  <a:pt x="326" y="1536"/>
                </a:cubicBezTo>
                <a:cubicBezTo>
                  <a:pt x="333" y="1543"/>
                  <a:pt x="330" y="1555"/>
                  <a:pt x="335" y="1563"/>
                </a:cubicBezTo>
                <a:cubicBezTo>
                  <a:pt x="340" y="1571"/>
                  <a:pt x="348" y="1576"/>
                  <a:pt x="354" y="1582"/>
                </a:cubicBezTo>
                <a:cubicBezTo>
                  <a:pt x="376" y="1648"/>
                  <a:pt x="368" y="1618"/>
                  <a:pt x="381" y="1673"/>
                </a:cubicBezTo>
                <a:cubicBezTo>
                  <a:pt x="378" y="1722"/>
                  <a:pt x="382" y="1771"/>
                  <a:pt x="372" y="1819"/>
                </a:cubicBezTo>
                <a:cubicBezTo>
                  <a:pt x="370" y="1830"/>
                  <a:pt x="352" y="1829"/>
                  <a:pt x="345" y="1838"/>
                </a:cubicBezTo>
                <a:cubicBezTo>
                  <a:pt x="339" y="1845"/>
                  <a:pt x="341" y="1858"/>
                  <a:pt x="335" y="1865"/>
                </a:cubicBezTo>
                <a:cubicBezTo>
                  <a:pt x="315" y="1889"/>
                  <a:pt x="257" y="1923"/>
                  <a:pt x="235" y="1938"/>
                </a:cubicBezTo>
                <a:cubicBezTo>
                  <a:pt x="197" y="1963"/>
                  <a:pt x="159" y="1972"/>
                  <a:pt x="116" y="1984"/>
                </a:cubicBezTo>
                <a:cubicBezTo>
                  <a:pt x="97" y="1989"/>
                  <a:pt x="61" y="2002"/>
                  <a:pt x="61" y="2002"/>
                </a:cubicBezTo>
                <a:cubicBezTo>
                  <a:pt x="29" y="2023"/>
                  <a:pt x="18" y="2039"/>
                  <a:pt x="6" y="2075"/>
                </a:cubicBezTo>
                <a:cubicBezTo>
                  <a:pt x="15" y="2104"/>
                  <a:pt x="6" y="2233"/>
                  <a:pt x="6" y="2167"/>
                </a:cubicBezTo>
              </a:path>
            </a:pathLst>
          </a:cu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13" name="Rectangle 13"/>
          <p:cNvSpPr/>
          <p:nvPr/>
        </p:nvSpPr>
        <p:spPr>
          <a:xfrm>
            <a:off x="4953000" y="4083685"/>
            <a:ext cx="381000" cy="1524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51214" name="Oval 14"/>
          <p:cNvSpPr/>
          <p:nvPr/>
        </p:nvSpPr>
        <p:spPr>
          <a:xfrm>
            <a:off x="2971800" y="4769485"/>
            <a:ext cx="457200" cy="3810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51215" name="Line 15"/>
          <p:cNvSpPr/>
          <p:nvPr/>
        </p:nvSpPr>
        <p:spPr>
          <a:xfrm flipH="1" flipV="1">
            <a:off x="3733800" y="4236085"/>
            <a:ext cx="381000" cy="304800"/>
          </a:xfrm>
          <a:prstGeom prst="line">
            <a:avLst/>
          </a:prstGeom>
          <a:ln w="38100" cap="flat" cmpd="sng">
            <a:solidFill>
              <a:srgbClr val="0066FF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16" name="Text Box 16"/>
          <p:cNvSpPr txBox="1"/>
          <p:nvPr/>
        </p:nvSpPr>
        <p:spPr>
          <a:xfrm>
            <a:off x="2667000" y="4388485"/>
            <a:ext cx="609600" cy="1168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b="1" dirty="0">
                <a:latin typeface="宋体" pitchFamily="2" charset="-122"/>
              </a:rPr>
              <a:t>+</a:t>
            </a:r>
            <a:endParaRPr lang="en-US" altLang="zh-CN" sz="2800" b="1" dirty="0">
              <a:latin typeface="宋体" pitchFamily="2" charset="-122"/>
            </a:endParaRPr>
          </a:p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b="1" dirty="0">
                <a:latin typeface="宋体" pitchFamily="2" charset="-122"/>
              </a:rPr>
              <a:t>-</a:t>
            </a:r>
            <a:endParaRPr lang="en-US" altLang="zh-CN" sz="2800" b="1" dirty="0">
              <a:latin typeface="宋体" pitchFamily="2" charset="-122"/>
            </a:endParaRPr>
          </a:p>
        </p:txBody>
      </p:sp>
      <p:sp>
        <p:nvSpPr>
          <p:cNvPr id="51217" name="Text Box 17"/>
          <p:cNvSpPr txBox="1"/>
          <p:nvPr/>
        </p:nvSpPr>
        <p:spPr>
          <a:xfrm>
            <a:off x="4953000" y="3550285"/>
            <a:ext cx="38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R</a:t>
            </a:r>
            <a:endParaRPr lang="en-US" altLang="zh-CN" sz="2800" dirty="0">
              <a:latin typeface="宋体" pitchFamily="2" charset="-122"/>
            </a:endParaRPr>
          </a:p>
        </p:txBody>
      </p:sp>
      <p:sp>
        <p:nvSpPr>
          <p:cNvPr id="51218" name="Text Box 18"/>
          <p:cNvSpPr txBox="1"/>
          <p:nvPr/>
        </p:nvSpPr>
        <p:spPr>
          <a:xfrm>
            <a:off x="6324600" y="4617085"/>
            <a:ext cx="38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L</a:t>
            </a:r>
            <a:endParaRPr lang="en-US" altLang="zh-CN" sz="2800" dirty="0">
              <a:latin typeface="宋体" pitchFamily="2" charset="-122"/>
            </a:endParaRPr>
          </a:p>
        </p:txBody>
      </p:sp>
      <p:sp>
        <p:nvSpPr>
          <p:cNvPr id="51219" name="Text Box 19"/>
          <p:cNvSpPr txBox="1"/>
          <p:nvPr/>
        </p:nvSpPr>
        <p:spPr>
          <a:xfrm>
            <a:off x="3733800" y="3550285"/>
            <a:ext cx="38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S</a:t>
            </a:r>
            <a:endParaRPr lang="en-US" altLang="zh-CN" sz="2800" dirty="0">
              <a:latin typeface="宋体" pitchFamily="2" charset="-122"/>
            </a:endParaRPr>
          </a:p>
        </p:txBody>
      </p:sp>
      <p:sp>
        <p:nvSpPr>
          <p:cNvPr id="51220" name="Line 20"/>
          <p:cNvSpPr/>
          <p:nvPr/>
        </p:nvSpPr>
        <p:spPr>
          <a:xfrm>
            <a:off x="4724400" y="4388485"/>
            <a:ext cx="8382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1" name="Text Box 21"/>
          <p:cNvSpPr txBox="1"/>
          <p:nvPr/>
        </p:nvSpPr>
        <p:spPr>
          <a:xfrm>
            <a:off x="4648200" y="4388485"/>
            <a:ext cx="990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u</a:t>
            </a:r>
            <a:r>
              <a:rPr lang="en-US" altLang="zh-CN" sz="2800" baseline="-25000" dirty="0">
                <a:latin typeface="华文新魏" panose="02010800040101010101" pitchFamily="2" charset="-122"/>
                <a:ea typeface="华文新魏" panose="02010800040101010101" pitchFamily="2" charset="-122"/>
              </a:rPr>
              <a:t>R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(t)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222" name="Line 22"/>
          <p:cNvSpPr/>
          <p:nvPr/>
        </p:nvSpPr>
        <p:spPr>
          <a:xfrm>
            <a:off x="7620000" y="5607685"/>
            <a:ext cx="23622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3" name="Line 23"/>
          <p:cNvSpPr/>
          <p:nvPr/>
        </p:nvSpPr>
        <p:spPr>
          <a:xfrm flipV="1">
            <a:off x="7620000" y="3702685"/>
            <a:ext cx="0" cy="19050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4" name="Text Box 24"/>
          <p:cNvSpPr txBox="1"/>
          <p:nvPr/>
        </p:nvSpPr>
        <p:spPr>
          <a:xfrm>
            <a:off x="8382000" y="5683885"/>
            <a:ext cx="762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t/s</a:t>
            </a:r>
            <a:endParaRPr lang="en-US" altLang="zh-CN" sz="2800" dirty="0">
              <a:latin typeface="宋体" pitchFamily="2" charset="-122"/>
            </a:endParaRPr>
          </a:p>
        </p:txBody>
      </p:sp>
      <p:sp>
        <p:nvSpPr>
          <p:cNvPr id="51225" name="Text Box 25"/>
          <p:cNvSpPr txBox="1"/>
          <p:nvPr/>
        </p:nvSpPr>
        <p:spPr>
          <a:xfrm>
            <a:off x="6934200" y="3169285"/>
            <a:ext cx="1371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u</a:t>
            </a:r>
            <a:r>
              <a:rPr lang="en-US" altLang="zh-CN" sz="2800" baseline="-25000" dirty="0">
                <a:latin typeface="华文新魏" panose="02010800040101010101" pitchFamily="2" charset="-122"/>
                <a:ea typeface="华文新魏" panose="02010800040101010101" pitchFamily="2" charset="-122"/>
              </a:rPr>
              <a:t>R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(t)/V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226" name="Line 26"/>
          <p:cNvSpPr/>
          <p:nvPr/>
        </p:nvSpPr>
        <p:spPr>
          <a:xfrm>
            <a:off x="7620000" y="4083685"/>
            <a:ext cx="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7" name="Line 27"/>
          <p:cNvSpPr/>
          <p:nvPr/>
        </p:nvSpPr>
        <p:spPr>
          <a:xfrm>
            <a:off x="7620000" y="4007485"/>
            <a:ext cx="23622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8" name="Text Box 28"/>
          <p:cNvSpPr txBox="1"/>
          <p:nvPr/>
        </p:nvSpPr>
        <p:spPr>
          <a:xfrm>
            <a:off x="7315200" y="5302885"/>
            <a:ext cx="3048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dirty="0">
                <a:latin typeface="宋体" pitchFamily="2" charset="-122"/>
              </a:rPr>
              <a:t>0</a:t>
            </a:r>
            <a:endParaRPr lang="en-US" altLang="zh-CN" dirty="0">
              <a:latin typeface="宋体" pitchFamily="2" charset="-122"/>
            </a:endParaRPr>
          </a:p>
        </p:txBody>
      </p:sp>
      <p:sp>
        <p:nvSpPr>
          <p:cNvPr id="51229" name="Text Box 29"/>
          <p:cNvSpPr txBox="1"/>
          <p:nvPr/>
        </p:nvSpPr>
        <p:spPr>
          <a:xfrm>
            <a:off x="7239000" y="4464685"/>
            <a:ext cx="3048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dirty="0">
                <a:latin typeface="宋体" pitchFamily="2" charset="-122"/>
              </a:rPr>
              <a:t>4</a:t>
            </a:r>
            <a:endParaRPr lang="en-US" altLang="zh-CN" dirty="0">
              <a:latin typeface="宋体" pitchFamily="2" charset="-122"/>
            </a:endParaRPr>
          </a:p>
        </p:txBody>
      </p:sp>
      <p:sp>
        <p:nvSpPr>
          <p:cNvPr id="51230" name="Text Box 30"/>
          <p:cNvSpPr txBox="1"/>
          <p:nvPr/>
        </p:nvSpPr>
        <p:spPr>
          <a:xfrm>
            <a:off x="7239000" y="3778885"/>
            <a:ext cx="3048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dirty="0">
                <a:latin typeface="宋体" pitchFamily="2" charset="-122"/>
              </a:rPr>
              <a:t>8</a:t>
            </a:r>
            <a:endParaRPr lang="en-US" altLang="zh-CN" dirty="0">
              <a:latin typeface="宋体" pitchFamily="2" charset="-122"/>
            </a:endParaRPr>
          </a:p>
        </p:txBody>
      </p:sp>
      <p:sp>
        <p:nvSpPr>
          <p:cNvPr id="51231" name="Line 31"/>
          <p:cNvSpPr/>
          <p:nvPr/>
        </p:nvSpPr>
        <p:spPr>
          <a:xfrm>
            <a:off x="7620000" y="4769485"/>
            <a:ext cx="762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32" name="Arc 32"/>
          <p:cNvSpPr/>
          <p:nvPr/>
        </p:nvSpPr>
        <p:spPr>
          <a:xfrm flipH="1">
            <a:off x="7620000" y="4083685"/>
            <a:ext cx="1066800" cy="1524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66800" y="1524000"/>
              </a:cxn>
              <a:cxn ang="0">
                <a:pos x="0" y="1524000"/>
              </a:cxn>
            </a:cxnLst>
            <a:rect l="0" t="0" r="0" b="0"/>
            <a:pathLst>
              <a:path w="21600" h="21600" fill="none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8100" cap="flat" cmpd="sng">
            <a:solidFill>
              <a:srgbClr val="3333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33" name="Arc 33"/>
          <p:cNvSpPr/>
          <p:nvPr/>
        </p:nvSpPr>
        <p:spPr>
          <a:xfrm flipH="1">
            <a:off x="7620000" y="4159885"/>
            <a:ext cx="1752600" cy="1447800"/>
          </a:xfrm>
          <a:custGeom>
            <a:avLst/>
            <a:gdLst/>
            <a:ahLst/>
            <a:cxnLst>
              <a:cxn ang="0">
                <a:pos x="30346" y="0"/>
              </a:cxn>
              <a:cxn ang="0">
                <a:pos x="1752600" y="1447800"/>
              </a:cxn>
              <a:cxn ang="0">
                <a:pos x="0" y="1447800"/>
              </a:cxn>
            </a:cxnLst>
            <a:rect l="0" t="0" r="0" b="0"/>
            <a:pathLst>
              <a:path w="21600" h="21597" fill="none">
                <a:moveTo>
                  <a:pt x="373" y="0"/>
                </a:moveTo>
                <a:cubicBezTo>
                  <a:pt x="12155" y="204"/>
                  <a:pt x="21600" y="9813"/>
                  <a:pt x="21600" y="21597"/>
                </a:cubicBezTo>
              </a:path>
              <a:path w="21600" h="21597" stroke="0">
                <a:moveTo>
                  <a:pt x="373" y="0"/>
                </a:moveTo>
                <a:cubicBezTo>
                  <a:pt x="12155" y="204"/>
                  <a:pt x="21600" y="9813"/>
                  <a:pt x="21600" y="21597"/>
                </a:cubicBezTo>
                <a:lnTo>
                  <a:pt x="0" y="21597"/>
                </a:lnTo>
                <a:lnTo>
                  <a:pt x="373" y="0"/>
                </a:lnTo>
                <a:close/>
              </a:path>
            </a:pathLst>
          </a:custGeom>
          <a:noFill/>
          <a:ln w="38100" cap="flat" cmpd="sng">
            <a:solidFill>
              <a:srgbClr val="3333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34" name="Arc 34"/>
          <p:cNvSpPr/>
          <p:nvPr/>
        </p:nvSpPr>
        <p:spPr>
          <a:xfrm flipH="1">
            <a:off x="7620000" y="4464685"/>
            <a:ext cx="2438400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38400" y="1143000"/>
              </a:cxn>
              <a:cxn ang="0">
                <a:pos x="0" y="1143000"/>
              </a:cxn>
            </a:cxnLst>
            <a:rect l="0" t="0" r="0" b="0"/>
            <a:pathLst>
              <a:path w="21600" h="21600" fill="none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8100" cap="flat" cmpd="sng">
            <a:solidFill>
              <a:srgbClr val="3333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35" name="Text Box 35"/>
          <p:cNvSpPr txBox="1"/>
          <p:nvPr/>
        </p:nvSpPr>
        <p:spPr>
          <a:xfrm>
            <a:off x="7696200" y="3855085"/>
            <a:ext cx="38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a</a:t>
            </a:r>
            <a:endParaRPr lang="en-US" altLang="zh-CN" sz="2800" dirty="0">
              <a:latin typeface="宋体" pitchFamily="2" charset="-122"/>
            </a:endParaRPr>
          </a:p>
        </p:txBody>
      </p:sp>
      <p:sp>
        <p:nvSpPr>
          <p:cNvPr id="51236" name="Text Box 36"/>
          <p:cNvSpPr txBox="1"/>
          <p:nvPr/>
        </p:nvSpPr>
        <p:spPr>
          <a:xfrm>
            <a:off x="8686800" y="4083685"/>
            <a:ext cx="38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b</a:t>
            </a:r>
            <a:endParaRPr lang="en-US" altLang="zh-CN" sz="2800" dirty="0">
              <a:latin typeface="宋体" pitchFamily="2" charset="-122"/>
            </a:endParaRPr>
          </a:p>
        </p:txBody>
      </p:sp>
      <p:sp>
        <p:nvSpPr>
          <p:cNvPr id="51237" name="Text Box 37"/>
          <p:cNvSpPr txBox="1"/>
          <p:nvPr/>
        </p:nvSpPr>
        <p:spPr>
          <a:xfrm>
            <a:off x="9372600" y="4388485"/>
            <a:ext cx="38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c</a:t>
            </a:r>
            <a:endParaRPr lang="en-US" altLang="zh-CN" sz="2800" dirty="0"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80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80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80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6" grpId="0" build="p"/>
      <p:bldP spid="180227" grpId="0" build="p"/>
      <p:bldP spid="180228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8"/>
          <p:cNvSpPr txBox="1"/>
          <p:nvPr/>
        </p:nvSpPr>
        <p:spPr>
          <a:xfrm>
            <a:off x="1524000" y="756920"/>
            <a:ext cx="482441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Times New Roman" panose="02020503050405090304" pitchFamily="18" charset="0"/>
                <a:ea typeface="楷体_GB2312" pitchFamily="1" charset="-122"/>
              </a:rPr>
              <a:t>一阶线性微分方程的通解</a:t>
            </a:r>
            <a:endParaRPr lang="zh-CN" altLang="en-US" sz="28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145417" name="Object 9"/>
          <p:cNvGraphicFramePr>
            <a:graphicFrameLocks noChangeAspect="1"/>
          </p:cNvGraphicFramePr>
          <p:nvPr/>
        </p:nvGraphicFramePr>
        <p:xfrm>
          <a:off x="3792538" y="1836420"/>
          <a:ext cx="3810000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name="" r:id="rId1" imgW="3200400" imgH="876300" progId="Equation.3">
                  <p:embed/>
                </p:oleObj>
              </mc:Choice>
              <mc:Fallback>
                <p:oleObj name="" r:id="rId1" imgW="3200400" imgH="876300" progId="Equation.3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792538" y="1836420"/>
                        <a:ext cx="3810000" cy="1055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8" name="Object 10"/>
          <p:cNvGraphicFramePr>
            <a:graphicFrameLocks noChangeAspect="1"/>
          </p:cNvGraphicFramePr>
          <p:nvPr/>
        </p:nvGraphicFramePr>
        <p:xfrm>
          <a:off x="2352675" y="3636645"/>
          <a:ext cx="1646238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5" name="" r:id="rId3" imgW="748665" imgH="215900" progId="Equation.DSMT4">
                  <p:embed/>
                </p:oleObj>
              </mc:Choice>
              <mc:Fallback>
                <p:oleObj name="" r:id="rId3" imgW="748665" imgH="215900" progId="Equation.DSMT4">
                  <p:embed/>
                  <p:pic>
                    <p:nvPicPr>
                      <p:cNvPr id="0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2675" y="3636645"/>
                        <a:ext cx="1646238" cy="471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19" name="AutoShape 11"/>
          <p:cNvSpPr/>
          <p:nvPr/>
        </p:nvSpPr>
        <p:spPr>
          <a:xfrm>
            <a:off x="4295775" y="3779520"/>
            <a:ext cx="1223963" cy="215900"/>
          </a:xfrm>
          <a:prstGeom prst="rightArrow">
            <a:avLst>
              <a:gd name="adj1" fmla="val 50000"/>
              <a:gd name="adj2" fmla="val 14172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145420" name="Text Box 12"/>
          <p:cNvSpPr txBox="1"/>
          <p:nvPr/>
        </p:nvSpPr>
        <p:spPr>
          <a:xfrm>
            <a:off x="5735638" y="3565208"/>
            <a:ext cx="38893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latin typeface="Times New Roman" panose="02020503050405090304" pitchFamily="18" charset="0"/>
                <a:ea typeface="楷体_GB2312" pitchFamily="1" charset="-122"/>
              </a:rPr>
              <a:t>一阶齐次线性微分方程</a:t>
            </a:r>
            <a:endParaRPr lang="zh-CN" altLang="en-US" sz="28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145424" name="Object 16"/>
          <p:cNvGraphicFramePr>
            <a:graphicFrameLocks noChangeAspect="1"/>
          </p:cNvGraphicFramePr>
          <p:nvPr/>
        </p:nvGraphicFramePr>
        <p:xfrm>
          <a:off x="2351088" y="4317683"/>
          <a:ext cx="1646237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6" name="" r:id="rId5" imgW="748665" imgH="215900" progId="Equation.DSMT4">
                  <p:embed/>
                </p:oleObj>
              </mc:Choice>
              <mc:Fallback>
                <p:oleObj name="" r:id="rId5" imgW="748665" imgH="215900" progId="Equation.DSMT4">
                  <p:embed/>
                  <p:pic>
                    <p:nvPicPr>
                      <p:cNvPr id="0" name="Object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1088" y="4317683"/>
                        <a:ext cx="1646237" cy="4714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25" name="AutoShape 17"/>
          <p:cNvSpPr/>
          <p:nvPr/>
        </p:nvSpPr>
        <p:spPr>
          <a:xfrm>
            <a:off x="4295775" y="4412933"/>
            <a:ext cx="1223963" cy="215900"/>
          </a:xfrm>
          <a:prstGeom prst="rightArrow">
            <a:avLst>
              <a:gd name="adj1" fmla="val 50000"/>
              <a:gd name="adj2" fmla="val 14172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145426" name="Text Box 18"/>
          <p:cNvSpPr txBox="1"/>
          <p:nvPr/>
        </p:nvSpPr>
        <p:spPr>
          <a:xfrm>
            <a:off x="5664200" y="4270058"/>
            <a:ext cx="44640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latin typeface="Times New Roman" panose="02020503050405090304" pitchFamily="18" charset="0"/>
                <a:ea typeface="楷体_GB2312" pitchFamily="1" charset="-122"/>
              </a:rPr>
              <a:t>一阶非齐次线性微分方程</a:t>
            </a:r>
            <a:endParaRPr lang="zh-CN" altLang="en-US" sz="28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5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5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5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5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5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5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20" grpId="0"/>
      <p:bldP spid="1454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4"/>
          <p:cNvSpPr txBox="1"/>
          <p:nvPr/>
        </p:nvSpPr>
        <p:spPr>
          <a:xfrm>
            <a:off x="1524000" y="591185"/>
            <a:ext cx="57245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Times New Roman" panose="02020503050405090304" pitchFamily="18" charset="0"/>
                <a:ea typeface="楷体_GB2312" pitchFamily="1" charset="-122"/>
              </a:rPr>
              <a:t>一阶齐次线性微分方程的通解</a:t>
            </a:r>
            <a:endParaRPr lang="zh-CN" altLang="en-US" sz="28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146437" name="Object 5"/>
          <p:cNvGraphicFramePr>
            <a:graphicFrameLocks noChangeAspect="1"/>
          </p:cNvGraphicFramePr>
          <p:nvPr/>
        </p:nvGraphicFramePr>
        <p:xfrm>
          <a:off x="3863975" y="1167448"/>
          <a:ext cx="3810000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" r:id="rId1" imgW="3200400" imgH="876300" progId="Equation.3">
                  <p:embed/>
                </p:oleObj>
              </mc:Choice>
              <mc:Fallback>
                <p:oleObj name="" r:id="rId1" imgW="3200400" imgH="876300" progId="Equation.3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863975" y="1167448"/>
                        <a:ext cx="3810000" cy="1055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38" name="Object 6"/>
          <p:cNvGraphicFramePr>
            <a:graphicFrameLocks noChangeAspect="1"/>
          </p:cNvGraphicFramePr>
          <p:nvPr/>
        </p:nvGraphicFramePr>
        <p:xfrm>
          <a:off x="2352675" y="2318385"/>
          <a:ext cx="1646238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9" name="" r:id="rId3" imgW="748665" imgH="215900" progId="Equation.DSMT4">
                  <p:embed/>
                </p:oleObj>
              </mc:Choice>
              <mc:Fallback>
                <p:oleObj name="" r:id="rId3" imgW="748665" imgH="215900" progId="Equation.DSMT4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2675" y="2318385"/>
                        <a:ext cx="1646238" cy="471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39" name="AutoShape 7"/>
          <p:cNvSpPr/>
          <p:nvPr/>
        </p:nvSpPr>
        <p:spPr>
          <a:xfrm>
            <a:off x="4295775" y="2461260"/>
            <a:ext cx="1223963" cy="215900"/>
          </a:xfrm>
          <a:prstGeom prst="rightArrow">
            <a:avLst>
              <a:gd name="adj1" fmla="val 50000"/>
              <a:gd name="adj2" fmla="val 14172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146440" name="Text Box 8"/>
          <p:cNvSpPr txBox="1"/>
          <p:nvPr/>
        </p:nvSpPr>
        <p:spPr>
          <a:xfrm>
            <a:off x="5735638" y="2246948"/>
            <a:ext cx="38893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latin typeface="Times New Roman" panose="02020503050405090304" pitchFamily="18" charset="0"/>
                <a:ea typeface="楷体_GB2312" pitchFamily="1" charset="-122"/>
              </a:rPr>
              <a:t>一阶齐次线性微分方程</a:t>
            </a:r>
            <a:endParaRPr lang="zh-CN" altLang="en-US" sz="28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146444" name="Object 12"/>
          <p:cNvGraphicFramePr>
            <a:graphicFrameLocks noChangeAspect="1"/>
          </p:cNvGraphicFramePr>
          <p:nvPr/>
        </p:nvGraphicFramePr>
        <p:xfrm>
          <a:off x="2495550" y="3181985"/>
          <a:ext cx="7345363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0" name="" r:id="rId5" imgW="3305175" imgH="409575" progId="Equation.DSMT4">
                  <p:embed/>
                </p:oleObj>
              </mc:Choice>
              <mc:Fallback>
                <p:oleObj name="" r:id="rId5" imgW="3305175" imgH="409575" progId="Equation.DSMT4">
                  <p:embed/>
                  <p:pic>
                    <p:nvPicPr>
                      <p:cNvPr id="0" name="Object 12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95550" y="3181985"/>
                        <a:ext cx="7345363" cy="93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46" name="Object 14"/>
          <p:cNvGraphicFramePr>
            <a:graphicFrameLocks noChangeAspect="1"/>
          </p:cNvGraphicFramePr>
          <p:nvPr/>
        </p:nvGraphicFramePr>
        <p:xfrm>
          <a:off x="3071813" y="4191635"/>
          <a:ext cx="6303962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1" name="" r:id="rId7" imgW="2838450" imgH="409575" progId="Equation.DSMT4">
                  <p:embed/>
                </p:oleObj>
              </mc:Choice>
              <mc:Fallback>
                <p:oleObj name="" r:id="rId7" imgW="2838450" imgH="409575" progId="Equation.DSMT4">
                  <p:embed/>
                  <p:pic>
                    <p:nvPicPr>
                      <p:cNvPr id="0" name="Object 14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71813" y="4191635"/>
                        <a:ext cx="6303962" cy="93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47" name="Object 15"/>
          <p:cNvGraphicFramePr>
            <a:graphicFrameLocks noChangeAspect="1"/>
          </p:cNvGraphicFramePr>
          <p:nvPr/>
        </p:nvGraphicFramePr>
        <p:xfrm>
          <a:off x="3216275" y="5199698"/>
          <a:ext cx="582612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2" name="" r:id="rId9" imgW="2619375" imgH="266700" progId="Equation.DSMT4">
                  <p:embed/>
                </p:oleObj>
              </mc:Choice>
              <mc:Fallback>
                <p:oleObj name="" r:id="rId9" imgW="2619375" imgH="266700" progId="Equation.DSMT4">
                  <p:embed/>
                  <p:pic>
                    <p:nvPicPr>
                      <p:cNvPr id="0" name="Object 15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16275" y="5199698"/>
                        <a:ext cx="5826125" cy="622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48" name="Object 16"/>
          <p:cNvGraphicFramePr>
            <a:graphicFrameLocks noChangeAspect="1"/>
          </p:cNvGraphicFramePr>
          <p:nvPr/>
        </p:nvGraphicFramePr>
        <p:xfrm>
          <a:off x="3287713" y="6063298"/>
          <a:ext cx="60483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3" name="" r:id="rId11" imgW="2352675" imgH="285750" progId="Equation.DSMT4">
                  <p:embed/>
                </p:oleObj>
              </mc:Choice>
              <mc:Fallback>
                <p:oleObj name="" r:id="rId11" imgW="2352675" imgH="285750" progId="Equation.DSMT4">
                  <p:embed/>
                  <p:pic>
                    <p:nvPicPr>
                      <p:cNvPr id="0" name="Object 16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87713" y="6063298"/>
                        <a:ext cx="6048375" cy="752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49" name="Text Box 17"/>
          <p:cNvSpPr txBox="1"/>
          <p:nvPr/>
        </p:nvSpPr>
        <p:spPr>
          <a:xfrm>
            <a:off x="1703388" y="6063298"/>
            <a:ext cx="18002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503050405090304" pitchFamily="18" charset="0"/>
                <a:ea typeface="楷体_GB2312" pitchFamily="1" charset="-122"/>
              </a:rPr>
              <a:t>通解：</a:t>
            </a:r>
            <a:endParaRPr lang="zh-CN" altLang="en-US" sz="2800" b="1" dirty="0">
              <a:solidFill>
                <a:srgbClr val="FFFF0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6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6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6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6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6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6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6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40" grpId="0"/>
      <p:bldP spid="1464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/>
          <p:nvPr/>
        </p:nvSpPr>
        <p:spPr>
          <a:xfrm>
            <a:off x="6149658" y="701675"/>
            <a:ext cx="3340735" cy="36830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K</a:t>
            </a:r>
            <a:r>
              <a:rPr lang="zh-CN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未动作前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</a:rPr>
              <a:t>，电路处于稳定状态</a:t>
            </a:r>
            <a:endParaRPr lang="zh-CN" altLang="en-US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8915" name="Text Box 3"/>
          <p:cNvSpPr txBox="1"/>
          <p:nvPr/>
        </p:nvSpPr>
        <p:spPr>
          <a:xfrm>
            <a:off x="6241892" y="3174524"/>
            <a:ext cx="254825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i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0 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,   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C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0</a:t>
            </a:r>
            <a:endParaRPr lang="en-US" altLang="zh-CN" sz="32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8916" name="Text Box 4"/>
          <p:cNvSpPr txBox="1"/>
          <p:nvPr/>
        </p:nvSpPr>
        <p:spPr>
          <a:xfrm>
            <a:off x="6313329" y="1447324"/>
            <a:ext cx="277685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 = 0 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,    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s</a:t>
            </a:r>
            <a:endParaRPr lang="en-US" altLang="zh-CN" sz="3200" b="1" i="1" baseline="-25000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8917" name="Text Box 5"/>
          <p:cNvSpPr txBox="1"/>
          <p:nvPr/>
        </p:nvSpPr>
        <p:spPr>
          <a:xfrm>
            <a:off x="5519738" y="2185671"/>
            <a:ext cx="4859337" cy="64516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K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</a:rPr>
              <a:t>动作</a:t>
            </a:r>
            <a:r>
              <a:rPr lang="zh-CN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后很长时间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</a:rPr>
              <a:t>，电容放电完毕，电路达到新的稳定状态</a:t>
            </a:r>
            <a:endParaRPr lang="zh-CN" altLang="en-US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38918" name="Group 6"/>
          <p:cNvGrpSpPr/>
          <p:nvPr/>
        </p:nvGrpSpPr>
        <p:grpSpPr>
          <a:xfrm>
            <a:off x="2782888" y="4084638"/>
            <a:ext cx="5264150" cy="2409825"/>
            <a:chOff x="793" y="2369"/>
            <a:chExt cx="3316" cy="1518"/>
          </a:xfrm>
        </p:grpSpPr>
        <p:sp>
          <p:nvSpPr>
            <p:cNvPr id="9284" name="Text Box 7"/>
            <p:cNvSpPr txBox="1"/>
            <p:nvPr/>
          </p:nvSpPr>
          <p:spPr>
            <a:xfrm>
              <a:off x="793" y="3351"/>
              <a:ext cx="123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sz="2000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前一个稳定状态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285" name="Text Box 8"/>
            <p:cNvSpPr txBox="1"/>
            <p:nvPr/>
          </p:nvSpPr>
          <p:spPr>
            <a:xfrm>
              <a:off x="2065" y="3636"/>
              <a:ext cx="757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sz="2000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过渡状态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286" name="Text Box 9"/>
            <p:cNvSpPr txBox="1"/>
            <p:nvPr/>
          </p:nvSpPr>
          <p:spPr>
            <a:xfrm>
              <a:off x="2747" y="3396"/>
              <a:ext cx="123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sz="2000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第二个稳定状态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9287" name="Group 10"/>
            <p:cNvGrpSpPr/>
            <p:nvPr/>
          </p:nvGrpSpPr>
          <p:grpSpPr>
            <a:xfrm>
              <a:off x="2655" y="2533"/>
              <a:ext cx="202" cy="1076"/>
              <a:chOff x="3740" y="336"/>
              <a:chExt cx="202" cy="1076"/>
            </a:xfrm>
          </p:grpSpPr>
          <p:sp>
            <p:nvSpPr>
              <p:cNvPr id="9308" name="Text Box 11"/>
              <p:cNvSpPr txBox="1"/>
              <p:nvPr/>
            </p:nvSpPr>
            <p:spPr>
              <a:xfrm>
                <a:off x="3740" y="1180"/>
                <a:ext cx="202" cy="2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t</a:t>
                </a:r>
                <a:r>
                  <a:rPr lang="en-US" altLang="zh-CN" b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1</a:t>
                </a:r>
                <a:endPara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9309" name="Line 12"/>
              <p:cNvSpPr/>
              <p:nvPr/>
            </p:nvSpPr>
            <p:spPr>
              <a:xfrm>
                <a:off x="3840" y="336"/>
                <a:ext cx="0" cy="912"/>
              </a:xfrm>
              <a:prstGeom prst="line">
                <a:avLst/>
              </a:prstGeom>
              <a:ln w="25400" cap="flat" cmpd="sng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88" name="Group 13"/>
            <p:cNvGrpSpPr/>
            <p:nvPr/>
          </p:nvGrpSpPr>
          <p:grpSpPr>
            <a:xfrm>
              <a:off x="2735" y="2465"/>
              <a:ext cx="912" cy="308"/>
              <a:chOff x="3840" y="268"/>
              <a:chExt cx="912" cy="308"/>
            </a:xfrm>
          </p:grpSpPr>
          <p:sp>
            <p:nvSpPr>
              <p:cNvPr id="9306" name="Line 14"/>
              <p:cNvSpPr/>
              <p:nvPr/>
            </p:nvSpPr>
            <p:spPr>
              <a:xfrm>
                <a:off x="3840" y="576"/>
                <a:ext cx="912" cy="0"/>
              </a:xfrm>
              <a:prstGeom prst="line">
                <a:avLst/>
              </a:prstGeom>
              <a:ln w="38100" cap="flat" cmpd="sng">
                <a:solidFill>
                  <a:srgbClr val="FF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07" name="Text Box 15"/>
              <p:cNvSpPr txBox="1"/>
              <p:nvPr/>
            </p:nvSpPr>
            <p:spPr>
              <a:xfrm>
                <a:off x="4203" y="268"/>
                <a:ext cx="271" cy="2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S</a:t>
                </a:r>
                <a:endPara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grpSp>
          <p:nvGrpSpPr>
            <p:cNvPr id="9289" name="Group 16"/>
            <p:cNvGrpSpPr/>
            <p:nvPr/>
          </p:nvGrpSpPr>
          <p:grpSpPr>
            <a:xfrm>
              <a:off x="1631" y="2369"/>
              <a:ext cx="2478" cy="1192"/>
              <a:chOff x="2736" y="172"/>
              <a:chExt cx="2478" cy="1192"/>
            </a:xfrm>
          </p:grpSpPr>
          <p:sp>
            <p:nvSpPr>
              <p:cNvPr id="9301" name="Line 17"/>
              <p:cNvSpPr/>
              <p:nvPr/>
            </p:nvSpPr>
            <p:spPr>
              <a:xfrm>
                <a:off x="2736" y="1104"/>
                <a:ext cx="2352" cy="0"/>
              </a:xfrm>
              <a:prstGeom prst="line">
                <a:avLst/>
              </a:prstGeom>
              <a:ln w="38100" cap="flat" cmpd="sng">
                <a:solidFill>
                  <a:schemeClr val="bg1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02" name="Line 18"/>
              <p:cNvSpPr/>
              <p:nvPr/>
            </p:nvSpPr>
            <p:spPr>
              <a:xfrm flipH="1" flipV="1">
                <a:off x="3216" y="240"/>
                <a:ext cx="0" cy="1056"/>
              </a:xfrm>
              <a:prstGeom prst="line">
                <a:avLst/>
              </a:prstGeom>
              <a:ln w="38100" cap="flat" cmpd="sng">
                <a:solidFill>
                  <a:schemeClr val="bg1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03" name="Text Box 19"/>
              <p:cNvSpPr txBox="1"/>
              <p:nvPr/>
            </p:nvSpPr>
            <p:spPr>
              <a:xfrm>
                <a:off x="3243" y="172"/>
                <a:ext cx="237" cy="2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i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c</a:t>
                </a:r>
                <a:endParaRPr lang="en-US" altLang="zh-CN" b="1" i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9304" name="Text Box 20"/>
              <p:cNvSpPr txBox="1"/>
              <p:nvPr/>
            </p:nvSpPr>
            <p:spPr>
              <a:xfrm>
                <a:off x="5059" y="1084"/>
                <a:ext cx="155" cy="2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t</a:t>
                </a:r>
                <a:endPara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9305" name="Text Box 21"/>
              <p:cNvSpPr txBox="1"/>
              <p:nvPr/>
            </p:nvSpPr>
            <p:spPr>
              <a:xfrm>
                <a:off x="3228" y="1132"/>
                <a:ext cx="187" cy="2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0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9290" name="Line 22"/>
            <p:cNvSpPr/>
            <p:nvPr/>
          </p:nvSpPr>
          <p:spPr>
            <a:xfrm>
              <a:off x="1439" y="3301"/>
              <a:ext cx="672" cy="0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91" name="Freeform 23"/>
            <p:cNvSpPr/>
            <p:nvPr/>
          </p:nvSpPr>
          <p:spPr>
            <a:xfrm>
              <a:off x="2113" y="2767"/>
              <a:ext cx="663" cy="530"/>
            </a:xfrm>
            <a:custGeom>
              <a:avLst/>
              <a:gdLst/>
              <a:ahLst/>
              <a:cxnLst>
                <a:cxn ang="0">
                  <a:pos x="0" y="530"/>
                </a:cxn>
                <a:cxn ang="0">
                  <a:pos x="94" y="276"/>
                </a:cxn>
                <a:cxn ang="0">
                  <a:pos x="220" y="90"/>
                </a:cxn>
                <a:cxn ang="0">
                  <a:pos x="409" y="21"/>
                </a:cxn>
                <a:cxn ang="0">
                  <a:pos x="582" y="3"/>
                </a:cxn>
                <a:cxn ang="0">
                  <a:pos x="663" y="3"/>
                </a:cxn>
              </a:cxnLst>
              <a:rect l="0" t="0" r="0" b="0"/>
              <a:pathLst>
                <a:path w="663" h="530">
                  <a:moveTo>
                    <a:pt x="0" y="530"/>
                  </a:moveTo>
                  <a:cubicBezTo>
                    <a:pt x="16" y="488"/>
                    <a:pt x="57" y="349"/>
                    <a:pt x="94" y="276"/>
                  </a:cubicBezTo>
                  <a:cubicBezTo>
                    <a:pt x="131" y="203"/>
                    <a:pt x="168" y="132"/>
                    <a:pt x="220" y="90"/>
                  </a:cubicBezTo>
                  <a:cubicBezTo>
                    <a:pt x="272" y="48"/>
                    <a:pt x="349" y="36"/>
                    <a:pt x="409" y="21"/>
                  </a:cubicBezTo>
                  <a:cubicBezTo>
                    <a:pt x="469" y="6"/>
                    <a:pt x="540" y="6"/>
                    <a:pt x="582" y="3"/>
                  </a:cubicBezTo>
                  <a:cubicBezTo>
                    <a:pt x="624" y="0"/>
                    <a:pt x="651" y="3"/>
                    <a:pt x="663" y="3"/>
                  </a:cubicBezTo>
                </a:path>
              </a:pathLst>
            </a:custGeom>
            <a:noFill/>
            <a:ln w="38100" cap="flat" cmpd="sng">
              <a:solidFill>
                <a:srgbClr val="00FF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9292" name="Group 24"/>
            <p:cNvGrpSpPr/>
            <p:nvPr/>
          </p:nvGrpSpPr>
          <p:grpSpPr>
            <a:xfrm>
              <a:off x="1428" y="2535"/>
              <a:ext cx="2232" cy="767"/>
              <a:chOff x="2556" y="333"/>
              <a:chExt cx="2232" cy="767"/>
            </a:xfrm>
          </p:grpSpPr>
          <p:grpSp>
            <p:nvGrpSpPr>
              <p:cNvPr id="9293" name="Group 25"/>
              <p:cNvGrpSpPr/>
              <p:nvPr/>
            </p:nvGrpSpPr>
            <p:grpSpPr>
              <a:xfrm>
                <a:off x="2556" y="570"/>
                <a:ext cx="2232" cy="530"/>
                <a:chOff x="2556" y="570"/>
                <a:chExt cx="2232" cy="530"/>
              </a:xfrm>
            </p:grpSpPr>
            <p:sp>
              <p:nvSpPr>
                <p:cNvPr id="9295" name="Line 26"/>
                <p:cNvSpPr/>
                <p:nvPr/>
              </p:nvSpPr>
              <p:spPr>
                <a:xfrm>
                  <a:off x="2556" y="1080"/>
                  <a:ext cx="648" cy="0"/>
                </a:xfrm>
                <a:prstGeom prst="line">
                  <a:avLst/>
                </a:prstGeom>
                <a:ln w="38100" cap="flat" cmpd="sng">
                  <a:solidFill>
                    <a:srgbClr val="FF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96" name="Line 27"/>
                <p:cNvSpPr/>
                <p:nvPr/>
              </p:nvSpPr>
              <p:spPr>
                <a:xfrm>
                  <a:off x="3876" y="1092"/>
                  <a:ext cx="912" cy="0"/>
                </a:xfrm>
                <a:prstGeom prst="line">
                  <a:avLst/>
                </a:prstGeom>
                <a:ln w="38100" cap="flat" cmpd="sng">
                  <a:solidFill>
                    <a:srgbClr val="FF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97" name="Freeform 28"/>
                <p:cNvSpPr/>
                <p:nvPr/>
              </p:nvSpPr>
              <p:spPr>
                <a:xfrm flipV="1">
                  <a:off x="3218" y="570"/>
                  <a:ext cx="663" cy="530"/>
                </a:xfrm>
                <a:custGeom>
                  <a:avLst/>
                  <a:gdLst/>
                  <a:ahLst/>
                  <a:cxnLst>
                    <a:cxn ang="0">
                      <a:pos x="0" y="530"/>
                    </a:cxn>
                    <a:cxn ang="0">
                      <a:pos x="94" y="276"/>
                    </a:cxn>
                    <a:cxn ang="0">
                      <a:pos x="220" y="90"/>
                    </a:cxn>
                    <a:cxn ang="0">
                      <a:pos x="409" y="21"/>
                    </a:cxn>
                    <a:cxn ang="0">
                      <a:pos x="582" y="3"/>
                    </a:cxn>
                    <a:cxn ang="0">
                      <a:pos x="663" y="3"/>
                    </a:cxn>
                  </a:cxnLst>
                  <a:rect l="0" t="0" r="0" b="0"/>
                  <a:pathLst>
                    <a:path w="663" h="530">
                      <a:moveTo>
                        <a:pt x="0" y="530"/>
                      </a:moveTo>
                      <a:cubicBezTo>
                        <a:pt x="16" y="488"/>
                        <a:pt x="57" y="349"/>
                        <a:pt x="94" y="276"/>
                      </a:cubicBezTo>
                      <a:cubicBezTo>
                        <a:pt x="131" y="203"/>
                        <a:pt x="168" y="132"/>
                        <a:pt x="220" y="90"/>
                      </a:cubicBezTo>
                      <a:cubicBezTo>
                        <a:pt x="272" y="48"/>
                        <a:pt x="349" y="36"/>
                        <a:pt x="409" y="21"/>
                      </a:cubicBezTo>
                      <a:cubicBezTo>
                        <a:pt x="469" y="6"/>
                        <a:pt x="540" y="6"/>
                        <a:pt x="582" y="3"/>
                      </a:cubicBezTo>
                      <a:cubicBezTo>
                        <a:pt x="624" y="0"/>
                        <a:pt x="651" y="3"/>
                        <a:pt x="663" y="3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0000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98" name="Line 29"/>
                <p:cNvSpPr/>
                <p:nvPr/>
              </p:nvSpPr>
              <p:spPr>
                <a:xfrm>
                  <a:off x="3204" y="612"/>
                  <a:ext cx="12" cy="456"/>
                </a:xfrm>
                <a:prstGeom prst="line">
                  <a:avLst/>
                </a:prstGeom>
                <a:ln w="38100" cap="flat" cmpd="sng">
                  <a:solidFill>
                    <a:srgbClr val="FF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99" name="Line 30"/>
                <p:cNvSpPr/>
                <p:nvPr/>
              </p:nvSpPr>
              <p:spPr>
                <a:xfrm flipV="1">
                  <a:off x="3456" y="828"/>
                  <a:ext cx="1032" cy="204"/>
                </a:xfrm>
                <a:prstGeom prst="line">
                  <a:avLst/>
                </a:prstGeom>
                <a:ln w="28575" cap="flat" cmpd="sng">
                  <a:solidFill>
                    <a:srgbClr val="FFFF00"/>
                  </a:solidFill>
                  <a:prstDash val="dash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300" name="Text Box 31"/>
                <p:cNvSpPr txBox="1"/>
                <p:nvPr/>
              </p:nvSpPr>
              <p:spPr>
                <a:xfrm>
                  <a:off x="4436" y="664"/>
                  <a:ext cx="178" cy="32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r>
                    <a:rPr lang="en-US" altLang="zh-CN" sz="2800" b="1" i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i</a:t>
                  </a:r>
                  <a:endParaRPr lang="en-US" altLang="zh-CN" sz="28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graphicFrame>
            <p:nvGraphicFramePr>
              <p:cNvPr id="9294" name="Object 32"/>
              <p:cNvGraphicFramePr>
                <a:graphicFrameLocks noChangeAspect="1"/>
              </p:cNvGraphicFramePr>
              <p:nvPr/>
            </p:nvGraphicFramePr>
            <p:xfrm>
              <a:off x="2789" y="333"/>
              <a:ext cx="306" cy="4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4" name="" r:id="rId1" imgW="257175" imgH="400050" progId="Equation.3">
                      <p:embed/>
                    </p:oleObj>
                  </mc:Choice>
                  <mc:Fallback>
                    <p:oleObj name="" r:id="rId1" imgW="257175" imgH="400050" progId="Equation.3">
                      <p:embed/>
                      <p:pic>
                        <p:nvPicPr>
                          <p:cNvPr id="0" name="Object 32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FFFF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789" y="333"/>
                            <a:ext cx="306" cy="46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8945" name="AutoShape 33" descr="羊皮纸"/>
          <p:cNvSpPr/>
          <p:nvPr/>
        </p:nvSpPr>
        <p:spPr>
          <a:xfrm>
            <a:off x="3432175" y="5840413"/>
            <a:ext cx="2087563" cy="503237"/>
          </a:xfrm>
          <a:prstGeom prst="wedgeRoundRectCallout">
            <a:avLst>
              <a:gd name="adj1" fmla="val 155324"/>
              <a:gd name="adj2" fmla="val -98579"/>
              <a:gd name="adj3" fmla="val 16667"/>
            </a:avLst>
          </a:prstGeom>
          <a:blipFill rotWithShape="1">
            <a:blip r:embed="rId3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chemeClr val="tx1"/>
                </a:solidFill>
                <a:latin typeface="Arial" panose="020B0604020202090204" pitchFamily="34" charset="0"/>
                <a:ea typeface="仿宋_GB2312" pitchFamily="49" charset="-122"/>
              </a:rPr>
              <a:t>有一过渡期</a:t>
            </a:r>
            <a:endParaRPr lang="zh-CN" altLang="en-US" b="1" dirty="0">
              <a:solidFill>
                <a:schemeClr val="tx1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38946" name="Freeform 34"/>
          <p:cNvSpPr/>
          <p:nvPr/>
        </p:nvSpPr>
        <p:spPr>
          <a:xfrm rot="-6534047">
            <a:off x="7410450" y="4525963"/>
            <a:ext cx="1258888" cy="1152525"/>
          </a:xfrm>
          <a:custGeom>
            <a:avLst/>
            <a:gdLst/>
            <a:ahLst/>
            <a:cxnLst>
              <a:cxn ang="0">
                <a:pos x="0" y="1152525"/>
              </a:cxn>
              <a:cxn ang="0">
                <a:pos x="178485" y="600183"/>
              </a:cxn>
              <a:cxn ang="0">
                <a:pos x="417731" y="195712"/>
              </a:cxn>
              <a:cxn ang="0">
                <a:pos x="776599" y="45666"/>
              </a:cxn>
              <a:cxn ang="0">
                <a:pos x="1105087" y="6524"/>
              </a:cxn>
              <a:cxn ang="0">
                <a:pos x="1258888" y="6524"/>
              </a:cxn>
            </a:cxnLst>
            <a:rect l="0" t="0" r="0" b="0"/>
            <a:pathLst>
              <a:path w="663" h="530">
                <a:moveTo>
                  <a:pt x="0" y="530"/>
                </a:moveTo>
                <a:cubicBezTo>
                  <a:pt x="16" y="488"/>
                  <a:pt x="57" y="349"/>
                  <a:pt x="94" y="276"/>
                </a:cubicBezTo>
                <a:cubicBezTo>
                  <a:pt x="131" y="203"/>
                  <a:pt x="168" y="132"/>
                  <a:pt x="220" y="90"/>
                </a:cubicBezTo>
                <a:cubicBezTo>
                  <a:pt x="272" y="48"/>
                  <a:pt x="349" y="36"/>
                  <a:pt x="409" y="21"/>
                </a:cubicBezTo>
                <a:cubicBezTo>
                  <a:pt x="469" y="6"/>
                  <a:pt x="540" y="6"/>
                  <a:pt x="582" y="3"/>
                </a:cubicBezTo>
                <a:cubicBezTo>
                  <a:pt x="624" y="0"/>
                  <a:pt x="651" y="3"/>
                  <a:pt x="663" y="3"/>
                </a:cubicBezTo>
              </a:path>
            </a:pathLst>
          </a:custGeom>
          <a:noFill/>
          <a:ln w="38100" cap="flat" cmpd="sng">
            <a:solidFill>
              <a:srgbClr val="00FF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8947" name="Group 35"/>
          <p:cNvGrpSpPr/>
          <p:nvPr/>
        </p:nvGrpSpPr>
        <p:grpSpPr>
          <a:xfrm>
            <a:off x="7319963" y="5553075"/>
            <a:ext cx="1978025" cy="741363"/>
            <a:chOff x="1775" y="1693"/>
            <a:chExt cx="1246" cy="467"/>
          </a:xfrm>
        </p:grpSpPr>
        <p:sp>
          <p:nvSpPr>
            <p:cNvPr id="9281" name="Line 36"/>
            <p:cNvSpPr/>
            <p:nvPr/>
          </p:nvSpPr>
          <p:spPr>
            <a:xfrm rot="10800000">
              <a:off x="2109" y="1706"/>
              <a:ext cx="912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2" name="Line 37"/>
            <p:cNvSpPr/>
            <p:nvPr/>
          </p:nvSpPr>
          <p:spPr>
            <a:xfrm rot="10800000">
              <a:off x="1775" y="1693"/>
              <a:ext cx="12" cy="456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3" name="Freeform 38"/>
            <p:cNvSpPr/>
            <p:nvPr/>
          </p:nvSpPr>
          <p:spPr>
            <a:xfrm>
              <a:off x="1791" y="1706"/>
              <a:ext cx="363" cy="454"/>
            </a:xfrm>
            <a:custGeom>
              <a:avLst/>
              <a:gdLst/>
              <a:ahLst/>
              <a:cxnLst>
                <a:cxn ang="0">
                  <a:pos x="0" y="454"/>
                </a:cxn>
                <a:cxn ang="0">
                  <a:pos x="91" y="113"/>
                </a:cxn>
                <a:cxn ang="0">
                  <a:pos x="227" y="16"/>
                </a:cxn>
                <a:cxn ang="0">
                  <a:pos x="363" y="16"/>
                </a:cxn>
              </a:cxnLst>
              <a:rect l="0" t="0" r="0" b="0"/>
              <a:pathLst>
                <a:path w="363" h="423">
                  <a:moveTo>
                    <a:pt x="0" y="423"/>
                  </a:moveTo>
                  <a:cubicBezTo>
                    <a:pt x="26" y="298"/>
                    <a:pt x="53" y="173"/>
                    <a:pt x="91" y="105"/>
                  </a:cubicBezTo>
                  <a:cubicBezTo>
                    <a:pt x="129" y="37"/>
                    <a:pt x="182" y="30"/>
                    <a:pt x="227" y="15"/>
                  </a:cubicBezTo>
                  <a:cubicBezTo>
                    <a:pt x="272" y="0"/>
                    <a:pt x="340" y="15"/>
                    <a:pt x="363" y="15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51" name="Text Box 39"/>
          <p:cNvSpPr txBox="1"/>
          <p:nvPr/>
        </p:nvSpPr>
        <p:spPr>
          <a:xfrm>
            <a:off x="7828757" y="4904423"/>
            <a:ext cx="1965325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第三个稳定状态</a:t>
            </a:r>
            <a:endParaRPr lang="zh-CN" altLang="en-US" sz="20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38952" name="Group 40"/>
          <p:cNvGrpSpPr/>
          <p:nvPr/>
        </p:nvGrpSpPr>
        <p:grpSpPr>
          <a:xfrm>
            <a:off x="1671638" y="437463"/>
            <a:ext cx="3587750" cy="1961250"/>
            <a:chOff x="320" y="1751"/>
            <a:chExt cx="2260" cy="1235"/>
          </a:xfrm>
        </p:grpSpPr>
        <p:grpSp>
          <p:nvGrpSpPr>
            <p:cNvPr id="9253" name="Group 41"/>
            <p:cNvGrpSpPr/>
            <p:nvPr/>
          </p:nvGrpSpPr>
          <p:grpSpPr>
            <a:xfrm>
              <a:off x="2090" y="2573"/>
              <a:ext cx="277" cy="70"/>
              <a:chOff x="2112" y="3648"/>
              <a:chExt cx="192" cy="48"/>
            </a:xfrm>
          </p:grpSpPr>
          <p:sp>
            <p:nvSpPr>
              <p:cNvPr id="9279" name="Line 42"/>
              <p:cNvSpPr/>
              <p:nvPr/>
            </p:nvSpPr>
            <p:spPr>
              <a:xfrm>
                <a:off x="2112" y="3648"/>
                <a:ext cx="19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80" name="Line 43"/>
              <p:cNvSpPr/>
              <p:nvPr/>
            </p:nvSpPr>
            <p:spPr>
              <a:xfrm>
                <a:off x="2112" y="3696"/>
                <a:ext cx="19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54" name="Group 44"/>
            <p:cNvGrpSpPr/>
            <p:nvPr/>
          </p:nvGrpSpPr>
          <p:grpSpPr>
            <a:xfrm>
              <a:off x="1746" y="2189"/>
              <a:ext cx="363" cy="776"/>
              <a:chOff x="1576" y="1311"/>
              <a:chExt cx="251" cy="542"/>
            </a:xfrm>
          </p:grpSpPr>
          <p:grpSp>
            <p:nvGrpSpPr>
              <p:cNvPr id="9275" name="Group 45"/>
              <p:cNvGrpSpPr/>
              <p:nvPr/>
            </p:nvGrpSpPr>
            <p:grpSpPr>
              <a:xfrm>
                <a:off x="1676" y="1311"/>
                <a:ext cx="136" cy="542"/>
                <a:chOff x="1676" y="1311"/>
                <a:chExt cx="136" cy="542"/>
              </a:xfrm>
            </p:grpSpPr>
            <p:sp>
              <p:nvSpPr>
                <p:cNvPr id="9277" name="Text Box 46"/>
                <p:cNvSpPr txBox="1"/>
                <p:nvPr/>
              </p:nvSpPr>
              <p:spPr>
                <a:xfrm>
                  <a:off x="1676" y="1311"/>
                  <a:ext cx="136" cy="16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9278" name="Text Box 47"/>
                <p:cNvSpPr txBox="1"/>
                <p:nvPr/>
              </p:nvSpPr>
              <p:spPr>
                <a:xfrm>
                  <a:off x="1676" y="1697"/>
                  <a:ext cx="121" cy="15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–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9276" name="Text Box 48"/>
              <p:cNvSpPr txBox="1"/>
              <p:nvPr/>
            </p:nvSpPr>
            <p:spPr>
              <a:xfrm>
                <a:off x="1576" y="1445"/>
                <a:ext cx="251" cy="25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C</a:t>
                </a:r>
                <a:endPara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9255" name="Text Box 49"/>
            <p:cNvSpPr txBox="1"/>
            <p:nvPr/>
          </p:nvSpPr>
          <p:spPr>
            <a:xfrm>
              <a:off x="320" y="2457"/>
              <a:ext cx="25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baseline="-250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9256" name="Group 50"/>
            <p:cNvGrpSpPr/>
            <p:nvPr/>
          </p:nvGrpSpPr>
          <p:grpSpPr>
            <a:xfrm>
              <a:off x="633" y="2161"/>
              <a:ext cx="1596" cy="825"/>
              <a:chOff x="816" y="2880"/>
              <a:chExt cx="1104" cy="576"/>
            </a:xfrm>
          </p:grpSpPr>
          <p:sp>
            <p:nvSpPr>
              <p:cNvPr id="9266" name="Line 51"/>
              <p:cNvSpPr/>
              <p:nvPr/>
            </p:nvSpPr>
            <p:spPr>
              <a:xfrm>
                <a:off x="912" y="2880"/>
                <a:ext cx="288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67" name="Line 52"/>
              <p:cNvSpPr/>
              <p:nvPr/>
            </p:nvSpPr>
            <p:spPr>
              <a:xfrm>
                <a:off x="912" y="3456"/>
                <a:ext cx="1008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68" name="Line 53"/>
              <p:cNvSpPr/>
              <p:nvPr/>
            </p:nvSpPr>
            <p:spPr>
              <a:xfrm flipH="1">
                <a:off x="1344" y="2880"/>
                <a:ext cx="576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69" name="Line 54"/>
              <p:cNvSpPr/>
              <p:nvPr/>
            </p:nvSpPr>
            <p:spPr>
              <a:xfrm>
                <a:off x="816" y="3168"/>
                <a:ext cx="19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70" name="Line 55"/>
              <p:cNvSpPr/>
              <p:nvPr/>
            </p:nvSpPr>
            <p:spPr>
              <a:xfrm>
                <a:off x="864" y="3216"/>
                <a:ext cx="96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71" name="Line 56"/>
              <p:cNvSpPr/>
              <p:nvPr/>
            </p:nvSpPr>
            <p:spPr>
              <a:xfrm flipV="1">
                <a:off x="912" y="3216"/>
                <a:ext cx="0" cy="24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72" name="Line 57"/>
              <p:cNvSpPr/>
              <p:nvPr/>
            </p:nvSpPr>
            <p:spPr>
              <a:xfrm>
                <a:off x="912" y="2880"/>
                <a:ext cx="0" cy="288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73" name="Line 58"/>
              <p:cNvSpPr/>
              <p:nvPr/>
            </p:nvSpPr>
            <p:spPr>
              <a:xfrm>
                <a:off x="1920" y="2880"/>
                <a:ext cx="0" cy="288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74" name="Line 59"/>
              <p:cNvSpPr/>
              <p:nvPr/>
            </p:nvSpPr>
            <p:spPr>
              <a:xfrm flipV="1">
                <a:off x="1920" y="3216"/>
                <a:ext cx="0" cy="24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57" name="Group 60"/>
            <p:cNvGrpSpPr/>
            <p:nvPr/>
          </p:nvGrpSpPr>
          <p:grpSpPr>
            <a:xfrm>
              <a:off x="1604" y="2093"/>
              <a:ext cx="417" cy="388"/>
              <a:chOff x="1488" y="2832"/>
              <a:chExt cx="288" cy="272"/>
            </a:xfrm>
          </p:grpSpPr>
          <p:sp>
            <p:nvSpPr>
              <p:cNvPr id="9264" name="Text Box 61"/>
              <p:cNvSpPr txBox="1"/>
              <p:nvPr/>
            </p:nvSpPr>
            <p:spPr>
              <a:xfrm>
                <a:off x="1488" y="2942"/>
                <a:ext cx="146" cy="16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9265" name="Rectangle 62"/>
              <p:cNvSpPr/>
              <p:nvPr/>
            </p:nvSpPr>
            <p:spPr>
              <a:xfrm>
                <a:off x="1536" y="2832"/>
                <a:ext cx="240" cy="96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9258" name="Text Box 63"/>
            <p:cNvSpPr txBox="1"/>
            <p:nvPr/>
          </p:nvSpPr>
          <p:spPr>
            <a:xfrm>
              <a:off x="2369" y="2525"/>
              <a:ext cx="21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9259" name="Group 64"/>
            <p:cNvGrpSpPr/>
            <p:nvPr/>
          </p:nvGrpSpPr>
          <p:grpSpPr>
            <a:xfrm>
              <a:off x="2059" y="1751"/>
              <a:ext cx="239" cy="342"/>
              <a:chOff x="1803" y="2593"/>
              <a:chExt cx="165" cy="239"/>
            </a:xfrm>
          </p:grpSpPr>
          <p:sp>
            <p:nvSpPr>
              <p:cNvPr id="9262" name="Text Box 65"/>
              <p:cNvSpPr txBox="1"/>
              <p:nvPr/>
            </p:nvSpPr>
            <p:spPr>
              <a:xfrm>
                <a:off x="1803" y="2593"/>
                <a:ext cx="123" cy="2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i</a:t>
                </a:r>
                <a:endPara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9263" name="Line 66"/>
              <p:cNvSpPr/>
              <p:nvPr/>
            </p:nvSpPr>
            <p:spPr>
              <a:xfrm>
                <a:off x="1824" y="2832"/>
                <a:ext cx="144" cy="0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260" name="Text Box 67"/>
            <p:cNvSpPr txBox="1"/>
            <p:nvPr/>
          </p:nvSpPr>
          <p:spPr>
            <a:xfrm>
              <a:off x="861" y="1852"/>
              <a:ext cx="655" cy="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 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&lt;</a:t>
              </a:r>
              <a:r>
                <a:rPr lang="en-US" altLang="zh-CN" sz="2800" i="1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t</a:t>
              </a:r>
              <a:r>
                <a:rPr lang="en-US" altLang="zh-CN" sz="2800" baseline="-25000" dirty="0">
                  <a:solidFill>
                    <a:schemeClr val="tx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28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261" name="Line 68"/>
            <p:cNvSpPr/>
            <p:nvPr/>
          </p:nvSpPr>
          <p:spPr>
            <a:xfrm>
              <a:off x="1111" y="2160"/>
              <a:ext cx="36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8981" name="Group 69"/>
          <p:cNvGrpSpPr/>
          <p:nvPr/>
        </p:nvGrpSpPr>
        <p:grpSpPr>
          <a:xfrm>
            <a:off x="1800225" y="2526613"/>
            <a:ext cx="2773363" cy="1961250"/>
            <a:chOff x="560" y="1252"/>
            <a:chExt cx="1747" cy="1235"/>
          </a:xfrm>
        </p:grpSpPr>
        <p:grpSp>
          <p:nvGrpSpPr>
            <p:cNvPr id="9229" name="Group 70"/>
            <p:cNvGrpSpPr/>
            <p:nvPr/>
          </p:nvGrpSpPr>
          <p:grpSpPr>
            <a:xfrm>
              <a:off x="1817" y="2074"/>
              <a:ext cx="277" cy="70"/>
              <a:chOff x="2112" y="3648"/>
              <a:chExt cx="192" cy="48"/>
            </a:xfrm>
          </p:grpSpPr>
          <p:sp>
            <p:nvSpPr>
              <p:cNvPr id="9251" name="Line 71"/>
              <p:cNvSpPr/>
              <p:nvPr/>
            </p:nvSpPr>
            <p:spPr>
              <a:xfrm>
                <a:off x="2112" y="3648"/>
                <a:ext cx="19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2" name="Line 72"/>
              <p:cNvSpPr/>
              <p:nvPr/>
            </p:nvSpPr>
            <p:spPr>
              <a:xfrm>
                <a:off x="2112" y="3696"/>
                <a:ext cx="19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230" name="Text Box 73"/>
            <p:cNvSpPr txBox="1"/>
            <p:nvPr/>
          </p:nvSpPr>
          <p:spPr>
            <a:xfrm>
              <a:off x="708" y="1890"/>
              <a:ext cx="22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sz="1800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9231" name="Group 74"/>
            <p:cNvGrpSpPr/>
            <p:nvPr/>
          </p:nvGrpSpPr>
          <p:grpSpPr>
            <a:xfrm>
              <a:off x="1528" y="1684"/>
              <a:ext cx="363" cy="776"/>
              <a:chOff x="1576" y="1311"/>
              <a:chExt cx="251" cy="542"/>
            </a:xfrm>
          </p:grpSpPr>
          <p:grpSp>
            <p:nvGrpSpPr>
              <p:cNvPr id="9247" name="Group 75"/>
              <p:cNvGrpSpPr/>
              <p:nvPr/>
            </p:nvGrpSpPr>
            <p:grpSpPr>
              <a:xfrm>
                <a:off x="1676" y="1311"/>
                <a:ext cx="136" cy="542"/>
                <a:chOff x="1676" y="1311"/>
                <a:chExt cx="136" cy="542"/>
              </a:xfrm>
            </p:grpSpPr>
            <p:sp>
              <p:nvSpPr>
                <p:cNvPr id="9249" name="Text Box 76"/>
                <p:cNvSpPr txBox="1"/>
                <p:nvPr/>
              </p:nvSpPr>
              <p:spPr>
                <a:xfrm>
                  <a:off x="1676" y="1311"/>
                  <a:ext cx="136" cy="16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9250" name="Text Box 77"/>
                <p:cNvSpPr txBox="1"/>
                <p:nvPr/>
              </p:nvSpPr>
              <p:spPr>
                <a:xfrm>
                  <a:off x="1676" y="1697"/>
                  <a:ext cx="121" cy="15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–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9248" name="Text Box 78"/>
              <p:cNvSpPr txBox="1"/>
              <p:nvPr/>
            </p:nvSpPr>
            <p:spPr>
              <a:xfrm>
                <a:off x="1576" y="1445"/>
                <a:ext cx="251" cy="25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C</a:t>
                </a:r>
                <a:endPara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9232" name="Line 79"/>
            <p:cNvSpPr/>
            <p:nvPr/>
          </p:nvSpPr>
          <p:spPr>
            <a:xfrm flipH="1">
              <a:off x="1123" y="1662"/>
              <a:ext cx="83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3" name="Line 80"/>
            <p:cNvSpPr/>
            <p:nvPr/>
          </p:nvSpPr>
          <p:spPr>
            <a:xfrm>
              <a:off x="1956" y="1662"/>
              <a:ext cx="0" cy="41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4" name="Line 81"/>
            <p:cNvSpPr/>
            <p:nvPr/>
          </p:nvSpPr>
          <p:spPr>
            <a:xfrm flipV="1">
              <a:off x="1956" y="2143"/>
              <a:ext cx="0" cy="34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235" name="Group 82"/>
            <p:cNvGrpSpPr/>
            <p:nvPr/>
          </p:nvGrpSpPr>
          <p:grpSpPr>
            <a:xfrm>
              <a:off x="1331" y="1594"/>
              <a:ext cx="417" cy="388"/>
              <a:chOff x="1488" y="2832"/>
              <a:chExt cx="288" cy="272"/>
            </a:xfrm>
          </p:grpSpPr>
          <p:sp>
            <p:nvSpPr>
              <p:cNvPr id="9245" name="Text Box 83"/>
              <p:cNvSpPr txBox="1"/>
              <p:nvPr/>
            </p:nvSpPr>
            <p:spPr>
              <a:xfrm>
                <a:off x="1488" y="2942"/>
                <a:ext cx="146" cy="16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9246" name="Rectangle 84"/>
              <p:cNvSpPr/>
              <p:nvPr/>
            </p:nvSpPr>
            <p:spPr>
              <a:xfrm>
                <a:off x="1536" y="2832"/>
                <a:ext cx="240" cy="96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9236" name="Text Box 85"/>
            <p:cNvSpPr txBox="1"/>
            <p:nvPr/>
          </p:nvSpPr>
          <p:spPr>
            <a:xfrm>
              <a:off x="2096" y="2026"/>
              <a:ext cx="21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9237" name="Group 86"/>
            <p:cNvGrpSpPr/>
            <p:nvPr/>
          </p:nvGrpSpPr>
          <p:grpSpPr>
            <a:xfrm>
              <a:off x="1786" y="1252"/>
              <a:ext cx="239" cy="342"/>
              <a:chOff x="1803" y="2593"/>
              <a:chExt cx="165" cy="239"/>
            </a:xfrm>
          </p:grpSpPr>
          <p:sp>
            <p:nvSpPr>
              <p:cNvPr id="9243" name="Text Box 87"/>
              <p:cNvSpPr txBox="1"/>
              <p:nvPr/>
            </p:nvSpPr>
            <p:spPr>
              <a:xfrm>
                <a:off x="1803" y="2593"/>
                <a:ext cx="123" cy="2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i</a:t>
                </a:r>
                <a:endPara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9244" name="Line 88"/>
              <p:cNvSpPr/>
              <p:nvPr/>
            </p:nvSpPr>
            <p:spPr>
              <a:xfrm>
                <a:off x="1824" y="2832"/>
                <a:ext cx="144" cy="0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triangl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238" name="Line 89"/>
            <p:cNvSpPr/>
            <p:nvPr/>
          </p:nvSpPr>
          <p:spPr>
            <a:xfrm flipH="1">
              <a:off x="776" y="1662"/>
              <a:ext cx="347" cy="13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9" name="Line 90"/>
            <p:cNvSpPr/>
            <p:nvPr/>
          </p:nvSpPr>
          <p:spPr>
            <a:xfrm>
              <a:off x="984" y="1731"/>
              <a:ext cx="0" cy="75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0" name="Line 91"/>
            <p:cNvSpPr/>
            <p:nvPr/>
          </p:nvSpPr>
          <p:spPr>
            <a:xfrm flipH="1" flipV="1">
              <a:off x="845" y="1799"/>
              <a:ext cx="70" cy="207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triangl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1" name="Text Box 92"/>
            <p:cNvSpPr txBox="1"/>
            <p:nvPr/>
          </p:nvSpPr>
          <p:spPr>
            <a:xfrm>
              <a:off x="560" y="1353"/>
              <a:ext cx="711" cy="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 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=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</a:t>
              </a:r>
              <a:r>
                <a:rPr lang="en-US" altLang="zh-CN" sz="2800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28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242" name="Line 93"/>
            <p:cNvSpPr/>
            <p:nvPr/>
          </p:nvSpPr>
          <p:spPr>
            <a:xfrm>
              <a:off x="975" y="2478"/>
              <a:ext cx="99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8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8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4" dur="2000"/>
                                        <p:tgtEl>
                                          <p:spTgt spid="38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 bldLvl="0" animBg="1"/>
      <p:bldP spid="38915" grpId="0"/>
      <p:bldP spid="38916" grpId="0"/>
      <p:bldP spid="38917" grpId="0" bldLvl="0" animBg="1"/>
      <p:bldP spid="38945" grpId="0" bldLvl="0" animBg="1"/>
      <p:bldP spid="3895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4"/>
          <p:cNvSpPr txBox="1"/>
          <p:nvPr/>
        </p:nvSpPr>
        <p:spPr>
          <a:xfrm>
            <a:off x="1524000" y="604838"/>
            <a:ext cx="608488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Times New Roman" panose="02020503050405090304" pitchFamily="18" charset="0"/>
                <a:ea typeface="楷体_GB2312" pitchFamily="1" charset="-122"/>
              </a:rPr>
              <a:t>一阶非齐次线性微分方程的通解</a:t>
            </a:r>
            <a:endParaRPr lang="zh-CN" altLang="en-US" sz="28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55299" name="Object 5"/>
          <p:cNvGraphicFramePr>
            <a:graphicFrameLocks noChangeAspect="1"/>
          </p:cNvGraphicFramePr>
          <p:nvPr/>
        </p:nvGraphicFramePr>
        <p:xfrm>
          <a:off x="3863975" y="986155"/>
          <a:ext cx="3810000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" r:id="rId1" imgW="3200400" imgH="876300" progId="Equation.3">
                  <p:embed/>
                </p:oleObj>
              </mc:Choice>
              <mc:Fallback>
                <p:oleObj name="" r:id="rId1" imgW="3200400" imgH="876300" progId="Equation.3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863975" y="986155"/>
                        <a:ext cx="3810000" cy="1055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Object 9"/>
          <p:cNvGraphicFramePr>
            <a:graphicFrameLocks noChangeAspect="1"/>
          </p:cNvGraphicFramePr>
          <p:nvPr/>
        </p:nvGraphicFramePr>
        <p:xfrm>
          <a:off x="2351088" y="2113280"/>
          <a:ext cx="164623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3" name="" r:id="rId3" imgW="748665" imgH="215900" progId="Equation.DSMT4">
                  <p:embed/>
                </p:oleObj>
              </mc:Choice>
              <mc:Fallback>
                <p:oleObj name="" r:id="rId3" imgW="748665" imgH="215900" progId="Equation.DSMT4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1088" y="2113280"/>
                        <a:ext cx="1646237" cy="471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1" name="AutoShape 10"/>
          <p:cNvSpPr/>
          <p:nvPr/>
        </p:nvSpPr>
        <p:spPr>
          <a:xfrm>
            <a:off x="4295775" y="2208530"/>
            <a:ext cx="1223963" cy="215900"/>
          </a:xfrm>
          <a:prstGeom prst="rightArrow">
            <a:avLst>
              <a:gd name="adj1" fmla="val 50000"/>
              <a:gd name="adj2" fmla="val 14172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55302" name="Text Box 11"/>
          <p:cNvSpPr txBox="1"/>
          <p:nvPr/>
        </p:nvSpPr>
        <p:spPr>
          <a:xfrm>
            <a:off x="5664200" y="2065655"/>
            <a:ext cx="44640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latin typeface="Times New Roman" panose="02020503050405090304" pitchFamily="18" charset="0"/>
                <a:ea typeface="楷体_GB2312" pitchFamily="1" charset="-122"/>
              </a:rPr>
              <a:t>一阶非齐次线性微分方程</a:t>
            </a:r>
            <a:endParaRPr lang="zh-CN" altLang="en-US" sz="28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147468" name="Object 12"/>
          <p:cNvGraphicFramePr>
            <a:graphicFrameLocks noChangeAspect="1"/>
          </p:cNvGraphicFramePr>
          <p:nvPr/>
        </p:nvGraphicFramePr>
        <p:xfrm>
          <a:off x="4008438" y="2641918"/>
          <a:ext cx="2665412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4" name="" r:id="rId5" imgW="1028700" imgH="285750" progId="Equation.DSMT4">
                  <p:embed/>
                </p:oleObj>
              </mc:Choice>
              <mc:Fallback>
                <p:oleObj name="" r:id="rId5" imgW="1028700" imgH="285750" progId="Equation.DSMT4">
                  <p:embed/>
                  <p:pic>
                    <p:nvPicPr>
                      <p:cNvPr id="0" name="Object 12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008438" y="2641918"/>
                        <a:ext cx="2665412" cy="752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9" name="Object 13"/>
          <p:cNvGraphicFramePr>
            <a:graphicFrameLocks noChangeAspect="1"/>
          </p:cNvGraphicFramePr>
          <p:nvPr/>
        </p:nvGraphicFramePr>
        <p:xfrm>
          <a:off x="2424113" y="3505518"/>
          <a:ext cx="4951412" cy="160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5" name="" r:id="rId7" imgW="2200275" imgH="704850" progId="Equation.DSMT4">
                  <p:embed/>
                </p:oleObj>
              </mc:Choice>
              <mc:Fallback>
                <p:oleObj name="" r:id="rId7" imgW="2200275" imgH="704850" progId="Equation.DSMT4">
                  <p:embed/>
                  <p:pic>
                    <p:nvPicPr>
                      <p:cNvPr id="0" name="Object 13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24113" y="3505518"/>
                        <a:ext cx="4951412" cy="1601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73" name="Object 17"/>
          <p:cNvGraphicFramePr>
            <a:graphicFrameLocks noChangeAspect="1"/>
          </p:cNvGraphicFramePr>
          <p:nvPr/>
        </p:nvGraphicFramePr>
        <p:xfrm>
          <a:off x="3071813" y="5378768"/>
          <a:ext cx="58293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6" name="" r:id="rId9" imgW="5819775" imgH="1409700" progId="Equation.DSMT4">
                  <p:embed/>
                </p:oleObj>
              </mc:Choice>
              <mc:Fallback>
                <p:oleObj name="" r:id="rId9" imgW="5819775" imgH="1409700" progId="Equation.DSMT4">
                  <p:embed/>
                  <p:pic>
                    <p:nvPicPr>
                      <p:cNvPr id="0" name="Object 17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71813" y="5378768"/>
                        <a:ext cx="5829300" cy="142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74" name="Line 18"/>
          <p:cNvSpPr/>
          <p:nvPr/>
        </p:nvSpPr>
        <p:spPr>
          <a:xfrm>
            <a:off x="7535863" y="4370705"/>
            <a:ext cx="288131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475" name="Text Box 19"/>
          <p:cNvSpPr txBox="1"/>
          <p:nvPr/>
        </p:nvSpPr>
        <p:spPr>
          <a:xfrm>
            <a:off x="7535863" y="3434080"/>
            <a:ext cx="2665412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将</a:t>
            </a:r>
            <a:r>
              <a:rPr lang="en-US" altLang="zh-CN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y</a:t>
            </a:r>
            <a:r>
              <a:rPr lang="zh-CN" altLang="en-US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和</a:t>
            </a:r>
            <a:r>
              <a:rPr lang="en-US" altLang="zh-CN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y</a:t>
            </a:r>
            <a:r>
              <a:rPr lang="zh-CN" altLang="en-US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的一阶导数值代入方程（</a:t>
            </a:r>
            <a:r>
              <a:rPr lang="en-US" altLang="zh-CN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）</a:t>
            </a:r>
            <a:endParaRPr lang="zh-CN" altLang="en-US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55308" name="Text Box 20"/>
          <p:cNvSpPr txBox="1"/>
          <p:nvPr/>
        </p:nvSpPr>
        <p:spPr>
          <a:xfrm>
            <a:off x="7608888" y="1202055"/>
            <a:ext cx="14414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（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）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7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7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7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7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7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7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484" name="Object 4"/>
          <p:cNvGraphicFramePr>
            <a:graphicFrameLocks noGrp="1" noChangeAspect="1"/>
          </p:cNvGraphicFramePr>
          <p:nvPr>
            <p:ph sz="quarter" idx="1" hasCustomPrompt="1"/>
          </p:nvPr>
        </p:nvGraphicFramePr>
        <p:xfrm>
          <a:off x="2927350" y="565785"/>
          <a:ext cx="5976938" cy="145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6" name="" r:id="rId1" imgW="5819775" imgH="1409700" progId="Equation.DSMT4">
                  <p:embed/>
                </p:oleObj>
              </mc:Choice>
              <mc:Fallback>
                <p:oleObj name="" r:id="rId1" imgW="5819775" imgH="1409700" progId="Equation.DSMT4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927350" y="565785"/>
                        <a:ext cx="5976938" cy="1458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91" name="Object 11"/>
          <p:cNvGraphicFramePr>
            <a:graphicFrameLocks noGrp="1" noChangeAspect="1"/>
          </p:cNvGraphicFramePr>
          <p:nvPr>
            <p:ph sz="quarter" idx="3" hasCustomPrompt="1"/>
          </p:nvPr>
        </p:nvGraphicFramePr>
        <p:xfrm>
          <a:off x="1739900" y="2524760"/>
          <a:ext cx="882015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7" name="" r:id="rId3" imgW="4438650" imgH="323850" progId="Equation.DSMT4">
                  <p:embed/>
                </p:oleObj>
              </mc:Choice>
              <mc:Fallback>
                <p:oleObj name="" r:id="rId3" imgW="4438650" imgH="323850" progId="Equation.DSMT4">
                  <p:embed/>
                  <p:pic>
                    <p:nvPicPr>
                      <p:cNvPr id="0" name="Object 11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39900" y="2524760"/>
                        <a:ext cx="8820150" cy="655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4" name="AutoShape 7"/>
          <p:cNvSpPr/>
          <p:nvPr/>
        </p:nvSpPr>
        <p:spPr>
          <a:xfrm>
            <a:off x="5375275" y="2180590"/>
            <a:ext cx="360363" cy="360363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aphicFrame>
        <p:nvGraphicFramePr>
          <p:cNvPr id="148503" name="Object 23"/>
          <p:cNvGraphicFramePr>
            <a:graphicFrameLocks noChangeAspect="1"/>
          </p:cNvGraphicFramePr>
          <p:nvPr/>
        </p:nvGraphicFramePr>
        <p:xfrm>
          <a:off x="2495550" y="3644900"/>
          <a:ext cx="6915150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8" name="" r:id="rId5" imgW="2009775" imgH="323850" progId="Equation.DSMT4">
                  <p:embed/>
                </p:oleObj>
              </mc:Choice>
              <mc:Fallback>
                <p:oleObj name="" r:id="rId5" imgW="2009775" imgH="323850" progId="Equation.DSMT4">
                  <p:embed/>
                  <p:pic>
                    <p:nvPicPr>
                      <p:cNvPr id="0" name="Object 23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66006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95550" y="3644900"/>
                        <a:ext cx="6915150" cy="985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504" name="Object 24"/>
          <p:cNvGraphicFramePr>
            <a:graphicFrameLocks noChangeAspect="1"/>
          </p:cNvGraphicFramePr>
          <p:nvPr/>
        </p:nvGraphicFramePr>
        <p:xfrm>
          <a:off x="2917825" y="4437063"/>
          <a:ext cx="5554663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" name="" r:id="rId7" imgW="1771650" imgH="647700" progId="Equation.DSMT4">
                  <p:embed/>
                </p:oleObj>
              </mc:Choice>
              <mc:Fallback>
                <p:oleObj name="" r:id="rId7" imgW="1771650" imgH="647700" progId="Equation.DSMT4">
                  <p:embed/>
                  <p:pic>
                    <p:nvPicPr>
                      <p:cNvPr id="0" name="Object 24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66006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917825" y="4437063"/>
                        <a:ext cx="5554663" cy="193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505" name="Line 25"/>
          <p:cNvSpPr/>
          <p:nvPr/>
        </p:nvSpPr>
        <p:spPr>
          <a:xfrm>
            <a:off x="3143250" y="5229225"/>
            <a:ext cx="1905000" cy="0"/>
          </a:xfrm>
          <a:prstGeom prst="line">
            <a:avLst/>
          </a:prstGeom>
          <a:ln w="25400" cap="flat" cmpd="sng">
            <a:solidFill>
              <a:srgbClr val="808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506" name="Line 26"/>
          <p:cNvSpPr/>
          <p:nvPr/>
        </p:nvSpPr>
        <p:spPr>
          <a:xfrm flipV="1">
            <a:off x="3201988" y="6308725"/>
            <a:ext cx="5486400" cy="0"/>
          </a:xfrm>
          <a:prstGeom prst="line">
            <a:avLst/>
          </a:prstGeom>
          <a:ln w="25400" cap="flat" cmpd="sng">
            <a:solidFill>
              <a:srgbClr val="808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507" name="Text Box 27"/>
          <p:cNvSpPr txBox="1"/>
          <p:nvPr/>
        </p:nvSpPr>
        <p:spPr>
          <a:xfrm>
            <a:off x="5159375" y="4797425"/>
            <a:ext cx="3276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D60093"/>
                </a:solidFill>
                <a:latin typeface="Times New Roman" panose="02020503050405090304" pitchFamily="18" charset="0"/>
                <a:ea typeface="黑体" pitchFamily="49" charset="-122"/>
              </a:rPr>
              <a:t>对应齐次方程通解</a:t>
            </a:r>
            <a:endParaRPr lang="zh-CN" altLang="en-US" sz="2800" b="1" dirty="0">
              <a:solidFill>
                <a:srgbClr val="D60093"/>
              </a:solidFill>
              <a:latin typeface="Times New Roman" panose="02020503050405090304" pitchFamily="18" charset="0"/>
              <a:ea typeface="黑体" pitchFamily="49" charset="-122"/>
            </a:endParaRPr>
          </a:p>
        </p:txBody>
      </p:sp>
      <p:sp>
        <p:nvSpPr>
          <p:cNvPr id="148508" name="Text Box 28"/>
          <p:cNvSpPr txBox="1"/>
          <p:nvPr/>
        </p:nvSpPr>
        <p:spPr>
          <a:xfrm>
            <a:off x="6959600" y="6308725"/>
            <a:ext cx="2895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D60093"/>
                </a:solidFill>
                <a:latin typeface="Times New Roman" panose="02020503050405090304" pitchFamily="18" charset="0"/>
                <a:ea typeface="黑体" pitchFamily="49" charset="-122"/>
              </a:rPr>
              <a:t>非齐次方程特解</a:t>
            </a:r>
            <a:endParaRPr lang="zh-CN" altLang="en-US" sz="2800" b="1" dirty="0">
              <a:solidFill>
                <a:srgbClr val="D60093"/>
              </a:solidFill>
              <a:latin typeface="Times New Roman" panose="02020503050405090304" pitchFamily="18" charset="0"/>
              <a:ea typeface="黑体" pitchFamily="49" charset="-122"/>
            </a:endParaRPr>
          </a:p>
        </p:txBody>
      </p:sp>
      <p:sp>
        <p:nvSpPr>
          <p:cNvPr id="148509" name="Text Box 29"/>
          <p:cNvSpPr txBox="1"/>
          <p:nvPr/>
        </p:nvSpPr>
        <p:spPr>
          <a:xfrm>
            <a:off x="1703388" y="3114040"/>
            <a:ext cx="27559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通解（公式）</a:t>
            </a:r>
            <a:r>
              <a:rPr lang="en-US" altLang="zh-CN" sz="3200" b="1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</a:t>
            </a:r>
            <a:endParaRPr lang="en-US" altLang="zh-CN" sz="3200" b="1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8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8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8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85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850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8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8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148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8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"/>
                                        <p:tgtEl>
                                          <p:spTgt spid="148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507" grpId="0"/>
      <p:bldP spid="148508" grpId="0"/>
      <p:bldP spid="14850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ext Box 2"/>
          <p:cNvSpPr txBox="1"/>
          <p:nvPr/>
        </p:nvSpPr>
        <p:spPr>
          <a:xfrm>
            <a:off x="3071813" y="738505"/>
            <a:ext cx="5715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3-2   </a:t>
            </a:r>
            <a:r>
              <a:rPr lang="zh-CN" altLang="en-US" sz="32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一阶电路的零输入响应</a:t>
            </a:r>
            <a:endParaRPr lang="zh-CN" altLang="en-US" sz="32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53603" name="Text Box 3"/>
          <p:cNvSpPr txBox="1"/>
          <p:nvPr/>
        </p:nvSpPr>
        <p:spPr>
          <a:xfrm>
            <a:off x="4872038" y="1602105"/>
            <a:ext cx="554355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换路后外加激励为零，仅由动态元件初始储能所产生的电压和电流。</a:t>
            </a:r>
            <a:endParaRPr lang="zh-CN" altLang="en-US" sz="20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53604" name="Text Box 4"/>
          <p:cNvSpPr txBox="1"/>
          <p:nvPr/>
        </p:nvSpPr>
        <p:spPr>
          <a:xfrm>
            <a:off x="1847850" y="2610168"/>
            <a:ext cx="4392613" cy="521970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 lIns="198000" rIns="19800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1. 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rPr>
              <a:t>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rPr>
              <a:t>RC</a:t>
            </a:r>
            <a:r>
              <a:rPr lang="zh-CN" altLang="en-US" sz="28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电路的零输入响应</a:t>
            </a:r>
            <a:endParaRPr lang="zh-CN" altLang="en-US" sz="2800" b="1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53605" name="Text Box 5"/>
          <p:cNvSpPr txBox="1"/>
          <p:nvPr/>
        </p:nvSpPr>
        <p:spPr>
          <a:xfrm>
            <a:off x="1992313" y="1602105"/>
            <a:ext cx="2303462" cy="52197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98000" rIns="19800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零输入响应</a:t>
            </a:r>
            <a:endParaRPr lang="zh-CN" altLang="en-US" sz="2800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153606" name="AutoShape 6"/>
          <p:cNvSpPr/>
          <p:nvPr/>
        </p:nvSpPr>
        <p:spPr>
          <a:xfrm>
            <a:off x="4440238" y="1673543"/>
            <a:ext cx="433387" cy="287337"/>
          </a:xfrm>
          <a:prstGeom prst="rightArrow">
            <a:avLst>
              <a:gd name="adj1" fmla="val 50000"/>
              <a:gd name="adj2" fmla="val 37707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53607" name="Object 7"/>
          <p:cNvGraphicFramePr>
            <a:graphicFrameLocks noChangeAspect="1"/>
          </p:cNvGraphicFramePr>
          <p:nvPr/>
        </p:nvGraphicFramePr>
        <p:xfrm>
          <a:off x="1774825" y="3689668"/>
          <a:ext cx="4824413" cy="260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" name="" r:id="rId1" imgW="2695575" imgH="1504950" progId="Paint.Picture">
                  <p:embed/>
                </p:oleObj>
              </mc:Choice>
              <mc:Fallback>
                <p:oleObj name="" r:id="rId1" imgW="2695575" imgH="1504950" progId="Paint.Picture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74825" y="3689668"/>
                        <a:ext cx="4824413" cy="2609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08" name="Rectangle 8"/>
          <p:cNvSpPr/>
          <p:nvPr/>
        </p:nvSpPr>
        <p:spPr>
          <a:xfrm>
            <a:off x="6792913" y="3803968"/>
            <a:ext cx="39624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b="1" i="1" dirty="0"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latin typeface="Times New Roman" panose="02020503050405090304" pitchFamily="18" charset="0"/>
              </a:rPr>
              <a:t> &lt;0</a:t>
            </a:r>
            <a:r>
              <a:rPr lang="zh-CN" altLang="en-US" b="1" dirty="0">
                <a:latin typeface="Times New Roman" panose="02020503050405090304" pitchFamily="18" charset="0"/>
              </a:rPr>
              <a:t>，</a:t>
            </a:r>
            <a:r>
              <a:rPr lang="en-US" altLang="zh-CN" b="1" i="1" dirty="0">
                <a:latin typeface="Times New Roman" panose="02020503050405090304" pitchFamily="18" charset="0"/>
              </a:rPr>
              <a:t>S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latin typeface="Times New Roman" panose="02020503050405090304" pitchFamily="18" charset="0"/>
              </a:rPr>
              <a:t> </a:t>
            </a:r>
            <a:r>
              <a:rPr lang="zh-CN" altLang="en-US" b="1" dirty="0">
                <a:latin typeface="Times New Roman" panose="02020503050405090304" pitchFamily="18" charset="0"/>
              </a:rPr>
              <a:t>闭合</a:t>
            </a:r>
            <a:r>
              <a:rPr lang="zh-CN" altLang="en-US" b="1" i="1" dirty="0">
                <a:latin typeface="Times New Roman" panose="02020503050405090304" pitchFamily="18" charset="0"/>
              </a:rPr>
              <a:t> </a:t>
            </a:r>
            <a:r>
              <a:rPr lang="en-US" altLang="zh-CN" b="1" dirty="0">
                <a:latin typeface="Times New Roman" panose="02020503050405090304" pitchFamily="18" charset="0"/>
              </a:rPr>
              <a:t>, </a:t>
            </a:r>
            <a:r>
              <a:rPr lang="en-US" altLang="zh-CN" b="1" i="1" dirty="0">
                <a:latin typeface="Times New Roman" panose="02020503050405090304" pitchFamily="18" charset="0"/>
              </a:rPr>
              <a:t>S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2</a:t>
            </a:r>
            <a:r>
              <a:rPr lang="en-US" altLang="zh-CN" b="1" dirty="0">
                <a:latin typeface="Times New Roman" panose="02020503050405090304" pitchFamily="18" charset="0"/>
              </a:rPr>
              <a:t> </a:t>
            </a:r>
            <a:r>
              <a:rPr lang="zh-CN" altLang="en-US" b="1" dirty="0">
                <a:latin typeface="Times New Roman" panose="02020503050405090304" pitchFamily="18" charset="0"/>
              </a:rPr>
              <a:t>断开，</a:t>
            </a:r>
            <a:endParaRPr lang="zh-CN" altLang="en-US" b="1" dirty="0">
              <a:latin typeface="Times New Roman" panose="02020503050405090304" pitchFamily="18" charset="0"/>
            </a:endParaRPr>
          </a:p>
          <a:p>
            <a:pPr eaLnBrk="1" hangingPunct="1"/>
            <a:r>
              <a:rPr lang="zh-CN" altLang="en-US" b="1" dirty="0">
                <a:latin typeface="Times New Roman" panose="02020503050405090304" pitchFamily="18" charset="0"/>
              </a:rPr>
              <a:t>           </a:t>
            </a:r>
            <a:r>
              <a:rPr lang="en-US" altLang="zh-CN" b="1" i="1" dirty="0">
                <a:latin typeface="Times New Roman" panose="02020503050405090304" pitchFamily="18" charset="0"/>
              </a:rPr>
              <a:t>C </a:t>
            </a:r>
            <a:r>
              <a:rPr lang="zh-CN" altLang="en-US" b="1" dirty="0">
                <a:latin typeface="Times New Roman" panose="02020503050405090304" pitchFamily="18" charset="0"/>
              </a:rPr>
              <a:t>被充电</a:t>
            </a:r>
            <a:r>
              <a:rPr lang="en-US" altLang="zh-CN" b="1" dirty="0">
                <a:latin typeface="Times New Roman" panose="02020503050405090304" pitchFamily="18" charset="0"/>
              </a:rPr>
              <a:t>; </a:t>
            </a:r>
            <a:endParaRPr lang="en-US" altLang="zh-CN" b="1" dirty="0">
              <a:latin typeface="Times New Roman" panose="02020503050405090304" pitchFamily="18" charset="0"/>
            </a:endParaRPr>
          </a:p>
        </p:txBody>
      </p:sp>
      <p:sp>
        <p:nvSpPr>
          <p:cNvPr id="153609" name="Rectangle 9"/>
          <p:cNvSpPr/>
          <p:nvPr/>
        </p:nvSpPr>
        <p:spPr>
          <a:xfrm>
            <a:off x="6813550" y="4745355"/>
            <a:ext cx="39624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b="1" i="1" dirty="0"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latin typeface="Times New Roman" panose="02020503050405090304" pitchFamily="18" charset="0"/>
              </a:rPr>
              <a:t> = 0 , </a:t>
            </a:r>
            <a:r>
              <a:rPr lang="zh-CN" altLang="en-US" b="1" dirty="0">
                <a:latin typeface="Times New Roman" panose="02020503050405090304" pitchFamily="18" charset="0"/>
              </a:rPr>
              <a:t>换路</a:t>
            </a:r>
            <a:r>
              <a:rPr lang="en-US" altLang="zh-CN" b="1" dirty="0">
                <a:latin typeface="Times New Roman" panose="02020503050405090304" pitchFamily="18" charset="0"/>
              </a:rPr>
              <a:t>(</a:t>
            </a:r>
            <a:r>
              <a:rPr lang="zh-CN" altLang="en-US" b="1" dirty="0">
                <a:latin typeface="Times New Roman" panose="02020503050405090304" pitchFamily="18" charset="0"/>
              </a:rPr>
              <a:t>开关瞬时动作</a:t>
            </a:r>
            <a:r>
              <a:rPr lang="en-US" altLang="zh-CN" b="1" dirty="0">
                <a:latin typeface="Times New Roman" panose="02020503050405090304" pitchFamily="18" charset="0"/>
              </a:rPr>
              <a:t>);</a:t>
            </a:r>
            <a:r>
              <a:rPr lang="en-US" altLang="zh-CN" sz="1100" b="1" dirty="0">
                <a:latin typeface="Times New Roman" panose="02020503050405090304" pitchFamily="18" charset="0"/>
              </a:rPr>
              <a:t> </a:t>
            </a:r>
            <a:endParaRPr lang="en-US" altLang="zh-CN" b="1" dirty="0">
              <a:latin typeface="Times New Roman" panose="02020503050405090304" pitchFamily="18" charset="0"/>
            </a:endParaRPr>
          </a:p>
        </p:txBody>
      </p:sp>
      <p:sp>
        <p:nvSpPr>
          <p:cNvPr id="153610" name="Rectangle 10"/>
          <p:cNvSpPr/>
          <p:nvPr/>
        </p:nvSpPr>
        <p:spPr>
          <a:xfrm>
            <a:off x="6813550" y="5388293"/>
            <a:ext cx="31242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b="1" i="1" dirty="0">
                <a:latin typeface="Times New Roman" panose="02020503050405090304" pitchFamily="18" charset="0"/>
              </a:rPr>
              <a:t>t </a:t>
            </a:r>
            <a:r>
              <a:rPr lang="en-US" altLang="zh-CN" b="1" dirty="0">
                <a:latin typeface="Times New Roman" panose="02020503050405090304" pitchFamily="18" charset="0"/>
              </a:rPr>
              <a:t>&gt; 0</a:t>
            </a:r>
            <a:r>
              <a:rPr lang="zh-CN" altLang="en-US" b="1" dirty="0">
                <a:latin typeface="Times New Roman" panose="02020503050405090304" pitchFamily="18" charset="0"/>
              </a:rPr>
              <a:t>，</a:t>
            </a:r>
            <a:r>
              <a:rPr lang="en-US" altLang="zh-CN" b="1" i="1" dirty="0">
                <a:latin typeface="Times New Roman" panose="02020503050405090304" pitchFamily="18" charset="0"/>
              </a:rPr>
              <a:t>S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1</a:t>
            </a:r>
            <a:r>
              <a:rPr lang="zh-CN" altLang="en-US" b="1" dirty="0">
                <a:latin typeface="Times New Roman" panose="02020503050405090304" pitchFamily="18" charset="0"/>
              </a:rPr>
              <a:t>断开</a:t>
            </a:r>
            <a:r>
              <a:rPr lang="en-US" altLang="zh-CN" b="1" dirty="0">
                <a:latin typeface="Times New Roman" panose="02020503050405090304" pitchFamily="18" charset="0"/>
              </a:rPr>
              <a:t>, </a:t>
            </a:r>
            <a:r>
              <a:rPr lang="en-US" altLang="zh-CN" b="1" i="1" dirty="0">
                <a:latin typeface="Times New Roman" panose="02020503050405090304" pitchFamily="18" charset="0"/>
              </a:rPr>
              <a:t>S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2</a:t>
            </a:r>
            <a:r>
              <a:rPr lang="en-US" altLang="zh-CN" b="1" dirty="0">
                <a:latin typeface="Times New Roman" panose="02020503050405090304" pitchFamily="18" charset="0"/>
              </a:rPr>
              <a:t> </a:t>
            </a:r>
            <a:r>
              <a:rPr lang="zh-CN" altLang="en-US" b="1" dirty="0">
                <a:latin typeface="Times New Roman" panose="02020503050405090304" pitchFamily="18" charset="0"/>
              </a:rPr>
              <a:t>闭合</a:t>
            </a:r>
            <a:r>
              <a:rPr lang="en-US" altLang="zh-CN" b="1" dirty="0">
                <a:latin typeface="Times New Roman" panose="02020503050405090304" pitchFamily="18" charset="0"/>
              </a:rPr>
              <a:t>,</a:t>
            </a:r>
            <a:endParaRPr lang="en-US" altLang="zh-CN" b="1" dirty="0">
              <a:latin typeface="Times New Roman" panose="02020503050405090304" pitchFamily="18" charset="0"/>
            </a:endParaRPr>
          </a:p>
          <a:p>
            <a:pPr eaLnBrk="1" hangingPunct="1"/>
            <a:r>
              <a:rPr lang="en-US" altLang="zh-CN" b="1" dirty="0">
                <a:latin typeface="Times New Roman" panose="02020503050405090304" pitchFamily="18" charset="0"/>
              </a:rPr>
              <a:t>           </a:t>
            </a:r>
            <a:r>
              <a:rPr lang="en-US" altLang="zh-CN" b="1" i="1" dirty="0">
                <a:latin typeface="Times New Roman" panose="02020503050405090304" pitchFamily="18" charset="0"/>
              </a:rPr>
              <a:t>C </a:t>
            </a:r>
            <a:r>
              <a:rPr lang="zh-CN" altLang="en-US" b="1" dirty="0">
                <a:latin typeface="Times New Roman" panose="02020503050405090304" pitchFamily="18" charset="0"/>
              </a:rPr>
              <a:t>放电</a:t>
            </a:r>
            <a:r>
              <a:rPr lang="en-US" altLang="zh-CN" b="1" dirty="0">
                <a:latin typeface="Times New Roman" panose="02020503050405090304" pitchFamily="18" charset="0"/>
              </a:rPr>
              <a:t>.</a:t>
            </a:r>
            <a:endParaRPr lang="en-US" altLang="zh-CN" b="1" dirty="0"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53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53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2" grpId="0" advAuto="1000" build="p"/>
      <p:bldP spid="153603" grpId="0"/>
      <p:bldP spid="153604" grpId="0" bldLvl="0" animBg="1"/>
      <p:bldP spid="153605" grpId="0" bldLvl="0" animBg="1"/>
      <p:bldP spid="153608" grpId="0"/>
      <p:bldP spid="153609" grpId="0"/>
      <p:bldP spid="1536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628" name="Object 4"/>
          <p:cNvGraphicFramePr>
            <a:graphicFrameLocks noChangeAspect="1"/>
          </p:cNvGraphicFramePr>
          <p:nvPr/>
        </p:nvGraphicFramePr>
        <p:xfrm>
          <a:off x="3287713" y="5304473"/>
          <a:ext cx="5797550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4" name="" r:id="rId1" imgW="2124075" imgH="333375" progId="Equation.DSMT4">
                  <p:embed/>
                </p:oleObj>
              </mc:Choice>
              <mc:Fallback>
                <p:oleObj name="" r:id="rId1" imgW="2124075" imgH="333375" progId="Equation.DSMT4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87713" y="5304473"/>
                        <a:ext cx="5797550" cy="963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29" name="Text Box 5"/>
          <p:cNvSpPr txBox="1"/>
          <p:nvPr/>
        </p:nvSpPr>
        <p:spPr>
          <a:xfrm>
            <a:off x="2248536" y="5113338"/>
            <a:ext cx="408305" cy="369570"/>
          </a:xfrm>
          <a:prstGeom prst="rect">
            <a:avLst/>
          </a:prstGeom>
          <a:noFill/>
          <a:ln w="9525">
            <a:noFill/>
          </a:ln>
          <a:effectLst>
            <a:prstShdw prst="shdw17" dist="17961" dir="2699999">
              <a:srgbClr val="999999"/>
            </a:prstShdw>
          </a:effectLst>
        </p:spPr>
        <p:txBody>
          <a:bodyPr wrap="none" lIns="90000" tIns="46800" rIns="90000" bIns="46800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则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54630" name="Object 6"/>
          <p:cNvGraphicFramePr>
            <a:graphicFrameLocks noChangeAspect="1"/>
          </p:cNvGraphicFramePr>
          <p:nvPr/>
        </p:nvGraphicFramePr>
        <p:xfrm>
          <a:off x="4008438" y="1370648"/>
          <a:ext cx="4176712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5" name="" r:id="rId3" imgW="1676400" imgH="660400" progId="Equation.DSMT4">
                  <p:embed/>
                </p:oleObj>
              </mc:Choice>
              <mc:Fallback>
                <p:oleObj name="" r:id="rId3" imgW="1676400" imgH="660400" progId="Equation.DSMT4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8438" y="1370648"/>
                        <a:ext cx="4176712" cy="1520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31" name="Rectangle 7"/>
          <p:cNvSpPr/>
          <p:nvPr/>
        </p:nvSpPr>
        <p:spPr>
          <a:xfrm>
            <a:off x="2135188" y="767398"/>
            <a:ext cx="2016760" cy="368300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>
            <a:spAutoFit/>
          </a:bodyPr>
          <a:lstStyle/>
          <a:p>
            <a:pPr defTabSz="914400" eaLnBrk="1" hangingPunct="1">
              <a:tabLst>
                <a:tab pos="2428875" algn="l"/>
              </a:tabLst>
            </a:pPr>
            <a:r>
              <a:rPr lang="zh-CN" altLang="en-US" b="1" dirty="0">
                <a:latin typeface="Tahoma" panose="020B0604030504040204" pitchFamily="34" charset="0"/>
              </a:rPr>
              <a:t>电路的微分方程为</a:t>
            </a:r>
            <a:endParaRPr lang="zh-CN" altLang="en-US" b="1" dirty="0">
              <a:latin typeface="Tahoma" panose="020B0604030504040204" pitchFamily="34" charset="0"/>
            </a:endParaRPr>
          </a:p>
        </p:txBody>
      </p:sp>
      <p:pic>
        <p:nvPicPr>
          <p:cNvPr id="5" name="图片 4" descr="22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755" y="2871470"/>
            <a:ext cx="4492625" cy="2433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4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4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9" grpId="0" bldLvl="0" animBg="1"/>
      <p:bldP spid="15463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/>
          <p:cNvSpPr txBox="1"/>
          <p:nvPr/>
        </p:nvSpPr>
        <p:spPr>
          <a:xfrm>
            <a:off x="4943475" y="1061085"/>
            <a:ext cx="4978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代入初始值  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)=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)=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71683" name="Text Box 3"/>
          <p:cNvSpPr txBox="1"/>
          <p:nvPr/>
        </p:nvSpPr>
        <p:spPr>
          <a:xfrm>
            <a:off x="3000375" y="2140585"/>
            <a:ext cx="10795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A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=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</a:t>
            </a:r>
            <a:endParaRPr lang="en-US" altLang="zh-CN" sz="2800" b="1" baseline="-25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71684" name="Object 4"/>
          <p:cNvGraphicFramePr>
            <a:graphicFrameLocks noChangeAspect="1"/>
          </p:cNvGraphicFramePr>
          <p:nvPr/>
        </p:nvGraphicFramePr>
        <p:xfrm>
          <a:off x="2711450" y="3509010"/>
          <a:ext cx="6480175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8" name="" r:id="rId1" imgW="2247900" imgH="419100" progId="Equation.3">
                  <p:embed/>
                </p:oleObj>
              </mc:Choice>
              <mc:Fallback>
                <p:oleObj name="" r:id="rId1" imgW="2247900" imgH="419100" progId="Equation.3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711450" y="3509010"/>
                        <a:ext cx="6480175" cy="1225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5" name="Object 5"/>
          <p:cNvGraphicFramePr>
            <a:graphicFrameLocks noChangeAspect="1"/>
          </p:cNvGraphicFramePr>
          <p:nvPr/>
        </p:nvGraphicFramePr>
        <p:xfrm>
          <a:off x="5591175" y="1996123"/>
          <a:ext cx="3816350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9" name="" r:id="rId3" imgW="1238250" imgH="342900" progId="Equation.3">
                  <p:embed/>
                </p:oleObj>
              </mc:Choice>
              <mc:Fallback>
                <p:oleObj name="" r:id="rId3" imgW="1238250" imgH="342900" progId="Equation.3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591175" y="1996123"/>
                        <a:ext cx="3816350" cy="1223962"/>
                      </a:xfrm>
                      <a:prstGeom prst="rect">
                        <a:avLst/>
                      </a:prstGeom>
                      <a:solidFill>
                        <a:srgbClr val="6633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6" name="Object 6"/>
          <p:cNvGraphicFramePr>
            <a:graphicFrameLocks noChangeAspect="1"/>
          </p:cNvGraphicFramePr>
          <p:nvPr/>
        </p:nvGraphicFramePr>
        <p:xfrm>
          <a:off x="2424113" y="772160"/>
          <a:ext cx="19812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0" name="" r:id="rId5" imgW="1714500" imgH="714375" progId="Equation.3">
                  <p:embed/>
                </p:oleObj>
              </mc:Choice>
              <mc:Fallback>
                <p:oleObj name="" r:id="rId5" imgW="1714500" imgH="714375" progId="Equation.3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24113" y="772160"/>
                        <a:ext cx="1981200" cy="828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7" name="AutoShape 7"/>
          <p:cNvSpPr/>
          <p:nvPr/>
        </p:nvSpPr>
        <p:spPr>
          <a:xfrm>
            <a:off x="1919288" y="2356485"/>
            <a:ext cx="792162" cy="215900"/>
          </a:xfrm>
          <a:prstGeom prst="rightArrow">
            <a:avLst>
              <a:gd name="adj1" fmla="val 50000"/>
              <a:gd name="adj2" fmla="val 91727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71688" name="AutoShape 8"/>
          <p:cNvSpPr/>
          <p:nvPr/>
        </p:nvSpPr>
        <p:spPr>
          <a:xfrm>
            <a:off x="4367213" y="2356485"/>
            <a:ext cx="792162" cy="215900"/>
          </a:xfrm>
          <a:prstGeom prst="rightArrow">
            <a:avLst>
              <a:gd name="adj1" fmla="val 50000"/>
              <a:gd name="adj2" fmla="val 91727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aphicFrame>
        <p:nvGraphicFramePr>
          <p:cNvPr id="71689" name="Object 9"/>
          <p:cNvGraphicFramePr>
            <a:graphicFrameLocks noChangeAspect="1"/>
          </p:cNvGraphicFramePr>
          <p:nvPr/>
        </p:nvGraphicFramePr>
        <p:xfrm>
          <a:off x="1774825" y="4804410"/>
          <a:ext cx="835342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1" name="" r:id="rId7" imgW="2971800" imgH="419100" progId="Equation.3">
                  <p:embed/>
                </p:oleObj>
              </mc:Choice>
              <mc:Fallback>
                <p:oleObj name="" r:id="rId7" imgW="2971800" imgH="419100" progId="Equation.3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74825" y="4804410"/>
                        <a:ext cx="8353425" cy="1060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7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7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20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20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7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2" grpId="0"/>
      <p:bldP spid="7168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06" name="Group 2"/>
          <p:cNvGrpSpPr/>
          <p:nvPr/>
        </p:nvGrpSpPr>
        <p:grpSpPr>
          <a:xfrm>
            <a:off x="2782888" y="2173151"/>
            <a:ext cx="2471737" cy="1927498"/>
            <a:chOff x="3768" y="713"/>
            <a:chExt cx="1557" cy="1118"/>
          </a:xfrm>
        </p:grpSpPr>
        <p:sp>
          <p:nvSpPr>
            <p:cNvPr id="60436" name="Text Box 3"/>
            <p:cNvSpPr txBox="1"/>
            <p:nvPr/>
          </p:nvSpPr>
          <p:spPr>
            <a:xfrm>
              <a:off x="5147" y="1528"/>
              <a:ext cx="178" cy="30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0437" name="Line 4"/>
            <p:cNvSpPr/>
            <p:nvPr/>
          </p:nvSpPr>
          <p:spPr>
            <a:xfrm>
              <a:off x="3951" y="1536"/>
              <a:ext cx="1344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38" name="Line 5"/>
            <p:cNvSpPr/>
            <p:nvPr/>
          </p:nvSpPr>
          <p:spPr>
            <a:xfrm flipV="1">
              <a:off x="4143" y="816"/>
              <a:ext cx="0" cy="96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39" name="Freeform 6"/>
            <p:cNvSpPr/>
            <p:nvPr/>
          </p:nvSpPr>
          <p:spPr>
            <a:xfrm>
              <a:off x="4143" y="1056"/>
              <a:ext cx="1008" cy="4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0" y="240"/>
                </a:cxn>
                <a:cxn ang="0">
                  <a:pos x="672" y="384"/>
                </a:cxn>
                <a:cxn ang="0">
                  <a:pos x="1008" y="432"/>
                </a:cxn>
              </a:cxnLst>
              <a:rect l="0" t="0" r="0" b="0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40" name="Text Box 7"/>
            <p:cNvSpPr txBox="1"/>
            <p:nvPr/>
          </p:nvSpPr>
          <p:spPr>
            <a:xfrm>
              <a:off x="3768" y="762"/>
              <a:ext cx="354" cy="303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0441" name="Text Box 8"/>
            <p:cNvSpPr txBox="1"/>
            <p:nvPr/>
          </p:nvSpPr>
          <p:spPr>
            <a:xfrm>
              <a:off x="4158" y="713"/>
              <a:ext cx="337" cy="30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0442" name="Text Box 9"/>
            <p:cNvSpPr txBox="1"/>
            <p:nvPr/>
          </p:nvSpPr>
          <p:spPr>
            <a:xfrm>
              <a:off x="3943" y="1482"/>
              <a:ext cx="227" cy="30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0443" name="Line 10"/>
            <p:cNvSpPr/>
            <p:nvPr/>
          </p:nvSpPr>
          <p:spPr>
            <a:xfrm>
              <a:off x="3871" y="1056"/>
              <a:ext cx="305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2715" name="Group 11"/>
          <p:cNvGrpSpPr/>
          <p:nvPr/>
        </p:nvGrpSpPr>
        <p:grpSpPr>
          <a:xfrm>
            <a:off x="6459538" y="2165351"/>
            <a:ext cx="2322512" cy="1817687"/>
            <a:chOff x="3878" y="1612"/>
            <a:chExt cx="1463" cy="1145"/>
          </a:xfrm>
        </p:grpSpPr>
        <p:sp>
          <p:nvSpPr>
            <p:cNvPr id="60427" name="Line 12"/>
            <p:cNvSpPr/>
            <p:nvPr/>
          </p:nvSpPr>
          <p:spPr>
            <a:xfrm>
              <a:off x="3967" y="2448"/>
              <a:ext cx="1344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28" name="Line 13"/>
            <p:cNvSpPr/>
            <p:nvPr/>
          </p:nvSpPr>
          <p:spPr>
            <a:xfrm flipV="1">
              <a:off x="4159" y="1728"/>
              <a:ext cx="0" cy="96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29" name="Freeform 14"/>
            <p:cNvSpPr/>
            <p:nvPr/>
          </p:nvSpPr>
          <p:spPr>
            <a:xfrm>
              <a:off x="4159" y="1968"/>
              <a:ext cx="1008" cy="4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0" y="240"/>
                </a:cxn>
                <a:cxn ang="0">
                  <a:pos x="672" y="384"/>
                </a:cxn>
                <a:cxn ang="0">
                  <a:pos x="1008" y="432"/>
                </a:cxn>
              </a:cxnLst>
              <a:rect l="0" t="0" r="0" b="0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30" name="Text Box 15"/>
            <p:cNvSpPr txBox="1"/>
            <p:nvPr/>
          </p:nvSpPr>
          <p:spPr>
            <a:xfrm>
              <a:off x="3878" y="1779"/>
              <a:ext cx="275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0431" name="Text Box 16"/>
            <p:cNvSpPr txBox="1"/>
            <p:nvPr/>
          </p:nvSpPr>
          <p:spPr>
            <a:xfrm>
              <a:off x="5163" y="2428"/>
              <a:ext cx="178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0432" name="Text Box 17"/>
            <p:cNvSpPr txBox="1"/>
            <p:nvPr/>
          </p:nvSpPr>
          <p:spPr>
            <a:xfrm>
              <a:off x="4252" y="1612"/>
              <a:ext cx="178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0433" name="Text Box 18"/>
            <p:cNvSpPr txBox="1"/>
            <p:nvPr/>
          </p:nvSpPr>
          <p:spPr>
            <a:xfrm>
              <a:off x="3959" y="2380"/>
              <a:ext cx="227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0434" name="Line 19"/>
            <p:cNvSpPr/>
            <p:nvPr/>
          </p:nvSpPr>
          <p:spPr>
            <a:xfrm flipV="1">
              <a:off x="4144" y="1968"/>
              <a:ext cx="0" cy="48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35" name="Line 20"/>
            <p:cNvSpPr/>
            <p:nvPr/>
          </p:nvSpPr>
          <p:spPr>
            <a:xfrm flipH="1" flipV="1">
              <a:off x="3918" y="2427"/>
              <a:ext cx="218" cy="1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2725" name="Text Box 21"/>
          <p:cNvSpPr txBox="1"/>
          <p:nvPr/>
        </p:nvSpPr>
        <p:spPr>
          <a:xfrm>
            <a:off x="2279650" y="5046663"/>
            <a:ext cx="62484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令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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=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RC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  ,  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称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为一阶电路的时间常数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72726" name="Object 22"/>
          <p:cNvGraphicFramePr>
            <a:graphicFrameLocks noChangeAspect="1"/>
          </p:cNvGraphicFramePr>
          <p:nvPr/>
        </p:nvGraphicFramePr>
        <p:xfrm>
          <a:off x="2351088" y="5622925"/>
          <a:ext cx="650240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2" name="" r:id="rId1" imgW="3228975" imgH="447675" progId="Equation.3">
                  <p:embed/>
                </p:oleObj>
              </mc:Choice>
              <mc:Fallback>
                <p:oleObj name="" r:id="rId1" imgW="3228975" imgH="447675" progId="Equation.3">
                  <p:embed/>
                  <p:pic>
                    <p:nvPicPr>
                      <p:cNvPr id="0" name="Object 2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51088" y="5622925"/>
                        <a:ext cx="6502400" cy="917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27" name="Text Box 23"/>
          <p:cNvSpPr txBox="1"/>
          <p:nvPr/>
        </p:nvSpPr>
        <p:spPr>
          <a:xfrm>
            <a:off x="1524000" y="1490663"/>
            <a:ext cx="8208963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）电压、电流是随时间按同一指数规律衰减的函数；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72728" name="Text Box 24"/>
          <p:cNvSpPr txBox="1"/>
          <p:nvPr/>
        </p:nvSpPr>
        <p:spPr>
          <a:xfrm>
            <a:off x="1774825" y="727075"/>
            <a:ext cx="3816350" cy="521970"/>
          </a:xfrm>
          <a:prstGeom prst="rect">
            <a:avLst/>
          </a:prstGeom>
          <a:solidFill>
            <a:srgbClr val="663300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90204" pitchFamily="34" charset="0"/>
              </a:rPr>
              <a:t>从以上各式可以得出：</a:t>
            </a:r>
            <a:endParaRPr lang="zh-CN" altLang="en-US" sz="2800" b="1" dirty="0"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sp>
        <p:nvSpPr>
          <p:cNvPr id="72729" name="AutoShape 25" descr="羊皮纸"/>
          <p:cNvSpPr/>
          <p:nvPr/>
        </p:nvSpPr>
        <p:spPr>
          <a:xfrm>
            <a:off x="4872038" y="2309813"/>
            <a:ext cx="936625" cy="936625"/>
          </a:xfrm>
          <a:prstGeom prst="wedgeRoundRectCallout">
            <a:avLst>
              <a:gd name="adj1" fmla="val -195593"/>
              <a:gd name="adj2" fmla="val 8644"/>
              <a:gd name="adj3" fmla="val 16667"/>
            </a:avLst>
          </a:prstGeom>
          <a:blipFill rotWithShape="1">
            <a:blip r:embed="rId3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rgbClr val="000000"/>
                </a:solidFill>
                <a:latin typeface="Arial" panose="020B0604020202090204" pitchFamily="34" charset="0"/>
                <a:ea typeface="仿宋_GB2312" pitchFamily="49" charset="-122"/>
              </a:rPr>
              <a:t>连续函数</a:t>
            </a:r>
            <a:endParaRPr lang="zh-CN" altLang="en-US" b="1" dirty="0">
              <a:solidFill>
                <a:srgbClr val="00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72730" name="AutoShape 26" descr="羊皮纸"/>
          <p:cNvSpPr/>
          <p:nvPr/>
        </p:nvSpPr>
        <p:spPr>
          <a:xfrm>
            <a:off x="7896225" y="2309813"/>
            <a:ext cx="936625" cy="576262"/>
          </a:xfrm>
          <a:prstGeom prst="wedgeRoundRectCallout">
            <a:avLst>
              <a:gd name="adj1" fmla="val -136102"/>
              <a:gd name="adj2" fmla="val 38704"/>
              <a:gd name="adj3" fmla="val 16667"/>
            </a:avLst>
          </a:prstGeom>
          <a:blipFill rotWithShape="1">
            <a:blip r:embed="rId3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rgbClr val="000000"/>
                </a:solidFill>
                <a:latin typeface="Arial" panose="020B0604020202090204" pitchFamily="34" charset="0"/>
                <a:ea typeface="仿宋_GB2312" pitchFamily="49" charset="-122"/>
              </a:rPr>
              <a:t>跃变</a:t>
            </a:r>
            <a:endParaRPr lang="zh-CN" altLang="en-US" b="1" dirty="0">
              <a:solidFill>
                <a:srgbClr val="00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72731" name="Text Box 27"/>
          <p:cNvSpPr txBox="1"/>
          <p:nvPr/>
        </p:nvSpPr>
        <p:spPr>
          <a:xfrm>
            <a:off x="1774825" y="4514850"/>
            <a:ext cx="8604250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）响应与初始状态成线性关系，其衰减快慢与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RC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有关；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7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7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0" dur="2000"/>
                                        <p:tgtEl>
                                          <p:spTgt spid="72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72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7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7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25" grpId="0"/>
      <p:bldP spid="72727" grpId="0"/>
      <p:bldP spid="72728" grpId="0" bldLvl="0" animBg="1"/>
      <p:bldP spid="72729" grpId="0" bldLvl="0" animBg="1"/>
      <p:bldP spid="72730" grpId="0" bldLvl="0" animBg="1"/>
      <p:bldP spid="7273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/>
          <p:nvPr/>
        </p:nvSpPr>
        <p:spPr>
          <a:xfrm>
            <a:off x="3098483" y="1948815"/>
            <a:ext cx="5372735" cy="36957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时间常数 </a:t>
            </a:r>
            <a:r>
              <a:rPr lang="zh-CN" altLang="en-US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 的大小反映了电路过渡过程时间的长短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73731" name="Rectangle 3"/>
          <p:cNvSpPr/>
          <p:nvPr/>
        </p:nvSpPr>
        <p:spPr>
          <a:xfrm>
            <a:off x="2425541" y="1038701"/>
            <a:ext cx="1538605" cy="584835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algn="ctr" eaLnBrk="1" hangingPunct="1"/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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 = 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R C</a:t>
            </a:r>
            <a:endParaRPr lang="en-US" altLang="zh-CN" sz="3200" b="1" i="1" dirty="0">
              <a:solidFill>
                <a:srgbClr val="000000"/>
              </a:solidFill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73732" name="Text Box 4"/>
          <p:cNvSpPr txBox="1"/>
          <p:nvPr/>
        </p:nvSpPr>
        <p:spPr>
          <a:xfrm>
            <a:off x="2351088" y="2669540"/>
            <a:ext cx="2628265" cy="36957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eaLnBrk="1" hangingPunct="1"/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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大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→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 过渡过程时间长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73733" name="Text Box 5"/>
          <p:cNvSpPr txBox="1"/>
          <p:nvPr/>
        </p:nvSpPr>
        <p:spPr>
          <a:xfrm>
            <a:off x="2351088" y="3244215"/>
            <a:ext cx="2628265" cy="36957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eaLnBrk="1" hangingPunct="1"/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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小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→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 过渡过程时间短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73734" name="Text Box 6"/>
          <p:cNvSpPr txBox="1"/>
          <p:nvPr/>
        </p:nvSpPr>
        <p:spPr>
          <a:xfrm>
            <a:off x="4872038" y="3893503"/>
            <a:ext cx="1788160" cy="36957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电压初值一定：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73735" name="Text Box 7"/>
          <p:cNvSpPr txBox="1"/>
          <p:nvPr/>
        </p:nvSpPr>
        <p:spPr>
          <a:xfrm>
            <a:off x="2351088" y="5574824"/>
            <a:ext cx="4808855" cy="52324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eaLnBrk="1" hangingPunct="1"/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R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大（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C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一定）    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i=u/R    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放电电流小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73736" name="Group 8"/>
          <p:cNvGrpSpPr/>
          <p:nvPr/>
        </p:nvGrpSpPr>
        <p:grpSpPr>
          <a:xfrm>
            <a:off x="8116210" y="4917033"/>
            <a:ext cx="1843130" cy="1109737"/>
            <a:chOff x="4186" y="2892"/>
            <a:chExt cx="1131" cy="254"/>
          </a:xfrm>
        </p:grpSpPr>
        <p:sp>
          <p:nvSpPr>
            <p:cNvPr id="61465" name="AutoShape 9"/>
            <p:cNvSpPr/>
            <p:nvPr/>
          </p:nvSpPr>
          <p:spPr>
            <a:xfrm>
              <a:off x="4186" y="2892"/>
              <a:ext cx="174" cy="254"/>
            </a:xfrm>
            <a:prstGeom prst="rightBrace">
              <a:avLst>
                <a:gd name="adj1" fmla="val 108333"/>
                <a:gd name="adj2" fmla="val 5000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square" lIns="90000" tIns="46800" rIns="90000" bIns="46800" anchor="ctr" anchorCtr="0">
              <a:noAutofit/>
            </a:bodyPr>
            <a:lstStyle/>
            <a:p>
              <a:pPr algn="ctr" eaLnBrk="1" hangingPunct="1"/>
              <a:endParaRPr lang="zh-CN" altLang="en-US" sz="2400" dirty="0">
                <a:latin typeface="Times New Roman" panose="02020503050405090304" pitchFamily="18" charset="0"/>
              </a:endParaRPr>
            </a:p>
          </p:txBody>
        </p:sp>
        <p:sp>
          <p:nvSpPr>
            <p:cNvPr id="61466" name="Text Box 10"/>
            <p:cNvSpPr txBox="1"/>
            <p:nvPr/>
          </p:nvSpPr>
          <p:spPr>
            <a:xfrm>
              <a:off x="4502" y="2929"/>
              <a:ext cx="815" cy="1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0000" tIns="46800" rIns="90000" bIns="46800" anchor="ctr" anchorCtr="0">
              <a:spAutoFit/>
            </a:bodyPr>
            <a:lstStyle/>
            <a:p>
              <a:pPr algn="ctr" eaLnBrk="1" hangingPunct="1"/>
              <a:r>
                <a:rPr lang="zh-CN" altLang="en-US" sz="2400" b="1" dirty="0">
                  <a:solidFill>
                    <a:srgbClr val="FFFF00"/>
                  </a:solidFill>
                  <a:latin typeface="Times New Roman" panose="02020503050405090304" pitchFamily="18" charset="0"/>
                  <a:ea typeface="仿宋_GB2312" pitchFamily="49" charset="-122"/>
                  <a:sym typeface="Symbol" panose="05050102010706020507" pitchFamily="18" charset="2"/>
                </a:rPr>
                <a:t>放电时间长</a:t>
              </a:r>
              <a:endParaRPr lang="zh-CN" altLang="en-US" sz="2400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73739" name="Group 11"/>
          <p:cNvGrpSpPr/>
          <p:nvPr/>
        </p:nvGrpSpPr>
        <p:grpSpPr>
          <a:xfrm>
            <a:off x="7251700" y="2406651"/>
            <a:ext cx="2381250" cy="1817687"/>
            <a:chOff x="3633" y="1084"/>
            <a:chExt cx="1500" cy="1145"/>
          </a:xfrm>
        </p:grpSpPr>
        <p:sp>
          <p:nvSpPr>
            <p:cNvPr id="61454" name="Line 12"/>
            <p:cNvSpPr/>
            <p:nvPr/>
          </p:nvSpPr>
          <p:spPr>
            <a:xfrm>
              <a:off x="3759" y="1920"/>
              <a:ext cx="1344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55" name="Line 13"/>
            <p:cNvSpPr/>
            <p:nvPr/>
          </p:nvSpPr>
          <p:spPr>
            <a:xfrm flipV="1">
              <a:off x="3951" y="1200"/>
              <a:ext cx="0" cy="96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56" name="Freeform 14"/>
            <p:cNvSpPr/>
            <p:nvPr/>
          </p:nvSpPr>
          <p:spPr>
            <a:xfrm>
              <a:off x="3936" y="1440"/>
              <a:ext cx="1041" cy="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8" y="160"/>
                </a:cxn>
                <a:cxn ang="0">
                  <a:pos x="694" y="256"/>
                </a:cxn>
                <a:cxn ang="0">
                  <a:pos x="1041" y="288"/>
                </a:cxn>
              </a:cxnLst>
              <a:rect l="0" t="0" r="0" b="0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57" name="Text Box 15"/>
            <p:cNvSpPr txBox="1"/>
            <p:nvPr/>
          </p:nvSpPr>
          <p:spPr>
            <a:xfrm>
              <a:off x="3633" y="1324"/>
              <a:ext cx="350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1458" name="Text Box 16"/>
            <p:cNvSpPr txBox="1"/>
            <p:nvPr/>
          </p:nvSpPr>
          <p:spPr>
            <a:xfrm>
              <a:off x="4955" y="1900"/>
              <a:ext cx="178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1459" name="Text Box 17"/>
            <p:cNvSpPr txBox="1"/>
            <p:nvPr/>
          </p:nvSpPr>
          <p:spPr>
            <a:xfrm>
              <a:off x="3982" y="1084"/>
              <a:ext cx="304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1460" name="Text Box 18"/>
            <p:cNvSpPr txBox="1"/>
            <p:nvPr/>
          </p:nvSpPr>
          <p:spPr>
            <a:xfrm>
              <a:off x="3751" y="1852"/>
              <a:ext cx="227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1461" name="Line 19"/>
            <p:cNvSpPr/>
            <p:nvPr/>
          </p:nvSpPr>
          <p:spPr>
            <a:xfrm>
              <a:off x="3888" y="1440"/>
              <a:ext cx="96" cy="0"/>
            </a:xfrm>
            <a:prstGeom prst="line">
              <a:avLst/>
            </a:prstGeom>
            <a:ln w="254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2" name="Freeform 20"/>
            <p:cNvSpPr/>
            <p:nvPr/>
          </p:nvSpPr>
          <p:spPr>
            <a:xfrm>
              <a:off x="3936" y="1440"/>
              <a:ext cx="768" cy="4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3" y="240"/>
                </a:cxn>
                <a:cxn ang="0">
                  <a:pos x="512" y="384"/>
                </a:cxn>
                <a:cxn ang="0">
                  <a:pos x="768" y="432"/>
                </a:cxn>
              </a:cxnLst>
              <a:rect l="0" t="0" r="0" b="0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38100" cap="flat" cmpd="sng">
              <a:solidFill>
                <a:srgbClr val="00FF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3" name="Text Box 21"/>
            <p:cNvSpPr txBox="1"/>
            <p:nvPr/>
          </p:nvSpPr>
          <p:spPr>
            <a:xfrm>
              <a:off x="4199" y="1852"/>
              <a:ext cx="492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</a:t>
              </a:r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sz="2800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小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1464" name="Text Box 22"/>
            <p:cNvSpPr txBox="1"/>
            <p:nvPr/>
          </p:nvSpPr>
          <p:spPr>
            <a:xfrm>
              <a:off x="4583" y="1372"/>
              <a:ext cx="492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</a:t>
              </a:r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sz="2800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大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73751" name="Text Box 23"/>
          <p:cNvSpPr txBox="1"/>
          <p:nvPr/>
        </p:nvSpPr>
        <p:spPr>
          <a:xfrm>
            <a:off x="2804954" y="4639787"/>
            <a:ext cx="4269105" cy="52324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C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大（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R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一定）   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W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Cu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/2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储能大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73752" name="Object 24"/>
          <p:cNvGraphicFramePr>
            <a:graphicFrameLocks noChangeAspect="1"/>
          </p:cNvGraphicFramePr>
          <p:nvPr/>
        </p:nvGraphicFramePr>
        <p:xfrm>
          <a:off x="4800600" y="752475"/>
          <a:ext cx="2376488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6" name="" r:id="rId1" imgW="1047750" imgH="400050" progId="Equation.3">
                  <p:embed/>
                </p:oleObj>
              </mc:Choice>
              <mc:Fallback>
                <p:oleObj name="" r:id="rId1" imgW="1047750" imgH="400050" progId="Equation.3">
                  <p:embed/>
                  <p:pic>
                    <p:nvPicPr>
                      <p:cNvPr id="0" name="Object 2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800600" y="752475"/>
                        <a:ext cx="2376488" cy="912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53" name="Text Box 25"/>
          <p:cNvSpPr txBox="1"/>
          <p:nvPr/>
        </p:nvSpPr>
        <p:spPr>
          <a:xfrm>
            <a:off x="2063750" y="3849688"/>
            <a:ext cx="1871663" cy="52197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90204" pitchFamily="34" charset="0"/>
              </a:rPr>
              <a:t>物理含义</a:t>
            </a:r>
            <a:endParaRPr lang="zh-CN" altLang="en-US" sz="2800" b="1" dirty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73754" name="AutoShape 26"/>
          <p:cNvSpPr/>
          <p:nvPr/>
        </p:nvSpPr>
        <p:spPr>
          <a:xfrm>
            <a:off x="4224338" y="3992563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73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2000"/>
                                        <p:tgtEl>
                                          <p:spTgt spid="73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3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3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73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73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3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0" grpId="0" build="p"/>
      <p:bldP spid="73731" grpId="0" bldLvl="0" animBg="1"/>
      <p:bldP spid="73732" grpId="0"/>
      <p:bldP spid="73733" grpId="0"/>
      <p:bldP spid="73734" grpId="0" build="p"/>
      <p:bldP spid="73735" grpId="0" build="p"/>
      <p:bldP spid="73751" grpId="0" build="p"/>
      <p:bldP spid="73753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/>
          <p:nvPr>
            <p:custDataLst>
              <p:tags r:id="rId1"/>
            </p:custDataLst>
          </p:nvPr>
        </p:nvSpPr>
        <p:spPr>
          <a:xfrm>
            <a:off x="1701483" y="3115628"/>
            <a:ext cx="9288462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工程上认为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,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经过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3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－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5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,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过渡过程结束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;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理论上</a:t>
            </a:r>
            <a:r>
              <a:rPr lang="zh-CN" altLang="en-US" b="1" i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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趋向于正无穷大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5" name="Text Box 3"/>
          <p:cNvSpPr txBox="1"/>
          <p:nvPr>
            <p:custDataLst>
              <p:tags r:id="rId2"/>
            </p:custDataLst>
          </p:nvPr>
        </p:nvSpPr>
        <p:spPr>
          <a:xfrm>
            <a:off x="2638108" y="2534603"/>
            <a:ext cx="6648450" cy="466725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lstStyle/>
          <a:p>
            <a:pPr eaLnBrk="1" hangingPunct="1"/>
            <a:r>
              <a:rPr lang="en-US" altLang="zh-CN" b="1" i="1" dirty="0">
                <a:solidFill>
                  <a:srgbClr val="FF33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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：电容电压衰减到原来电压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36.8%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所需的时间。</a:t>
            </a:r>
            <a:endParaRPr lang="zh-CN" altLang="en-US" b="1" dirty="0">
              <a:solidFill>
                <a:srgbClr val="000000"/>
              </a:solidFill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Text Box 5"/>
          <p:cNvSpPr txBox="1"/>
          <p:nvPr>
            <p:custDataLst>
              <p:tags r:id="rId3"/>
            </p:custDataLst>
          </p:nvPr>
        </p:nvSpPr>
        <p:spPr>
          <a:xfrm>
            <a:off x="4870450" y="5205095"/>
            <a:ext cx="1868170" cy="57912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</a:t>
            </a:r>
            <a:r>
              <a:rPr lang="zh-CN" altLang="en-US" sz="3200" b="1" i="1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＝ </a:t>
            </a:r>
            <a:r>
              <a:rPr lang="en-US" altLang="zh-CN" sz="32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sz="32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2</a:t>
            </a:r>
            <a:r>
              <a:rPr lang="zh-CN" altLang="en-US" sz="32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32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sz="32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sz="32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endParaRPr lang="en-US" altLang="zh-CN" sz="3200" b="1" dirty="0">
              <a:solidFill>
                <a:schemeClr val="bg1"/>
              </a:solidFill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9" name="Text Box 7"/>
          <p:cNvSpPr txBox="1"/>
          <p:nvPr>
            <p:custDataLst>
              <p:tags r:id="rId4"/>
            </p:custDataLst>
          </p:nvPr>
        </p:nvSpPr>
        <p:spPr>
          <a:xfrm>
            <a:off x="4006533" y="3620453"/>
            <a:ext cx="314642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8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时刻曲线的斜率等于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3933508" y="4123690"/>
          <a:ext cx="6089650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0" name="" r:id="rId6" imgW="2809875" imgH="457200" progId="Equation.3">
                  <p:embed/>
                </p:oleObj>
              </mc:Choice>
              <mc:Fallback>
                <p:oleObj name="" r:id="rId6" imgW="2809875" imgH="457200" progId="Equation.3">
                  <p:embed/>
                  <p:pic>
                    <p:nvPicPr>
                      <p:cNvPr id="0" name="Object 8"/>
                      <p:cNvPicPr/>
                      <p:nvPr/>
                    </p:nvPicPr>
                    <p:blipFill>
                      <a:blip r:embed="rId7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933508" y="4123690"/>
                        <a:ext cx="6089650" cy="1011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ine 9"/>
          <p:cNvSpPr/>
          <p:nvPr>
            <p:custDataLst>
              <p:tags r:id="rId8"/>
            </p:custDataLst>
          </p:nvPr>
        </p:nvSpPr>
        <p:spPr>
          <a:xfrm>
            <a:off x="2709545" y="4988878"/>
            <a:ext cx="863600" cy="720725"/>
          </a:xfrm>
          <a:prstGeom prst="line">
            <a:avLst/>
          </a:prstGeom>
          <a:ln w="38100" cap="flat" cmpd="sng">
            <a:solidFill>
              <a:srgbClr val="00FFFF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2" name="Group 10"/>
          <p:cNvGrpSpPr/>
          <p:nvPr/>
        </p:nvGrpSpPr>
        <p:grpSpPr>
          <a:xfrm>
            <a:off x="2133283" y="4196715"/>
            <a:ext cx="2566987" cy="2339975"/>
            <a:chOff x="385" y="2115"/>
            <a:chExt cx="1617" cy="1474"/>
          </a:xfrm>
        </p:grpSpPr>
        <p:sp>
          <p:nvSpPr>
            <p:cNvPr id="13" name="Line 11"/>
            <p:cNvSpPr/>
            <p:nvPr>
              <p:custDataLst>
                <p:tags r:id="rId9"/>
              </p:custDataLst>
            </p:nvPr>
          </p:nvSpPr>
          <p:spPr>
            <a:xfrm>
              <a:off x="759" y="2677"/>
              <a:ext cx="0" cy="332"/>
            </a:xfrm>
            <a:prstGeom prst="line">
              <a:avLst/>
            </a:prstGeom>
            <a:ln w="28575" cap="flat" cmpd="sng">
              <a:solidFill>
                <a:schemeClr val="bg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4" name="Line 12"/>
            <p:cNvSpPr/>
            <p:nvPr>
              <p:custDataLst>
                <p:tags r:id="rId10"/>
              </p:custDataLst>
            </p:nvPr>
          </p:nvSpPr>
          <p:spPr>
            <a:xfrm>
              <a:off x="470" y="3036"/>
              <a:ext cx="1510" cy="0"/>
            </a:xfrm>
            <a:prstGeom prst="line">
              <a:avLst/>
            </a:prstGeom>
            <a:ln w="38100" cap="flat" cmpd="sng">
              <a:solidFill>
                <a:srgbClr val="FFFF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5" name="Line 13"/>
            <p:cNvSpPr/>
            <p:nvPr>
              <p:custDataLst>
                <p:tags r:id="rId11"/>
              </p:custDataLst>
            </p:nvPr>
          </p:nvSpPr>
          <p:spPr>
            <a:xfrm flipV="1">
              <a:off x="686" y="2223"/>
              <a:ext cx="0" cy="1307"/>
            </a:xfrm>
            <a:prstGeom prst="line">
              <a:avLst/>
            </a:prstGeom>
            <a:ln w="38100" cap="flat" cmpd="sng">
              <a:solidFill>
                <a:srgbClr val="FFFF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6" name="Freeform 14"/>
            <p:cNvSpPr/>
            <p:nvPr>
              <p:custDataLst>
                <p:tags r:id="rId12"/>
              </p:custDataLst>
            </p:nvPr>
          </p:nvSpPr>
          <p:spPr>
            <a:xfrm>
              <a:off x="686" y="2494"/>
              <a:ext cx="1151" cy="4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4" y="263"/>
                </a:cxn>
                <a:cxn ang="0">
                  <a:pos x="767" y="421"/>
                </a:cxn>
                <a:cxn ang="0">
                  <a:pos x="1151" y="474"/>
                </a:cxn>
              </a:cxnLst>
              <a:rect l="0" t="0" r="0" b="0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Text Box 15"/>
            <p:cNvSpPr txBox="1"/>
            <p:nvPr>
              <p:custDataLst>
                <p:tags r:id="rId13"/>
              </p:custDataLst>
            </p:nvPr>
          </p:nvSpPr>
          <p:spPr>
            <a:xfrm>
              <a:off x="385" y="2385"/>
              <a:ext cx="280" cy="32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8" name="Text Box 16"/>
            <p:cNvSpPr txBox="1"/>
            <p:nvPr>
              <p:custDataLst>
                <p:tags r:id="rId14"/>
              </p:custDataLst>
            </p:nvPr>
          </p:nvSpPr>
          <p:spPr>
            <a:xfrm>
              <a:off x="1825" y="3036"/>
              <a:ext cx="177" cy="32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9" name="Text Box 17"/>
            <p:cNvSpPr txBox="1"/>
            <p:nvPr>
              <p:custDataLst>
                <p:tags r:id="rId15"/>
              </p:custDataLst>
            </p:nvPr>
          </p:nvSpPr>
          <p:spPr>
            <a:xfrm>
              <a:off x="736" y="2115"/>
              <a:ext cx="308" cy="32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0" name="Text Box 18"/>
            <p:cNvSpPr txBox="1"/>
            <p:nvPr>
              <p:custDataLst>
                <p:tags r:id="rId16"/>
              </p:custDataLst>
            </p:nvPr>
          </p:nvSpPr>
          <p:spPr>
            <a:xfrm>
              <a:off x="475" y="2981"/>
              <a:ext cx="228" cy="32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1" name="Line 19"/>
            <p:cNvSpPr/>
            <p:nvPr>
              <p:custDataLst>
                <p:tags r:id="rId17"/>
              </p:custDataLst>
            </p:nvPr>
          </p:nvSpPr>
          <p:spPr>
            <a:xfrm>
              <a:off x="651" y="2494"/>
              <a:ext cx="5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2" name="Oval 20"/>
            <p:cNvSpPr/>
            <p:nvPr>
              <p:custDataLst>
                <p:tags r:id="rId18"/>
              </p:custDataLst>
            </p:nvPr>
          </p:nvSpPr>
          <p:spPr>
            <a:xfrm>
              <a:off x="725" y="2569"/>
              <a:ext cx="54" cy="54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3" name="Line 21"/>
            <p:cNvSpPr/>
            <p:nvPr>
              <p:custDataLst>
                <p:tags r:id="rId19"/>
              </p:custDataLst>
            </p:nvPr>
          </p:nvSpPr>
          <p:spPr>
            <a:xfrm>
              <a:off x="1305" y="2880"/>
              <a:ext cx="0" cy="163"/>
            </a:xfrm>
            <a:prstGeom prst="line">
              <a:avLst/>
            </a:prstGeom>
            <a:ln w="28575" cap="flat" cmpd="sng">
              <a:solidFill>
                <a:schemeClr val="bg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24" name="Oval 22"/>
            <p:cNvSpPr/>
            <p:nvPr>
              <p:custDataLst>
                <p:tags r:id="rId20"/>
              </p:custDataLst>
            </p:nvPr>
          </p:nvSpPr>
          <p:spPr>
            <a:xfrm>
              <a:off x="1265" y="2840"/>
              <a:ext cx="53" cy="53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lIns="90000" tIns="46800" rIns="90000" bIns="46800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25" name="Group 23"/>
            <p:cNvGrpSpPr/>
            <p:nvPr/>
          </p:nvGrpSpPr>
          <p:grpSpPr>
            <a:xfrm>
              <a:off x="745" y="3263"/>
              <a:ext cx="580" cy="326"/>
              <a:chOff x="1031" y="2887"/>
              <a:chExt cx="516" cy="289"/>
            </a:xfrm>
          </p:grpSpPr>
          <p:sp>
            <p:nvSpPr>
              <p:cNvPr id="26" name="Line 24"/>
              <p:cNvSpPr/>
              <p:nvPr>
                <p:custDataLst>
                  <p:tags r:id="rId21"/>
                </p:custDataLst>
              </p:nvPr>
            </p:nvSpPr>
            <p:spPr>
              <a:xfrm>
                <a:off x="1031" y="2977"/>
                <a:ext cx="0" cy="150"/>
              </a:xfrm>
              <a:prstGeom prst="line">
                <a:avLst/>
              </a:prstGeom>
              <a:ln w="9525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7" name="Line 25"/>
              <p:cNvSpPr/>
              <p:nvPr>
                <p:custDataLst>
                  <p:tags r:id="rId22"/>
                </p:custDataLst>
              </p:nvPr>
            </p:nvSpPr>
            <p:spPr>
              <a:xfrm>
                <a:off x="1541" y="2989"/>
                <a:ext cx="6" cy="144"/>
              </a:xfrm>
              <a:prstGeom prst="line">
                <a:avLst/>
              </a:prstGeom>
              <a:ln w="28575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8" name="Line 26"/>
              <p:cNvSpPr/>
              <p:nvPr>
                <p:custDataLst>
                  <p:tags r:id="rId23"/>
                </p:custDataLst>
              </p:nvPr>
            </p:nvSpPr>
            <p:spPr>
              <a:xfrm>
                <a:off x="1049" y="3067"/>
                <a:ext cx="108" cy="0"/>
              </a:xfrm>
              <a:prstGeom prst="line">
                <a:avLst/>
              </a:prstGeom>
              <a:ln w="9525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" name="Line 27"/>
              <p:cNvSpPr/>
              <p:nvPr>
                <p:custDataLst>
                  <p:tags r:id="rId24"/>
                </p:custDataLst>
              </p:nvPr>
            </p:nvSpPr>
            <p:spPr>
              <a:xfrm>
                <a:off x="1451" y="3073"/>
                <a:ext cx="96" cy="0"/>
              </a:xfrm>
              <a:prstGeom prst="line">
                <a:avLst/>
              </a:prstGeom>
              <a:ln w="9525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" name="Text Box 28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1195" y="2887"/>
                <a:ext cx="189" cy="28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90000" tIns="46800" rIns="90000" bIns="46800" anchor="ctr" anchorCtr="0">
                <a:spAutoFit/>
              </a:bodyPr>
              <a:lstStyle/>
              <a:p>
                <a:pPr algn="ctr" eaLnBrk="1" hangingPunct="1"/>
                <a:r>
                  <a:rPr lang="en-US" altLang="zh-CN" sz="2800" b="1" i="1" dirty="0">
                    <a:solidFill>
                      <a:schemeClr val="bg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</a:t>
                </a:r>
                <a:endPara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31" name="Oval 29"/>
            <p:cNvSpPr/>
            <p:nvPr>
              <p:custDataLst>
                <p:tags r:id="rId26"/>
              </p:custDataLst>
            </p:nvPr>
          </p:nvSpPr>
          <p:spPr>
            <a:xfrm>
              <a:off x="739" y="3002"/>
              <a:ext cx="54" cy="54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2" name="Oval 30"/>
            <p:cNvSpPr/>
            <p:nvPr>
              <p:custDataLst>
                <p:tags r:id="rId27"/>
              </p:custDataLst>
            </p:nvPr>
          </p:nvSpPr>
          <p:spPr>
            <a:xfrm>
              <a:off x="1264" y="3009"/>
              <a:ext cx="54" cy="54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3" name="Text Box 31"/>
            <p:cNvSpPr txBox="1"/>
            <p:nvPr>
              <p:custDataLst>
                <p:tags r:id="rId28"/>
              </p:custDataLst>
            </p:nvPr>
          </p:nvSpPr>
          <p:spPr>
            <a:xfrm>
              <a:off x="657" y="2976"/>
              <a:ext cx="253" cy="3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4" name="Text Box 32"/>
            <p:cNvSpPr txBox="1"/>
            <p:nvPr>
              <p:custDataLst>
                <p:tags r:id="rId29"/>
              </p:custDataLst>
            </p:nvPr>
          </p:nvSpPr>
          <p:spPr>
            <a:xfrm>
              <a:off x="1156" y="2976"/>
              <a:ext cx="286" cy="32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</a:t>
              </a:r>
              <a:endPara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35" name="Text Box 33"/>
          <p:cNvSpPr txBox="1"/>
          <p:nvPr>
            <p:custDataLst>
              <p:tags r:id="rId30"/>
            </p:custDataLst>
          </p:nvPr>
        </p:nvSpPr>
        <p:spPr>
          <a:xfrm>
            <a:off x="4149408" y="1820228"/>
            <a:ext cx="603726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rPr>
              <a:t> 0.368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    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rPr>
              <a:t>0.135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   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rPr>
              <a:t>0.05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         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rPr>
              <a:t>0.007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 </a:t>
            </a:r>
            <a:endParaRPr lang="en-US" altLang="zh-CN" b="1" baseline="-25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36" name="Group 34"/>
          <p:cNvGrpSpPr/>
          <p:nvPr/>
        </p:nvGrpSpPr>
        <p:grpSpPr>
          <a:xfrm>
            <a:off x="2349183" y="523240"/>
            <a:ext cx="7532687" cy="1817688"/>
            <a:chOff x="385" y="164"/>
            <a:chExt cx="4745" cy="1145"/>
          </a:xfrm>
        </p:grpSpPr>
        <p:sp>
          <p:nvSpPr>
            <p:cNvPr id="37" name="Line 35"/>
            <p:cNvSpPr/>
            <p:nvPr>
              <p:custDataLst>
                <p:tags r:id="rId31"/>
              </p:custDataLst>
            </p:nvPr>
          </p:nvSpPr>
          <p:spPr>
            <a:xfrm>
              <a:off x="409" y="452"/>
              <a:ext cx="4704" cy="0"/>
            </a:xfrm>
            <a:prstGeom prst="line">
              <a:avLst/>
            </a:prstGeom>
            <a:ln w="38100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" name="Line 36"/>
            <p:cNvSpPr/>
            <p:nvPr>
              <p:custDataLst>
                <p:tags r:id="rId32"/>
              </p:custDataLst>
            </p:nvPr>
          </p:nvSpPr>
          <p:spPr>
            <a:xfrm>
              <a:off x="1483" y="179"/>
              <a:ext cx="0" cy="1130"/>
            </a:xfrm>
            <a:prstGeom prst="line">
              <a:avLst/>
            </a:prstGeom>
            <a:ln w="38100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" name="Text Box 37"/>
            <p:cNvSpPr txBox="1"/>
            <p:nvPr>
              <p:custDataLst>
                <p:tags r:id="rId33"/>
              </p:custDataLst>
            </p:nvPr>
          </p:nvSpPr>
          <p:spPr>
            <a:xfrm>
              <a:off x="1033" y="164"/>
              <a:ext cx="16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0" name="Text Box 38"/>
            <p:cNvSpPr txBox="1"/>
            <p:nvPr>
              <p:custDataLst>
                <p:tags r:id="rId34"/>
              </p:custDataLst>
            </p:nvPr>
          </p:nvSpPr>
          <p:spPr>
            <a:xfrm>
              <a:off x="1522" y="191"/>
              <a:ext cx="338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        </a:t>
              </a: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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              2</a:t>
              </a: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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             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3</a:t>
              </a: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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     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  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          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 5</a:t>
              </a: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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graphicFrame>
          <p:nvGraphicFramePr>
            <p:cNvPr id="41" name="Object 39"/>
            <p:cNvGraphicFramePr>
              <a:graphicFrameLocks noChangeAspect="1"/>
            </p:cNvGraphicFramePr>
            <p:nvPr>
              <p:custDataLst>
                <p:tags r:id="rId35"/>
              </p:custDataLst>
            </p:nvPr>
          </p:nvGraphicFramePr>
          <p:xfrm>
            <a:off x="427" y="461"/>
            <a:ext cx="984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11" name="" r:id="rId36" imgW="1552575" imgH="714375" progId="Equation.3">
                    <p:embed/>
                  </p:oleObj>
                </mc:Choice>
                <mc:Fallback>
                  <p:oleObj name="" r:id="rId36" imgW="1552575" imgH="714375" progId="Equation.3">
                    <p:embed/>
                    <p:pic>
                      <p:nvPicPr>
                        <p:cNvPr id="0" name="Object 39"/>
                        <p:cNvPicPr/>
                        <p:nvPr/>
                      </p:nvPicPr>
                      <p:blipFill>
                        <a:blip r:embed="rId37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27" y="461"/>
                          <a:ext cx="984" cy="4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Line 40"/>
            <p:cNvSpPr/>
            <p:nvPr>
              <p:custDataLst>
                <p:tags r:id="rId38"/>
              </p:custDataLst>
            </p:nvPr>
          </p:nvSpPr>
          <p:spPr>
            <a:xfrm flipV="1">
              <a:off x="385" y="914"/>
              <a:ext cx="4745" cy="0"/>
            </a:xfrm>
            <a:prstGeom prst="line">
              <a:avLst/>
            </a:prstGeom>
            <a:ln w="38100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43" name="Text Box 41"/>
          <p:cNvSpPr txBox="1"/>
          <p:nvPr>
            <p:custDataLst>
              <p:tags r:id="rId39"/>
            </p:custDataLst>
          </p:nvPr>
        </p:nvSpPr>
        <p:spPr>
          <a:xfrm>
            <a:off x="4222433" y="1170940"/>
            <a:ext cx="575786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  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e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-1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        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e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-2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rPr>
              <a:t>       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e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-3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               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e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-5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endParaRPr lang="en-US" altLang="zh-CN" b="1" baseline="-25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44" name="Text Box 42"/>
          <p:cNvSpPr txBox="1"/>
          <p:nvPr>
            <p:custDataLst>
              <p:tags r:id="rId40"/>
            </p:custDataLst>
          </p:nvPr>
        </p:nvSpPr>
        <p:spPr>
          <a:xfrm>
            <a:off x="4230370" y="4074478"/>
            <a:ext cx="180975" cy="457200"/>
          </a:xfrm>
          <a:prstGeom prst="rect">
            <a:avLst/>
          </a:prstGeom>
          <a:noFill/>
          <a:ln w="9525">
            <a:noFill/>
          </a:ln>
          <a:effectLst>
            <a:prstShdw prst="shdw17" dist="17961" dir="2699999">
              <a:srgbClr val="999999"/>
            </a:prstShdw>
          </a:effectLst>
        </p:spPr>
        <p:txBody>
          <a:bodyPr wrap="none" lIns="90000" tIns="46800" rIns="90000" bIns="46800" anchor="ctr" anchorCtr="0">
            <a:spAutoFit/>
          </a:bodyPr>
          <a:lstStyle/>
          <a:p>
            <a:pPr algn="ctr" eaLnBrk="1" hangingPunct="1"/>
            <a:endParaRPr lang="zh-CN" altLang="zh-CN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45" name="Object 43"/>
          <p:cNvGraphicFramePr>
            <a:graphicFrameLocks noChangeAspect="1"/>
          </p:cNvGraphicFramePr>
          <p:nvPr>
            <p:custDataLst>
              <p:tags r:id="rId41"/>
            </p:custDataLst>
          </p:nvPr>
        </p:nvGraphicFramePr>
        <p:xfrm>
          <a:off x="4365308" y="5996940"/>
          <a:ext cx="576580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2" name="" r:id="rId42" imgW="2581275" imgH="342900" progId="Equation.DSMT4">
                  <p:embed/>
                </p:oleObj>
              </mc:Choice>
              <mc:Fallback>
                <p:oleObj name="" r:id="rId42" imgW="2581275" imgH="342900" progId="Equation.DSMT4">
                  <p:embed/>
                  <p:pic>
                    <p:nvPicPr>
                      <p:cNvPr id="0" name="Object 43"/>
                      <p:cNvPicPr/>
                      <p:nvPr/>
                    </p:nvPicPr>
                    <p:blipFill>
                      <a:blip r:embed="rId43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365308" y="5996940"/>
                        <a:ext cx="5765800" cy="782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44"/>
          <p:cNvSpPr/>
          <p:nvPr>
            <p:custDataLst>
              <p:tags r:id="rId44"/>
            </p:custDataLst>
          </p:nvPr>
        </p:nvSpPr>
        <p:spPr>
          <a:xfrm>
            <a:off x="7894320" y="5347653"/>
            <a:ext cx="20129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次切距的长度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47" name="AutoShape 45"/>
          <p:cNvSpPr/>
          <p:nvPr>
            <p:custDataLst>
              <p:tags r:id="rId45"/>
            </p:custDataLst>
          </p:nvPr>
        </p:nvSpPr>
        <p:spPr>
          <a:xfrm>
            <a:off x="6814820" y="5347653"/>
            <a:ext cx="792163" cy="287337"/>
          </a:xfrm>
          <a:prstGeom prst="rightArrow">
            <a:avLst>
              <a:gd name="adj1" fmla="val 50000"/>
              <a:gd name="adj2" fmla="val 68922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ldLvl="0" animBg="1"/>
      <p:bldP spid="9" grpId="0" build="p"/>
      <p:bldP spid="35" grpId="0"/>
      <p:bldP spid="43" grpId="0"/>
      <p:bldP spid="4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/>
          <p:nvPr/>
        </p:nvSpPr>
        <p:spPr>
          <a:xfrm>
            <a:off x="2604136" y="862648"/>
            <a:ext cx="16783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3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）能量关系</a:t>
            </a:r>
            <a:endParaRPr lang="zh-CN" altLang="en-US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75779" name="Object 3"/>
          <p:cNvGraphicFramePr>
            <a:graphicFrameLocks noChangeAspect="1"/>
          </p:cNvGraphicFramePr>
          <p:nvPr/>
        </p:nvGraphicFramePr>
        <p:xfrm>
          <a:off x="2424113" y="4347210"/>
          <a:ext cx="2519362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4" name="" r:id="rId1" imgW="942975" imgH="323850" progId="Equation.3">
                  <p:embed/>
                </p:oleObj>
              </mc:Choice>
              <mc:Fallback>
                <p:oleObj name="" r:id="rId1" imgW="942975" imgH="323850" progId="Equation.3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24113" y="4347210"/>
                        <a:ext cx="2519362" cy="873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0" name="Text Box 4"/>
          <p:cNvSpPr txBox="1"/>
          <p:nvPr/>
        </p:nvSpPr>
        <p:spPr>
          <a:xfrm>
            <a:off x="4943475" y="818198"/>
            <a:ext cx="4967288" cy="783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        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电容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不断释放能量被电阻吸收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endParaRPr lang="en-US" altLang="zh-CN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   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直到全部消耗完毕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.</a:t>
            </a:r>
            <a:endParaRPr lang="en-US" altLang="zh-CN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75781" name="Text Box 5"/>
          <p:cNvSpPr txBox="1"/>
          <p:nvPr/>
        </p:nvSpPr>
        <p:spPr>
          <a:xfrm>
            <a:off x="5595462" y="2039462"/>
            <a:ext cx="2269490" cy="58483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algn="ctr" eaLnBrk="1" hangingPunct="1"/>
            <a:r>
              <a:rPr lang="zh-CN" altLang="en-US" sz="32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设</a:t>
            </a:r>
            <a:r>
              <a:rPr lang="en-US" altLang="zh-CN" sz="32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32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32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)=</a:t>
            </a:r>
            <a:r>
              <a:rPr lang="en-US" altLang="zh-CN" sz="32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32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</a:t>
            </a:r>
            <a:endParaRPr lang="en-US" altLang="zh-CN" sz="3200" b="1" i="1" baseline="-25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75782" name="Text Box 6"/>
          <p:cNvSpPr txBox="1"/>
          <p:nvPr/>
        </p:nvSpPr>
        <p:spPr>
          <a:xfrm>
            <a:off x="4656138" y="3165475"/>
            <a:ext cx="2663825" cy="36957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电容放出能量：             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75783" name="Object 7"/>
          <p:cNvGraphicFramePr>
            <a:graphicFrameLocks noChangeAspect="1"/>
          </p:cNvGraphicFramePr>
          <p:nvPr/>
        </p:nvGraphicFramePr>
        <p:xfrm>
          <a:off x="8183563" y="2689860"/>
          <a:ext cx="1482725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5" name="" r:id="rId3" imgW="438150" imgH="400050" progId="Equation.3">
                  <p:embed/>
                </p:oleObj>
              </mc:Choice>
              <mc:Fallback>
                <p:oleObj name="" r:id="rId3" imgW="438150" imgH="400050" progId="Equation.3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183563" y="2689860"/>
                        <a:ext cx="1482725" cy="120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4" name="Text Box 8"/>
          <p:cNvSpPr txBox="1"/>
          <p:nvPr/>
        </p:nvSpPr>
        <p:spPr>
          <a:xfrm>
            <a:off x="2495550" y="3741738"/>
            <a:ext cx="3887788" cy="36957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电阻吸收（消耗）能量：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75785" name="Object 9"/>
          <p:cNvGraphicFramePr>
            <a:graphicFrameLocks noChangeAspect="1"/>
          </p:cNvGraphicFramePr>
          <p:nvPr/>
        </p:nvGraphicFramePr>
        <p:xfrm>
          <a:off x="5016500" y="4274185"/>
          <a:ext cx="2957513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6" name="" r:id="rId5" imgW="1276350" imgH="419100" progId="Equation.3">
                  <p:embed/>
                </p:oleObj>
              </mc:Choice>
              <mc:Fallback>
                <p:oleObj name="" r:id="rId5" imgW="1276350" imgH="419100" progId="Equation.3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16500" y="4274185"/>
                        <a:ext cx="2957513" cy="992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6" name="Object 10"/>
          <p:cNvGraphicFramePr>
            <a:graphicFrameLocks noChangeAspect="1"/>
          </p:cNvGraphicFramePr>
          <p:nvPr/>
        </p:nvGraphicFramePr>
        <p:xfrm>
          <a:off x="8472488" y="5066348"/>
          <a:ext cx="1727200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7" name="" r:id="rId7" imgW="609600" imgH="400050" progId="Equation.3">
                  <p:embed/>
                </p:oleObj>
              </mc:Choice>
              <mc:Fallback>
                <p:oleObj name="" r:id="rId7" imgW="609600" imgH="400050" progId="Equation.3">
                  <p:embed/>
                  <p:pic>
                    <p:nvPicPr>
                      <p:cNvPr id="0" name="Object 10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472488" y="5066348"/>
                        <a:ext cx="1727200" cy="1127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787" name="Group 11"/>
          <p:cNvGrpSpPr/>
          <p:nvPr/>
        </p:nvGrpSpPr>
        <p:grpSpPr>
          <a:xfrm>
            <a:off x="1992313" y="1538923"/>
            <a:ext cx="2225675" cy="1655762"/>
            <a:chOff x="567" y="845"/>
            <a:chExt cx="1402" cy="1043"/>
          </a:xfrm>
        </p:grpSpPr>
        <p:sp>
          <p:nvSpPr>
            <p:cNvPr id="63505" name="Line 12"/>
            <p:cNvSpPr/>
            <p:nvPr/>
          </p:nvSpPr>
          <p:spPr>
            <a:xfrm>
              <a:off x="1429" y="935"/>
              <a:ext cx="288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3506" name="Group 13"/>
            <p:cNvGrpSpPr/>
            <p:nvPr/>
          </p:nvGrpSpPr>
          <p:grpSpPr>
            <a:xfrm>
              <a:off x="884" y="1344"/>
              <a:ext cx="318" cy="90"/>
              <a:chOff x="1536" y="3168"/>
              <a:chExt cx="144" cy="48"/>
            </a:xfrm>
          </p:grpSpPr>
          <p:sp>
            <p:nvSpPr>
              <p:cNvPr id="63519" name="Line 14"/>
              <p:cNvSpPr/>
              <p:nvPr/>
            </p:nvSpPr>
            <p:spPr>
              <a:xfrm>
                <a:off x="1536" y="3168"/>
                <a:ext cx="144" cy="0"/>
              </a:xfrm>
              <a:prstGeom prst="line">
                <a:avLst/>
              </a:prstGeom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20" name="Line 15"/>
              <p:cNvSpPr/>
              <p:nvPr/>
            </p:nvSpPr>
            <p:spPr>
              <a:xfrm>
                <a:off x="1536" y="3216"/>
                <a:ext cx="144" cy="0"/>
              </a:xfrm>
              <a:prstGeom prst="line">
                <a:avLst/>
              </a:prstGeom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3507" name="Group 16"/>
            <p:cNvGrpSpPr/>
            <p:nvPr/>
          </p:nvGrpSpPr>
          <p:grpSpPr>
            <a:xfrm>
              <a:off x="1059" y="845"/>
              <a:ext cx="868" cy="1043"/>
              <a:chOff x="1059" y="845"/>
              <a:chExt cx="564" cy="621"/>
            </a:xfrm>
          </p:grpSpPr>
          <p:sp>
            <p:nvSpPr>
              <p:cNvPr id="63514" name="Line 17"/>
              <p:cNvSpPr/>
              <p:nvPr/>
            </p:nvSpPr>
            <p:spPr>
              <a:xfrm flipV="1">
                <a:off x="1059" y="845"/>
                <a:ext cx="0" cy="276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15" name="Line 18"/>
              <p:cNvSpPr/>
              <p:nvPr/>
            </p:nvSpPr>
            <p:spPr>
              <a:xfrm>
                <a:off x="1059" y="1190"/>
                <a:ext cx="0" cy="276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16" name="Line 19"/>
              <p:cNvSpPr/>
              <p:nvPr/>
            </p:nvSpPr>
            <p:spPr>
              <a:xfrm>
                <a:off x="1059" y="845"/>
                <a:ext cx="564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17" name="Line 20"/>
              <p:cNvSpPr/>
              <p:nvPr/>
            </p:nvSpPr>
            <p:spPr>
              <a:xfrm>
                <a:off x="1059" y="1466"/>
                <a:ext cx="564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18" name="Line 21"/>
              <p:cNvSpPr/>
              <p:nvPr/>
            </p:nvSpPr>
            <p:spPr>
              <a:xfrm>
                <a:off x="1623" y="845"/>
                <a:ext cx="0" cy="621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3508" name="Rectangle 22"/>
            <p:cNvSpPr/>
            <p:nvPr/>
          </p:nvSpPr>
          <p:spPr>
            <a:xfrm>
              <a:off x="1882" y="1162"/>
              <a:ext cx="87" cy="345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63509" name="Text Box 23"/>
            <p:cNvSpPr txBox="1"/>
            <p:nvPr/>
          </p:nvSpPr>
          <p:spPr>
            <a:xfrm>
              <a:off x="567" y="1207"/>
              <a:ext cx="362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3510" name="Text Box 24"/>
            <p:cNvSpPr txBox="1"/>
            <p:nvPr/>
          </p:nvSpPr>
          <p:spPr>
            <a:xfrm>
              <a:off x="1565" y="1207"/>
              <a:ext cx="26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R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3511" name="Text Box 25"/>
            <p:cNvSpPr txBox="1"/>
            <p:nvPr/>
          </p:nvSpPr>
          <p:spPr>
            <a:xfrm>
              <a:off x="785" y="961"/>
              <a:ext cx="240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3512" name="Text Box 26"/>
            <p:cNvSpPr txBox="1"/>
            <p:nvPr/>
          </p:nvSpPr>
          <p:spPr>
            <a:xfrm>
              <a:off x="793" y="1414"/>
              <a:ext cx="317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 anchor="ctr" anchorCtr="0">
              <a:spAutoFit/>
            </a:bodyPr>
            <a:lstStyle/>
            <a:p>
              <a:pPr algn="ctr" eaLnBrk="1" hangingPunct="1"/>
              <a:r>
                <a:rPr lang="zh-CN" altLang="en-US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3513" name="Text Box 27"/>
            <p:cNvSpPr txBox="1"/>
            <p:nvPr/>
          </p:nvSpPr>
          <p:spPr>
            <a:xfrm>
              <a:off x="1202" y="1130"/>
              <a:ext cx="265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sz="28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75804" name="Object 28"/>
          <p:cNvGraphicFramePr>
            <a:graphicFrameLocks noChangeAspect="1"/>
          </p:cNvGraphicFramePr>
          <p:nvPr/>
        </p:nvGraphicFramePr>
        <p:xfrm>
          <a:off x="2424113" y="5210810"/>
          <a:ext cx="2709862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8" name="" r:id="rId9" imgW="1066800" imgH="419100" progId="Equation.3">
                  <p:embed/>
                </p:oleObj>
              </mc:Choice>
              <mc:Fallback>
                <p:oleObj name="" r:id="rId9" imgW="1066800" imgH="419100" progId="Equation.3">
                  <p:embed/>
                  <p:pic>
                    <p:nvPicPr>
                      <p:cNvPr id="0" name="Object 28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24113" y="5210810"/>
                        <a:ext cx="2709862" cy="1081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5" name="Object 29"/>
          <p:cNvGraphicFramePr>
            <a:graphicFrameLocks noChangeAspect="1"/>
          </p:cNvGraphicFramePr>
          <p:nvPr/>
        </p:nvGraphicFramePr>
        <p:xfrm>
          <a:off x="5232400" y="5210810"/>
          <a:ext cx="3168650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" name="" r:id="rId11" imgW="1314450" imgH="419100" progId="Equation.3">
                  <p:embed/>
                </p:oleObj>
              </mc:Choice>
              <mc:Fallback>
                <p:oleObj name="" r:id="rId11" imgW="1314450" imgH="419100" progId="Equation.3">
                  <p:embed/>
                  <p:pic>
                    <p:nvPicPr>
                      <p:cNvPr id="0" name="Object 29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232400" y="5210810"/>
                        <a:ext cx="3168650" cy="1033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806" name="AutoShape 30"/>
          <p:cNvSpPr/>
          <p:nvPr/>
        </p:nvSpPr>
        <p:spPr>
          <a:xfrm>
            <a:off x="4656138" y="962660"/>
            <a:ext cx="649287" cy="215900"/>
          </a:xfrm>
          <a:prstGeom prst="rightArrow">
            <a:avLst>
              <a:gd name="adj1" fmla="val 50000"/>
              <a:gd name="adj2" fmla="val 75183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75807" name="AutoShape 31"/>
          <p:cNvSpPr/>
          <p:nvPr/>
        </p:nvSpPr>
        <p:spPr>
          <a:xfrm>
            <a:off x="7104063" y="3194685"/>
            <a:ext cx="576262" cy="215900"/>
          </a:xfrm>
          <a:prstGeom prst="rightArrow">
            <a:avLst>
              <a:gd name="adj1" fmla="val 50000"/>
              <a:gd name="adj2" fmla="val 66727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75808" name="AutoShape 32"/>
          <p:cNvSpPr/>
          <p:nvPr/>
        </p:nvSpPr>
        <p:spPr>
          <a:xfrm>
            <a:off x="6167438" y="3842385"/>
            <a:ext cx="576262" cy="215900"/>
          </a:xfrm>
          <a:prstGeom prst="rightArrow">
            <a:avLst>
              <a:gd name="adj1" fmla="val 50000"/>
              <a:gd name="adj2" fmla="val 66727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75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75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75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3000"/>
                                        <p:tgtEl>
                                          <p:spTgt spid="7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75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9" dur="500"/>
                                        <p:tgtEl>
                                          <p:spTgt spid="75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0"/>
                                        <p:tgtEl>
                                          <p:spTgt spid="75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000"/>
                                        <p:tgtEl>
                                          <p:spTgt spid="75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0"/>
                                        <p:tgtEl>
                                          <p:spTgt spid="75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0"/>
                                        <p:tgtEl>
                                          <p:spTgt spid="7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8" grpId="0"/>
      <p:bldP spid="75780" grpId="0"/>
      <p:bldP spid="75781" grpId="0" build="p"/>
      <p:bldP spid="75782" grpId="0"/>
      <p:bldP spid="75784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/>
          <p:nvPr/>
        </p:nvSpPr>
        <p:spPr>
          <a:xfrm>
            <a:off x="1938655" y="593567"/>
            <a:ext cx="539115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例</a:t>
            </a:r>
            <a:endParaRPr lang="zh-CN" altLang="en-US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76803" name="Text Box 3"/>
          <p:cNvSpPr txBox="1"/>
          <p:nvPr/>
        </p:nvSpPr>
        <p:spPr>
          <a:xfrm>
            <a:off x="2711450" y="683578"/>
            <a:ext cx="7273925" cy="6451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   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已知图示电路中的电容原本充有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24V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电压，求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K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闭合后，电容电压和各支路电流随时间变化的规律。</a:t>
            </a:r>
            <a:endParaRPr lang="zh-CN" altLang="en-US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76804" name="Text Box 4"/>
          <p:cNvSpPr txBox="1"/>
          <p:nvPr/>
        </p:nvSpPr>
        <p:spPr>
          <a:xfrm>
            <a:off x="1919288" y="1746092"/>
            <a:ext cx="504825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解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76805" name="Text Box 5"/>
          <p:cNvSpPr txBox="1"/>
          <p:nvPr/>
        </p:nvSpPr>
        <p:spPr>
          <a:xfrm>
            <a:off x="2640013" y="1676083"/>
            <a:ext cx="3455987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这是一个求一阶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RC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零输入响应问题，有：</a:t>
            </a:r>
            <a:endParaRPr lang="zh-CN" altLang="en-US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76806" name="Group 6"/>
          <p:cNvGrpSpPr/>
          <p:nvPr/>
        </p:nvGrpSpPr>
        <p:grpSpPr>
          <a:xfrm>
            <a:off x="6354763" y="1360170"/>
            <a:ext cx="3402013" cy="2187575"/>
            <a:chOff x="3043" y="646"/>
            <a:chExt cx="2143" cy="1378"/>
          </a:xfrm>
        </p:grpSpPr>
        <p:sp>
          <p:nvSpPr>
            <p:cNvPr id="64548" name="Line 7"/>
            <p:cNvSpPr/>
            <p:nvPr/>
          </p:nvSpPr>
          <p:spPr>
            <a:xfrm>
              <a:off x="3924" y="1071"/>
              <a:ext cx="1224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49" name="Text Box 8"/>
            <p:cNvSpPr txBox="1"/>
            <p:nvPr/>
          </p:nvSpPr>
          <p:spPr>
            <a:xfrm>
              <a:off x="4257" y="1689"/>
              <a:ext cx="20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3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50" name="Text Box 9"/>
            <p:cNvSpPr txBox="1"/>
            <p:nvPr/>
          </p:nvSpPr>
          <p:spPr>
            <a:xfrm>
              <a:off x="3489" y="857"/>
              <a:ext cx="227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51" name="Text Box 10"/>
            <p:cNvSpPr txBox="1"/>
            <p:nvPr/>
          </p:nvSpPr>
          <p:spPr>
            <a:xfrm>
              <a:off x="4226" y="1372"/>
              <a:ext cx="298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3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4552" name="Line 11"/>
            <p:cNvSpPr/>
            <p:nvPr/>
          </p:nvSpPr>
          <p:spPr>
            <a:xfrm>
              <a:off x="4059" y="935"/>
              <a:ext cx="317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3" name="Line 12"/>
            <p:cNvSpPr/>
            <p:nvPr/>
          </p:nvSpPr>
          <p:spPr>
            <a:xfrm>
              <a:off x="3651" y="844"/>
              <a:ext cx="227" cy="227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4" name="Text Box 13"/>
            <p:cNvSpPr txBox="1"/>
            <p:nvPr/>
          </p:nvSpPr>
          <p:spPr>
            <a:xfrm>
              <a:off x="3335" y="1116"/>
              <a:ext cx="243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55" name="Line 14"/>
            <p:cNvSpPr/>
            <p:nvPr/>
          </p:nvSpPr>
          <p:spPr>
            <a:xfrm flipV="1">
              <a:off x="5140" y="1071"/>
              <a:ext cx="8" cy="95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6" name="Line 15"/>
            <p:cNvSpPr/>
            <p:nvPr/>
          </p:nvSpPr>
          <p:spPr>
            <a:xfrm flipH="1">
              <a:off x="4558" y="1071"/>
              <a:ext cx="0" cy="95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7" name="Line 16"/>
            <p:cNvSpPr/>
            <p:nvPr/>
          </p:nvSpPr>
          <p:spPr>
            <a:xfrm>
              <a:off x="3379" y="2024"/>
              <a:ext cx="1769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4558" name="Group 17"/>
            <p:cNvGrpSpPr/>
            <p:nvPr/>
          </p:nvGrpSpPr>
          <p:grpSpPr>
            <a:xfrm rot="5400000">
              <a:off x="3288" y="1388"/>
              <a:ext cx="90" cy="273"/>
              <a:chOff x="4014" y="2387"/>
              <a:chExt cx="91" cy="227"/>
            </a:xfrm>
          </p:grpSpPr>
          <p:sp>
            <p:nvSpPr>
              <p:cNvPr id="64575" name="Line 18"/>
              <p:cNvSpPr/>
              <p:nvPr/>
            </p:nvSpPr>
            <p:spPr>
              <a:xfrm>
                <a:off x="4014" y="2387"/>
                <a:ext cx="0" cy="227"/>
              </a:xfrm>
              <a:prstGeom prst="line">
                <a:avLst/>
              </a:prstGeom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76" name="Line 19"/>
              <p:cNvSpPr/>
              <p:nvPr/>
            </p:nvSpPr>
            <p:spPr>
              <a:xfrm>
                <a:off x="4105" y="2387"/>
                <a:ext cx="0" cy="227"/>
              </a:xfrm>
              <a:prstGeom prst="line">
                <a:avLst/>
              </a:prstGeom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4559" name="Rectangle 20"/>
            <p:cNvSpPr/>
            <p:nvPr/>
          </p:nvSpPr>
          <p:spPr>
            <a:xfrm>
              <a:off x="4105" y="1026"/>
              <a:ext cx="272" cy="91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64560" name="Rectangle 21"/>
            <p:cNvSpPr/>
            <p:nvPr/>
          </p:nvSpPr>
          <p:spPr>
            <a:xfrm>
              <a:off x="5096" y="1389"/>
              <a:ext cx="90" cy="317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64561" name="Text Box 22"/>
            <p:cNvSpPr txBox="1"/>
            <p:nvPr/>
          </p:nvSpPr>
          <p:spPr>
            <a:xfrm>
              <a:off x="3424" y="1417"/>
              <a:ext cx="436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i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62" name="Text Box 23"/>
            <p:cNvSpPr txBox="1"/>
            <p:nvPr/>
          </p:nvSpPr>
          <p:spPr>
            <a:xfrm>
              <a:off x="4045" y="1099"/>
              <a:ext cx="298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4563" name="Text Box 24"/>
            <p:cNvSpPr txBox="1"/>
            <p:nvPr/>
          </p:nvSpPr>
          <p:spPr>
            <a:xfrm>
              <a:off x="4816" y="1462"/>
              <a:ext cx="298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6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4564" name="Text Box 25"/>
            <p:cNvSpPr txBox="1"/>
            <p:nvPr/>
          </p:nvSpPr>
          <p:spPr>
            <a:xfrm>
              <a:off x="3043" y="1281"/>
              <a:ext cx="275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5F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4565" name="Line 26"/>
            <p:cNvSpPr/>
            <p:nvPr/>
          </p:nvSpPr>
          <p:spPr>
            <a:xfrm>
              <a:off x="3334" y="1071"/>
              <a:ext cx="0" cy="36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66" name="Line 27"/>
            <p:cNvSpPr/>
            <p:nvPr/>
          </p:nvSpPr>
          <p:spPr>
            <a:xfrm>
              <a:off x="3334" y="1570"/>
              <a:ext cx="0" cy="45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67" name="Line 28"/>
            <p:cNvSpPr/>
            <p:nvPr/>
          </p:nvSpPr>
          <p:spPr>
            <a:xfrm flipH="1">
              <a:off x="3696" y="845"/>
              <a:ext cx="273" cy="22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68" name="Rectangle 29"/>
            <p:cNvSpPr/>
            <p:nvPr/>
          </p:nvSpPr>
          <p:spPr>
            <a:xfrm>
              <a:off x="4513" y="1389"/>
              <a:ext cx="90" cy="273"/>
            </a:xfrm>
            <a:prstGeom prst="rect">
              <a:avLst/>
            </a:prstGeom>
            <a:solidFill>
              <a:srgbClr val="FF9900"/>
            </a:solidFill>
            <a:ln w="254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69" name="Line 30"/>
            <p:cNvSpPr/>
            <p:nvPr/>
          </p:nvSpPr>
          <p:spPr>
            <a:xfrm>
              <a:off x="3334" y="1071"/>
              <a:ext cx="40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70" name="Text Box 31"/>
            <p:cNvSpPr txBox="1"/>
            <p:nvPr/>
          </p:nvSpPr>
          <p:spPr>
            <a:xfrm>
              <a:off x="3288" y="1615"/>
              <a:ext cx="318" cy="251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zh-CN" altLang="en-US" sz="20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71" name="Text Box 32"/>
            <p:cNvSpPr txBox="1"/>
            <p:nvPr/>
          </p:nvSpPr>
          <p:spPr>
            <a:xfrm>
              <a:off x="4756" y="1145"/>
              <a:ext cx="20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72" name="Text Box 33"/>
            <p:cNvSpPr txBox="1"/>
            <p:nvPr/>
          </p:nvSpPr>
          <p:spPr>
            <a:xfrm>
              <a:off x="4121" y="646"/>
              <a:ext cx="20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73" name="Line 34"/>
            <p:cNvSpPr/>
            <p:nvPr/>
          </p:nvSpPr>
          <p:spPr>
            <a:xfrm>
              <a:off x="4740" y="1162"/>
              <a:ext cx="317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74" name="Line 35"/>
            <p:cNvSpPr/>
            <p:nvPr/>
          </p:nvSpPr>
          <p:spPr>
            <a:xfrm>
              <a:off x="4468" y="1706"/>
              <a:ext cx="0" cy="227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6836" name="Group 36"/>
          <p:cNvGrpSpPr/>
          <p:nvPr/>
        </p:nvGrpSpPr>
        <p:grpSpPr>
          <a:xfrm>
            <a:off x="8154988" y="4771708"/>
            <a:ext cx="2078038" cy="1512887"/>
            <a:chOff x="3968" y="2931"/>
            <a:chExt cx="1309" cy="953"/>
          </a:xfrm>
        </p:grpSpPr>
        <p:sp>
          <p:nvSpPr>
            <p:cNvPr id="64532" name="Line 37"/>
            <p:cNvSpPr/>
            <p:nvPr/>
          </p:nvSpPr>
          <p:spPr>
            <a:xfrm>
              <a:off x="4649" y="3022"/>
              <a:ext cx="317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33" name="Text Box 38"/>
            <p:cNvSpPr txBox="1"/>
            <p:nvPr/>
          </p:nvSpPr>
          <p:spPr>
            <a:xfrm>
              <a:off x="4260" y="2976"/>
              <a:ext cx="243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34" name="Line 39"/>
            <p:cNvSpPr/>
            <p:nvPr/>
          </p:nvSpPr>
          <p:spPr>
            <a:xfrm flipV="1">
              <a:off x="5231" y="2931"/>
              <a:ext cx="8" cy="95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35" name="Line 40"/>
            <p:cNvSpPr/>
            <p:nvPr/>
          </p:nvSpPr>
          <p:spPr>
            <a:xfrm>
              <a:off x="4286" y="3884"/>
              <a:ext cx="95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4536" name="Group 41"/>
            <p:cNvGrpSpPr/>
            <p:nvPr/>
          </p:nvGrpSpPr>
          <p:grpSpPr>
            <a:xfrm rot="5400000">
              <a:off x="4213" y="3248"/>
              <a:ext cx="90" cy="273"/>
              <a:chOff x="4014" y="2387"/>
              <a:chExt cx="91" cy="227"/>
            </a:xfrm>
          </p:grpSpPr>
          <p:sp>
            <p:nvSpPr>
              <p:cNvPr id="64546" name="Line 42"/>
              <p:cNvSpPr/>
              <p:nvPr/>
            </p:nvSpPr>
            <p:spPr>
              <a:xfrm>
                <a:off x="4014" y="2387"/>
                <a:ext cx="0" cy="227"/>
              </a:xfrm>
              <a:prstGeom prst="line">
                <a:avLst/>
              </a:prstGeom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47" name="Line 43"/>
              <p:cNvSpPr/>
              <p:nvPr/>
            </p:nvSpPr>
            <p:spPr>
              <a:xfrm>
                <a:off x="4105" y="2387"/>
                <a:ext cx="0" cy="227"/>
              </a:xfrm>
              <a:prstGeom prst="line">
                <a:avLst/>
              </a:prstGeom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4537" name="Rectangle 44"/>
            <p:cNvSpPr/>
            <p:nvPr/>
          </p:nvSpPr>
          <p:spPr>
            <a:xfrm>
              <a:off x="5187" y="3249"/>
              <a:ext cx="90" cy="317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64538" name="Text Box 45"/>
            <p:cNvSpPr txBox="1"/>
            <p:nvPr/>
          </p:nvSpPr>
          <p:spPr>
            <a:xfrm>
              <a:off x="4349" y="3277"/>
              <a:ext cx="436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i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39" name="Text Box 46"/>
            <p:cNvSpPr txBox="1"/>
            <p:nvPr/>
          </p:nvSpPr>
          <p:spPr>
            <a:xfrm>
              <a:off x="4907" y="3322"/>
              <a:ext cx="298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4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4540" name="Text Box 47"/>
            <p:cNvSpPr txBox="1"/>
            <p:nvPr/>
          </p:nvSpPr>
          <p:spPr>
            <a:xfrm>
              <a:off x="3968" y="3141"/>
              <a:ext cx="275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5F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4541" name="Line 48"/>
            <p:cNvSpPr/>
            <p:nvPr/>
          </p:nvSpPr>
          <p:spPr>
            <a:xfrm>
              <a:off x="4259" y="2931"/>
              <a:ext cx="0" cy="36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42" name="Line 49"/>
            <p:cNvSpPr/>
            <p:nvPr/>
          </p:nvSpPr>
          <p:spPr>
            <a:xfrm>
              <a:off x="4259" y="3430"/>
              <a:ext cx="0" cy="45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43" name="Line 50"/>
            <p:cNvSpPr/>
            <p:nvPr/>
          </p:nvSpPr>
          <p:spPr>
            <a:xfrm>
              <a:off x="4259" y="2931"/>
              <a:ext cx="980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44" name="Text Box 51"/>
            <p:cNvSpPr txBox="1"/>
            <p:nvPr/>
          </p:nvSpPr>
          <p:spPr>
            <a:xfrm>
              <a:off x="4213" y="3475"/>
              <a:ext cx="318" cy="251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zh-CN" altLang="en-US" sz="20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45" name="Text Box 52"/>
            <p:cNvSpPr txBox="1"/>
            <p:nvPr/>
          </p:nvSpPr>
          <p:spPr>
            <a:xfrm>
              <a:off x="4710" y="3050"/>
              <a:ext cx="20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76853" name="Group 53"/>
          <p:cNvGrpSpPr/>
          <p:nvPr/>
        </p:nvGrpSpPr>
        <p:grpSpPr>
          <a:xfrm>
            <a:off x="7824788" y="3763645"/>
            <a:ext cx="2424112" cy="720725"/>
            <a:chOff x="3560" y="2205"/>
            <a:chExt cx="1527" cy="454"/>
          </a:xfrm>
        </p:grpSpPr>
        <p:sp>
          <p:nvSpPr>
            <p:cNvPr id="64529" name="AutoShape 54"/>
            <p:cNvSpPr/>
            <p:nvPr/>
          </p:nvSpPr>
          <p:spPr>
            <a:xfrm>
              <a:off x="4468" y="2205"/>
              <a:ext cx="181" cy="454"/>
            </a:xfrm>
            <a:prstGeom prst="downArrow">
              <a:avLst>
                <a:gd name="adj1" fmla="val 50000"/>
                <a:gd name="adj2" fmla="val 62707"/>
              </a:avLst>
            </a:prstGeom>
            <a:solidFill>
              <a:schemeClr val="accent1"/>
            </a:solidFill>
            <a:ln w="9525">
              <a:noFill/>
            </a:ln>
          </p:spPr>
          <p:txBody>
            <a:bodyPr vert="eaVert"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64530" name="Text Box 55"/>
            <p:cNvSpPr txBox="1"/>
            <p:nvPr/>
          </p:nvSpPr>
          <p:spPr>
            <a:xfrm>
              <a:off x="4734" y="2415"/>
              <a:ext cx="353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 &gt;0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31" name="Text Box 56"/>
            <p:cNvSpPr txBox="1"/>
            <p:nvPr/>
          </p:nvSpPr>
          <p:spPr>
            <a:xfrm>
              <a:off x="3560" y="2251"/>
              <a:ext cx="95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FF00"/>
                  </a:solidFill>
                  <a:latin typeface="Arial" panose="020B0604020202090204" pitchFamily="34" charset="0"/>
                </a:rPr>
                <a:t>等效电路</a:t>
              </a:r>
              <a:endParaRPr lang="zh-CN" altLang="en-US" b="1" dirty="0">
                <a:solidFill>
                  <a:srgbClr val="FFFF00"/>
                </a:solidFill>
                <a:latin typeface="Arial" panose="020B0604020202090204" pitchFamily="34" charset="0"/>
              </a:endParaRPr>
            </a:p>
          </p:txBody>
        </p:sp>
      </p:grpSp>
      <p:graphicFrame>
        <p:nvGraphicFramePr>
          <p:cNvPr id="76857" name="Object 57"/>
          <p:cNvGraphicFramePr>
            <a:graphicFrameLocks noChangeAspect="1"/>
          </p:cNvGraphicFramePr>
          <p:nvPr/>
        </p:nvGraphicFramePr>
        <p:xfrm>
          <a:off x="2351088" y="2468245"/>
          <a:ext cx="3024187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8" name="" r:id="rId1" imgW="1238250" imgH="342900" progId="Equation.3">
                  <p:embed/>
                </p:oleObj>
              </mc:Choice>
              <mc:Fallback>
                <p:oleObj name="" r:id="rId1" imgW="1238250" imgH="342900" progId="Equation.3">
                  <p:embed/>
                  <p:pic>
                    <p:nvPicPr>
                      <p:cNvPr id="0" name="Object 57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51088" y="2468245"/>
                        <a:ext cx="3024187" cy="969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58" name="Object 58"/>
          <p:cNvGraphicFramePr>
            <a:graphicFrameLocks noChangeAspect="1"/>
          </p:cNvGraphicFramePr>
          <p:nvPr/>
        </p:nvGraphicFramePr>
        <p:xfrm>
          <a:off x="1992313" y="3692208"/>
          <a:ext cx="489585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9" name="" r:id="rId3" imgW="2428875" imgH="219075" progId="Equation.3">
                  <p:embed/>
                </p:oleObj>
              </mc:Choice>
              <mc:Fallback>
                <p:oleObj name="" r:id="rId3" imgW="2428875" imgH="219075" progId="Equation.3">
                  <p:embed/>
                  <p:pic>
                    <p:nvPicPr>
                      <p:cNvPr id="0" name="Object 58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92313" y="3692208"/>
                        <a:ext cx="4895850" cy="512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59" name="Object 59"/>
          <p:cNvGraphicFramePr>
            <a:graphicFrameLocks noChangeAspect="1"/>
          </p:cNvGraphicFramePr>
          <p:nvPr/>
        </p:nvGraphicFramePr>
        <p:xfrm>
          <a:off x="3143250" y="4124008"/>
          <a:ext cx="345757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0" name="" r:id="rId5" imgW="1514475" imgH="342900" progId="Equation.3">
                  <p:embed/>
                </p:oleObj>
              </mc:Choice>
              <mc:Fallback>
                <p:oleObj name="" r:id="rId5" imgW="1514475" imgH="342900" progId="Equation.3">
                  <p:embed/>
                  <p:pic>
                    <p:nvPicPr>
                      <p:cNvPr id="0" name="Object 5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143250" y="4124008"/>
                        <a:ext cx="3457575" cy="904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60" name="Text Box 60"/>
          <p:cNvSpPr txBox="1"/>
          <p:nvPr/>
        </p:nvSpPr>
        <p:spPr>
          <a:xfrm>
            <a:off x="1774825" y="6068695"/>
            <a:ext cx="143986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rPr>
              <a:t>分流得：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76861" name="AutoShape 61"/>
          <p:cNvSpPr/>
          <p:nvPr/>
        </p:nvSpPr>
        <p:spPr>
          <a:xfrm>
            <a:off x="2135188" y="4627245"/>
            <a:ext cx="576262" cy="215900"/>
          </a:xfrm>
          <a:prstGeom prst="rightArrow">
            <a:avLst>
              <a:gd name="adj1" fmla="val 50000"/>
              <a:gd name="adj2" fmla="val 66727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aphicFrame>
        <p:nvGraphicFramePr>
          <p:cNvPr id="76862" name="Object 62"/>
          <p:cNvGraphicFramePr>
            <a:graphicFrameLocks noChangeAspect="1"/>
          </p:cNvGraphicFramePr>
          <p:nvPr/>
        </p:nvGraphicFramePr>
        <p:xfrm>
          <a:off x="3143250" y="4843145"/>
          <a:ext cx="3290888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1" name="" r:id="rId7" imgW="1371600" imgH="342900" progId="Equation.3">
                  <p:embed/>
                </p:oleObj>
              </mc:Choice>
              <mc:Fallback>
                <p:oleObj name="" r:id="rId7" imgW="1371600" imgH="342900" progId="Equation.3">
                  <p:embed/>
                  <p:pic>
                    <p:nvPicPr>
                      <p:cNvPr id="0" name="Object 62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143250" y="4843145"/>
                        <a:ext cx="3290888" cy="949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63" name="Object 63"/>
          <p:cNvGraphicFramePr>
            <a:graphicFrameLocks noChangeAspect="1"/>
          </p:cNvGraphicFramePr>
          <p:nvPr/>
        </p:nvGraphicFramePr>
        <p:xfrm>
          <a:off x="3114675" y="5708333"/>
          <a:ext cx="2570163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2" name="" r:id="rId9" imgW="1276350" imgH="419100" progId="Equation.3">
                  <p:embed/>
                </p:oleObj>
              </mc:Choice>
              <mc:Fallback>
                <p:oleObj name="" r:id="rId9" imgW="1276350" imgH="419100" progId="Equation.3">
                  <p:embed/>
                  <p:pic>
                    <p:nvPicPr>
                      <p:cNvPr id="0" name="Object 63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114675" y="5708333"/>
                        <a:ext cx="2570163" cy="971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64" name="Object 64"/>
          <p:cNvGraphicFramePr>
            <a:graphicFrameLocks noChangeAspect="1"/>
          </p:cNvGraphicFramePr>
          <p:nvPr/>
        </p:nvGraphicFramePr>
        <p:xfrm>
          <a:off x="5664200" y="5708333"/>
          <a:ext cx="2595563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3" name="" r:id="rId11" imgW="1285875" imgH="419100" progId="Equation.3">
                  <p:embed/>
                </p:oleObj>
              </mc:Choice>
              <mc:Fallback>
                <p:oleObj name="" r:id="rId11" imgW="1285875" imgH="419100" progId="Equation.3">
                  <p:embed/>
                  <p:pic>
                    <p:nvPicPr>
                      <p:cNvPr id="0" name="Object 64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664200" y="5708333"/>
                        <a:ext cx="2595563" cy="971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7" dur="500"/>
                                        <p:tgtEl>
                                          <p:spTgt spid="7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6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6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3000"/>
                                        <p:tgtEl>
                                          <p:spTgt spid="7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2000"/>
                                        <p:tgtEl>
                                          <p:spTgt spid="7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7" dur="500"/>
                                        <p:tgtEl>
                                          <p:spTgt spid="76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" dur="2000"/>
                                        <p:tgtEl>
                                          <p:spTgt spid="7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2000"/>
                                        <p:tgtEl>
                                          <p:spTgt spid="76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6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6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6" dur="2000"/>
                                        <p:tgtEl>
                                          <p:spTgt spid="76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0" dur="2000"/>
                                        <p:tgtEl>
                                          <p:spTgt spid="76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2" grpId="0" bldLvl="0" animBg="1"/>
      <p:bldP spid="76803" grpId="0"/>
      <p:bldP spid="76804" grpId="0" bldLvl="0" animBg="1"/>
      <p:bldP spid="76805" grpId="0"/>
      <p:bldP spid="768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/>
          <p:nvPr/>
        </p:nvSpPr>
        <p:spPr>
          <a:xfrm>
            <a:off x="6149658" y="658495"/>
            <a:ext cx="3340735" cy="36830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K</a:t>
            </a:r>
            <a:r>
              <a:rPr lang="zh-CN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未动作前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</a:rPr>
              <a:t>，电路处于稳定状态</a:t>
            </a:r>
            <a:endParaRPr lang="zh-CN" altLang="en-US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9939" name="Text Box 3"/>
          <p:cNvSpPr txBox="1"/>
          <p:nvPr/>
        </p:nvSpPr>
        <p:spPr>
          <a:xfrm>
            <a:off x="6319838" y="1404144"/>
            <a:ext cx="253365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i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0 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,   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L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0</a:t>
            </a:r>
            <a:endParaRPr lang="en-US" altLang="zh-CN" sz="32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9940" name="Text Box 4"/>
          <p:cNvSpPr txBox="1"/>
          <p:nvPr/>
        </p:nvSpPr>
        <p:spPr>
          <a:xfrm>
            <a:off x="6299518" y="3420269"/>
            <a:ext cx="280606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0,   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s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/R</a:t>
            </a:r>
            <a:endParaRPr lang="en-US" altLang="zh-CN" sz="3200" b="1" i="1" baseline="-25000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9941" name="Text Box 5"/>
          <p:cNvSpPr txBox="1"/>
          <p:nvPr/>
        </p:nvSpPr>
        <p:spPr>
          <a:xfrm>
            <a:off x="5519738" y="2502853"/>
            <a:ext cx="4859337" cy="64516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K</a:t>
            </a:r>
            <a:r>
              <a:rPr lang="zh-CN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接通电源后很长时间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</a:rPr>
              <a:t>，电路达到新的稳定状态，电感视为短路</a:t>
            </a:r>
            <a:endParaRPr lang="zh-CN" altLang="en-US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9942" name="Text Box 6"/>
          <p:cNvSpPr txBox="1"/>
          <p:nvPr/>
        </p:nvSpPr>
        <p:spPr>
          <a:xfrm>
            <a:off x="4799013" y="6013768"/>
            <a:ext cx="1965325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前一个稳定状态</a:t>
            </a:r>
            <a:endParaRPr lang="zh-CN" altLang="en-US" sz="20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9943" name="Text Box 7"/>
          <p:cNvSpPr txBox="1"/>
          <p:nvPr/>
        </p:nvSpPr>
        <p:spPr>
          <a:xfrm>
            <a:off x="6601778" y="6321743"/>
            <a:ext cx="120142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过渡状态</a:t>
            </a:r>
            <a:endParaRPr lang="zh-CN" altLang="en-US" sz="20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9944" name="Text Box 8"/>
          <p:cNvSpPr txBox="1"/>
          <p:nvPr/>
        </p:nvSpPr>
        <p:spPr>
          <a:xfrm>
            <a:off x="7750493" y="5940743"/>
            <a:ext cx="171069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新的稳定状态</a:t>
            </a:r>
            <a:endParaRPr lang="zh-CN" altLang="en-US" sz="20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39945" name="Group 9"/>
          <p:cNvGrpSpPr/>
          <p:nvPr/>
        </p:nvGrpSpPr>
        <p:grpSpPr>
          <a:xfrm>
            <a:off x="7537450" y="4570095"/>
            <a:ext cx="320675" cy="1708150"/>
            <a:chOff x="3739" y="336"/>
            <a:chExt cx="202" cy="1076"/>
          </a:xfrm>
        </p:grpSpPr>
        <p:sp>
          <p:nvSpPr>
            <p:cNvPr id="10327" name="Text Box 10"/>
            <p:cNvSpPr txBox="1"/>
            <p:nvPr/>
          </p:nvSpPr>
          <p:spPr>
            <a:xfrm>
              <a:off x="3739" y="1180"/>
              <a:ext cx="20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b="1" baseline="-250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0328" name="Line 11"/>
            <p:cNvSpPr/>
            <p:nvPr/>
          </p:nvSpPr>
          <p:spPr>
            <a:xfrm>
              <a:off x="3840" y="336"/>
              <a:ext cx="0" cy="912"/>
            </a:xfrm>
            <a:prstGeom prst="line">
              <a:avLst/>
            </a:prstGeom>
            <a:ln w="25400" cap="flat" cmpd="sng">
              <a:solidFill>
                <a:schemeClr val="bg1"/>
              </a:solidFill>
              <a:prstDash val="dash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9948" name="Group 12"/>
          <p:cNvGrpSpPr/>
          <p:nvPr/>
        </p:nvGrpSpPr>
        <p:grpSpPr>
          <a:xfrm>
            <a:off x="7680325" y="4474845"/>
            <a:ext cx="1447800" cy="488950"/>
            <a:chOff x="3840" y="268"/>
            <a:chExt cx="912" cy="308"/>
          </a:xfrm>
        </p:grpSpPr>
        <p:sp>
          <p:nvSpPr>
            <p:cNvPr id="10325" name="Line 13"/>
            <p:cNvSpPr/>
            <p:nvPr/>
          </p:nvSpPr>
          <p:spPr>
            <a:xfrm>
              <a:off x="3840" y="576"/>
              <a:ext cx="912" cy="0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6" name="Text Box 14"/>
            <p:cNvSpPr txBox="1"/>
            <p:nvPr/>
          </p:nvSpPr>
          <p:spPr>
            <a:xfrm>
              <a:off x="4136" y="268"/>
              <a:ext cx="407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S</a:t>
              </a:r>
              <a:r>
                <a: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/</a:t>
              </a: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R</a:t>
              </a:r>
              <a:endPara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39951" name="Group 15"/>
          <p:cNvGrpSpPr/>
          <p:nvPr/>
        </p:nvGrpSpPr>
        <p:grpSpPr>
          <a:xfrm>
            <a:off x="5913438" y="4309745"/>
            <a:ext cx="3933825" cy="1892300"/>
            <a:chOff x="2736" y="172"/>
            <a:chExt cx="2478" cy="1192"/>
          </a:xfrm>
        </p:grpSpPr>
        <p:sp>
          <p:nvSpPr>
            <p:cNvPr id="10320" name="Line 16"/>
            <p:cNvSpPr/>
            <p:nvPr/>
          </p:nvSpPr>
          <p:spPr>
            <a:xfrm>
              <a:off x="2736" y="1104"/>
              <a:ext cx="2352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1" name="Line 17"/>
            <p:cNvSpPr/>
            <p:nvPr/>
          </p:nvSpPr>
          <p:spPr>
            <a:xfrm flipH="1" flipV="1">
              <a:off x="3216" y="240"/>
              <a:ext cx="0" cy="1056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2" name="Text Box 18"/>
            <p:cNvSpPr txBox="1"/>
            <p:nvPr/>
          </p:nvSpPr>
          <p:spPr>
            <a:xfrm>
              <a:off x="3283" y="172"/>
              <a:ext cx="155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0323" name="Text Box 19"/>
            <p:cNvSpPr txBox="1"/>
            <p:nvPr/>
          </p:nvSpPr>
          <p:spPr>
            <a:xfrm>
              <a:off x="5059" y="1084"/>
              <a:ext cx="155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0324" name="Text Box 20"/>
            <p:cNvSpPr txBox="1"/>
            <p:nvPr/>
          </p:nvSpPr>
          <p:spPr>
            <a:xfrm>
              <a:off x="3228" y="1132"/>
              <a:ext cx="187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39957" name="Line 21"/>
          <p:cNvSpPr/>
          <p:nvPr/>
        </p:nvSpPr>
        <p:spPr>
          <a:xfrm>
            <a:off x="5608638" y="5789295"/>
            <a:ext cx="1066800" cy="0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8" name="Text Box 22"/>
          <p:cNvSpPr txBox="1"/>
          <p:nvPr/>
        </p:nvSpPr>
        <p:spPr>
          <a:xfrm>
            <a:off x="6888163" y="4930616"/>
            <a:ext cx="869950" cy="82994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en-US" altLang="zh-CN" sz="48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?</a:t>
            </a:r>
            <a:endParaRPr lang="en-US" altLang="zh-CN" sz="48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9959" name="Freeform 23"/>
          <p:cNvSpPr/>
          <p:nvPr/>
        </p:nvSpPr>
        <p:spPr>
          <a:xfrm>
            <a:off x="6678613" y="4941570"/>
            <a:ext cx="1052512" cy="841375"/>
          </a:xfrm>
          <a:custGeom>
            <a:avLst/>
            <a:gdLst/>
            <a:ahLst/>
            <a:cxnLst>
              <a:cxn ang="0">
                <a:pos x="0" y="841375"/>
              </a:cxn>
              <a:cxn ang="0">
                <a:pos x="149225" y="438150"/>
              </a:cxn>
              <a:cxn ang="0">
                <a:pos x="349250" y="142875"/>
              </a:cxn>
              <a:cxn ang="0">
                <a:pos x="649287" y="33338"/>
              </a:cxn>
              <a:cxn ang="0">
                <a:pos x="923925" y="4763"/>
              </a:cxn>
              <a:cxn ang="0">
                <a:pos x="1052512" y="4763"/>
              </a:cxn>
            </a:cxnLst>
            <a:rect l="0" t="0" r="0" b="0"/>
            <a:pathLst>
              <a:path w="663" h="530">
                <a:moveTo>
                  <a:pt x="0" y="530"/>
                </a:moveTo>
                <a:cubicBezTo>
                  <a:pt x="16" y="488"/>
                  <a:pt x="57" y="349"/>
                  <a:pt x="94" y="276"/>
                </a:cubicBezTo>
                <a:cubicBezTo>
                  <a:pt x="131" y="203"/>
                  <a:pt x="168" y="132"/>
                  <a:pt x="220" y="90"/>
                </a:cubicBezTo>
                <a:cubicBezTo>
                  <a:pt x="272" y="48"/>
                  <a:pt x="349" y="36"/>
                  <a:pt x="409" y="21"/>
                </a:cubicBezTo>
                <a:cubicBezTo>
                  <a:pt x="469" y="6"/>
                  <a:pt x="540" y="6"/>
                  <a:pt x="582" y="3"/>
                </a:cubicBezTo>
                <a:cubicBezTo>
                  <a:pt x="624" y="0"/>
                  <a:pt x="651" y="3"/>
                  <a:pt x="663" y="3"/>
                </a:cubicBezTo>
              </a:path>
            </a:pathLst>
          </a:custGeom>
          <a:noFill/>
          <a:ln w="38100" cap="flat" cmpd="sng">
            <a:solidFill>
              <a:srgbClr val="00FF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9960" name="Group 24"/>
          <p:cNvGrpSpPr/>
          <p:nvPr/>
        </p:nvGrpSpPr>
        <p:grpSpPr>
          <a:xfrm>
            <a:off x="5591175" y="4735195"/>
            <a:ext cx="3543300" cy="1055688"/>
            <a:chOff x="2556" y="435"/>
            <a:chExt cx="2232" cy="665"/>
          </a:xfrm>
        </p:grpSpPr>
        <p:grpSp>
          <p:nvGrpSpPr>
            <p:cNvPr id="10312" name="Group 25"/>
            <p:cNvGrpSpPr/>
            <p:nvPr/>
          </p:nvGrpSpPr>
          <p:grpSpPr>
            <a:xfrm>
              <a:off x="2556" y="570"/>
              <a:ext cx="2232" cy="530"/>
              <a:chOff x="2556" y="570"/>
              <a:chExt cx="2232" cy="530"/>
            </a:xfrm>
          </p:grpSpPr>
          <p:sp>
            <p:nvSpPr>
              <p:cNvPr id="10314" name="Line 26"/>
              <p:cNvSpPr/>
              <p:nvPr/>
            </p:nvSpPr>
            <p:spPr>
              <a:xfrm>
                <a:off x="2556" y="1080"/>
                <a:ext cx="648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15" name="Line 27"/>
              <p:cNvSpPr/>
              <p:nvPr/>
            </p:nvSpPr>
            <p:spPr>
              <a:xfrm>
                <a:off x="3876" y="1092"/>
                <a:ext cx="912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16" name="Freeform 28"/>
              <p:cNvSpPr/>
              <p:nvPr/>
            </p:nvSpPr>
            <p:spPr>
              <a:xfrm flipV="1">
                <a:off x="3218" y="570"/>
                <a:ext cx="663" cy="530"/>
              </a:xfrm>
              <a:custGeom>
                <a:avLst/>
                <a:gdLst/>
                <a:ahLst/>
                <a:cxnLst>
                  <a:cxn ang="0">
                    <a:pos x="0" y="530"/>
                  </a:cxn>
                  <a:cxn ang="0">
                    <a:pos x="94" y="276"/>
                  </a:cxn>
                  <a:cxn ang="0">
                    <a:pos x="220" y="90"/>
                  </a:cxn>
                  <a:cxn ang="0">
                    <a:pos x="409" y="21"/>
                  </a:cxn>
                  <a:cxn ang="0">
                    <a:pos x="582" y="3"/>
                  </a:cxn>
                  <a:cxn ang="0">
                    <a:pos x="663" y="3"/>
                  </a:cxn>
                </a:cxnLst>
                <a:rect l="0" t="0" r="0" b="0"/>
                <a:pathLst>
                  <a:path w="663" h="530">
                    <a:moveTo>
                      <a:pt x="0" y="530"/>
                    </a:moveTo>
                    <a:cubicBezTo>
                      <a:pt x="16" y="488"/>
                      <a:pt x="57" y="349"/>
                      <a:pt x="94" y="276"/>
                    </a:cubicBezTo>
                    <a:cubicBezTo>
                      <a:pt x="131" y="203"/>
                      <a:pt x="168" y="132"/>
                      <a:pt x="220" y="90"/>
                    </a:cubicBezTo>
                    <a:cubicBezTo>
                      <a:pt x="272" y="48"/>
                      <a:pt x="349" y="36"/>
                      <a:pt x="409" y="21"/>
                    </a:cubicBezTo>
                    <a:cubicBezTo>
                      <a:pt x="469" y="6"/>
                      <a:pt x="540" y="6"/>
                      <a:pt x="582" y="3"/>
                    </a:cubicBezTo>
                    <a:cubicBezTo>
                      <a:pt x="624" y="0"/>
                      <a:pt x="651" y="3"/>
                      <a:pt x="663" y="3"/>
                    </a:cubicBezTo>
                  </a:path>
                </a:pathLst>
              </a:custGeom>
              <a:noFill/>
              <a:ln w="3810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17" name="Line 29"/>
              <p:cNvSpPr/>
              <p:nvPr/>
            </p:nvSpPr>
            <p:spPr>
              <a:xfrm>
                <a:off x="3204" y="612"/>
                <a:ext cx="12" cy="456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18" name="Line 30"/>
              <p:cNvSpPr/>
              <p:nvPr/>
            </p:nvSpPr>
            <p:spPr>
              <a:xfrm flipV="1">
                <a:off x="3456" y="828"/>
                <a:ext cx="1032" cy="204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dash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19" name="Text Box 31"/>
              <p:cNvSpPr txBox="1"/>
              <p:nvPr/>
            </p:nvSpPr>
            <p:spPr>
              <a:xfrm>
                <a:off x="4343" y="664"/>
                <a:ext cx="366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sz="2800" b="1" i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sz="2800" b="1" i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graphicFrame>
          <p:nvGraphicFramePr>
            <p:cNvPr id="10313" name="Object 32"/>
            <p:cNvGraphicFramePr>
              <a:graphicFrameLocks noChangeAspect="1"/>
            </p:cNvGraphicFramePr>
            <p:nvPr/>
          </p:nvGraphicFramePr>
          <p:xfrm>
            <a:off x="2811" y="435"/>
            <a:ext cx="262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" name="" r:id="rId1" imgW="219075" imgH="219075" progId="Equation.3">
                    <p:embed/>
                  </p:oleObj>
                </mc:Choice>
                <mc:Fallback>
                  <p:oleObj name="" r:id="rId1" imgW="219075" imgH="219075" progId="Equation.3">
                    <p:embed/>
                    <p:pic>
                      <p:nvPicPr>
                        <p:cNvPr id="0" name="Object 32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11" y="435"/>
                          <a:ext cx="262" cy="2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969" name="AutoShape 33" descr="羊皮纸"/>
          <p:cNvSpPr/>
          <p:nvPr/>
        </p:nvSpPr>
        <p:spPr>
          <a:xfrm>
            <a:off x="2784475" y="5943283"/>
            <a:ext cx="2087563" cy="503237"/>
          </a:xfrm>
          <a:prstGeom prst="wedgeRoundRectCallout">
            <a:avLst>
              <a:gd name="adj1" fmla="val 155324"/>
              <a:gd name="adj2" fmla="val -98579"/>
              <a:gd name="adj3" fmla="val 16667"/>
            </a:avLst>
          </a:prstGeom>
          <a:blipFill rotWithShape="1">
            <a:blip r:embed="rId3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chemeClr val="tx1"/>
                </a:solidFill>
                <a:latin typeface="Arial" panose="020B0604020202090204" pitchFamily="34" charset="0"/>
                <a:ea typeface="仿宋_GB2312" pitchFamily="49" charset="-122"/>
              </a:rPr>
              <a:t>有一过渡期</a:t>
            </a:r>
            <a:endParaRPr lang="zh-CN" altLang="en-US" b="1" dirty="0">
              <a:solidFill>
                <a:schemeClr val="tx1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10257" name="Text Box 34"/>
          <p:cNvSpPr txBox="1"/>
          <p:nvPr/>
        </p:nvSpPr>
        <p:spPr>
          <a:xfrm>
            <a:off x="3010535" y="6374765"/>
            <a:ext cx="309880" cy="27051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zh-CN" b="1" baseline="-25000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39971" name="Group 35"/>
          <p:cNvGrpSpPr/>
          <p:nvPr/>
        </p:nvGrpSpPr>
        <p:grpSpPr>
          <a:xfrm>
            <a:off x="1814513" y="1115008"/>
            <a:ext cx="3581400" cy="1986650"/>
            <a:chOff x="280" y="183"/>
            <a:chExt cx="2256" cy="1251"/>
          </a:xfrm>
        </p:grpSpPr>
        <p:sp>
          <p:nvSpPr>
            <p:cNvPr id="10285" name="Text Box 36"/>
            <p:cNvSpPr txBox="1"/>
            <p:nvPr/>
          </p:nvSpPr>
          <p:spPr>
            <a:xfrm>
              <a:off x="941" y="821"/>
              <a:ext cx="22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sz="1800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10286" name="Group 37"/>
            <p:cNvGrpSpPr/>
            <p:nvPr/>
          </p:nvGrpSpPr>
          <p:grpSpPr>
            <a:xfrm>
              <a:off x="1761" y="615"/>
              <a:ext cx="363" cy="776"/>
              <a:chOff x="1576" y="1311"/>
              <a:chExt cx="251" cy="542"/>
            </a:xfrm>
          </p:grpSpPr>
          <p:grpSp>
            <p:nvGrpSpPr>
              <p:cNvPr id="10308" name="Group 38"/>
              <p:cNvGrpSpPr/>
              <p:nvPr/>
            </p:nvGrpSpPr>
            <p:grpSpPr>
              <a:xfrm>
                <a:off x="1676" y="1311"/>
                <a:ext cx="136" cy="542"/>
                <a:chOff x="1676" y="1311"/>
                <a:chExt cx="136" cy="542"/>
              </a:xfrm>
            </p:grpSpPr>
            <p:sp>
              <p:nvSpPr>
                <p:cNvPr id="10310" name="Text Box 39"/>
                <p:cNvSpPr txBox="1"/>
                <p:nvPr/>
              </p:nvSpPr>
              <p:spPr>
                <a:xfrm>
                  <a:off x="1676" y="1311"/>
                  <a:ext cx="136" cy="16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0311" name="Text Box 40"/>
                <p:cNvSpPr txBox="1"/>
                <p:nvPr/>
              </p:nvSpPr>
              <p:spPr>
                <a:xfrm>
                  <a:off x="1676" y="1697"/>
                  <a:ext cx="121" cy="15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–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10309" name="Text Box 41"/>
              <p:cNvSpPr txBox="1"/>
              <p:nvPr/>
            </p:nvSpPr>
            <p:spPr>
              <a:xfrm>
                <a:off x="1576" y="1455"/>
                <a:ext cx="251" cy="23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0287" name="Text Box 42"/>
            <p:cNvSpPr txBox="1"/>
            <p:nvPr/>
          </p:nvSpPr>
          <p:spPr>
            <a:xfrm>
              <a:off x="280" y="889"/>
              <a:ext cx="25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i="1" baseline="-250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0288" name="Line 43"/>
            <p:cNvSpPr/>
            <p:nvPr/>
          </p:nvSpPr>
          <p:spPr>
            <a:xfrm>
              <a:off x="732" y="593"/>
              <a:ext cx="416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9" name="Line 44"/>
            <p:cNvSpPr/>
            <p:nvPr/>
          </p:nvSpPr>
          <p:spPr>
            <a:xfrm>
              <a:off x="732" y="1418"/>
              <a:ext cx="1457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0" name="Line 45"/>
            <p:cNvSpPr/>
            <p:nvPr/>
          </p:nvSpPr>
          <p:spPr>
            <a:xfrm flipH="1">
              <a:off x="1356" y="593"/>
              <a:ext cx="83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1" name="Line 46"/>
            <p:cNvSpPr/>
            <p:nvPr/>
          </p:nvSpPr>
          <p:spPr>
            <a:xfrm>
              <a:off x="593" y="1006"/>
              <a:ext cx="278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2" name="Line 47"/>
            <p:cNvSpPr/>
            <p:nvPr/>
          </p:nvSpPr>
          <p:spPr>
            <a:xfrm>
              <a:off x="662" y="1074"/>
              <a:ext cx="139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3" name="Line 48"/>
            <p:cNvSpPr/>
            <p:nvPr/>
          </p:nvSpPr>
          <p:spPr>
            <a:xfrm flipV="1">
              <a:off x="732" y="1074"/>
              <a:ext cx="0" cy="34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4" name="Line 49"/>
            <p:cNvSpPr/>
            <p:nvPr/>
          </p:nvSpPr>
          <p:spPr>
            <a:xfrm>
              <a:off x="732" y="593"/>
              <a:ext cx="0" cy="41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295" name="Group 50"/>
            <p:cNvGrpSpPr/>
            <p:nvPr/>
          </p:nvGrpSpPr>
          <p:grpSpPr>
            <a:xfrm>
              <a:off x="1564" y="525"/>
              <a:ext cx="417" cy="388"/>
              <a:chOff x="1488" y="2832"/>
              <a:chExt cx="288" cy="272"/>
            </a:xfrm>
          </p:grpSpPr>
          <p:sp>
            <p:nvSpPr>
              <p:cNvPr id="10306" name="Text Box 51"/>
              <p:cNvSpPr txBox="1"/>
              <p:nvPr/>
            </p:nvSpPr>
            <p:spPr>
              <a:xfrm>
                <a:off x="1488" y="2942"/>
                <a:ext cx="146" cy="16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0307" name="Rectangle 52"/>
              <p:cNvSpPr/>
              <p:nvPr/>
            </p:nvSpPr>
            <p:spPr>
              <a:xfrm>
                <a:off x="1536" y="2832"/>
                <a:ext cx="240" cy="96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0296" name="Text Box 53"/>
            <p:cNvSpPr txBox="1"/>
            <p:nvPr/>
          </p:nvSpPr>
          <p:spPr>
            <a:xfrm>
              <a:off x="2333" y="957"/>
              <a:ext cx="20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10297" name="Group 54"/>
            <p:cNvGrpSpPr/>
            <p:nvPr/>
          </p:nvGrpSpPr>
          <p:grpSpPr>
            <a:xfrm>
              <a:off x="2019" y="183"/>
              <a:ext cx="239" cy="342"/>
              <a:chOff x="1803" y="2593"/>
              <a:chExt cx="165" cy="239"/>
            </a:xfrm>
          </p:grpSpPr>
          <p:sp>
            <p:nvSpPr>
              <p:cNvPr id="10304" name="Text Box 55"/>
              <p:cNvSpPr txBox="1"/>
              <p:nvPr/>
            </p:nvSpPr>
            <p:spPr>
              <a:xfrm>
                <a:off x="1803" y="2593"/>
                <a:ext cx="123" cy="2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i</a:t>
                </a:r>
                <a:endPara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0305" name="Line 56"/>
              <p:cNvSpPr/>
              <p:nvPr/>
            </p:nvSpPr>
            <p:spPr>
              <a:xfrm>
                <a:off x="1824" y="2832"/>
                <a:ext cx="144" cy="0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298" name="Line 57"/>
            <p:cNvSpPr/>
            <p:nvPr/>
          </p:nvSpPr>
          <p:spPr>
            <a:xfrm flipH="1">
              <a:off x="1009" y="593"/>
              <a:ext cx="347" cy="13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9" name="Line 58"/>
            <p:cNvSpPr/>
            <p:nvPr/>
          </p:nvSpPr>
          <p:spPr>
            <a:xfrm>
              <a:off x="1217" y="662"/>
              <a:ext cx="0" cy="75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0" name="Line 59"/>
            <p:cNvSpPr/>
            <p:nvPr/>
          </p:nvSpPr>
          <p:spPr>
            <a:xfrm flipH="1" flipV="1">
              <a:off x="1078" y="730"/>
              <a:ext cx="70" cy="207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1" name="Text Box 60"/>
            <p:cNvSpPr txBox="1"/>
            <p:nvPr/>
          </p:nvSpPr>
          <p:spPr>
            <a:xfrm>
              <a:off x="805" y="284"/>
              <a:ext cx="688" cy="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 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=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 0)</a:t>
              </a:r>
              <a:endParaRPr lang="en-US" altLang="zh-CN" sz="28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aphicFrame>
          <p:nvGraphicFramePr>
            <p:cNvPr id="10302" name="Object 61"/>
            <p:cNvGraphicFramePr>
              <a:graphicFrameLocks noChangeAspect="1"/>
            </p:cNvGraphicFramePr>
            <p:nvPr/>
          </p:nvGraphicFramePr>
          <p:xfrm>
            <a:off x="2154" y="573"/>
            <a:ext cx="164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" name="" r:id="rId4" imgW="114300" imgH="590550" progId="Visio.Drawing.6">
                    <p:embed/>
                  </p:oleObj>
                </mc:Choice>
                <mc:Fallback>
                  <p:oleObj name="" r:id="rId4" imgW="114300" imgH="590550" progId="Visio.Drawing.6">
                    <p:embed/>
                    <p:pic>
                      <p:nvPicPr>
                        <p:cNvPr id="0" name="Object 6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154" y="573"/>
                          <a:ext cx="164" cy="8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03" name="Line 62"/>
            <p:cNvSpPr/>
            <p:nvPr/>
          </p:nvSpPr>
          <p:spPr>
            <a:xfrm>
              <a:off x="2200" y="1253"/>
              <a:ext cx="0" cy="181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9999" name="Group 63"/>
          <p:cNvGrpSpPr/>
          <p:nvPr/>
        </p:nvGrpSpPr>
        <p:grpSpPr>
          <a:xfrm>
            <a:off x="1958975" y="3420058"/>
            <a:ext cx="3546475" cy="1961250"/>
            <a:chOff x="274" y="1615"/>
            <a:chExt cx="2234" cy="1235"/>
          </a:xfrm>
        </p:grpSpPr>
        <p:grpSp>
          <p:nvGrpSpPr>
            <p:cNvPr id="10261" name="Group 64"/>
            <p:cNvGrpSpPr/>
            <p:nvPr/>
          </p:nvGrpSpPr>
          <p:grpSpPr>
            <a:xfrm>
              <a:off x="1700" y="2053"/>
              <a:ext cx="363" cy="776"/>
              <a:chOff x="1576" y="1311"/>
              <a:chExt cx="251" cy="542"/>
            </a:xfrm>
          </p:grpSpPr>
          <p:grpSp>
            <p:nvGrpSpPr>
              <p:cNvPr id="10281" name="Group 65"/>
              <p:cNvGrpSpPr/>
              <p:nvPr/>
            </p:nvGrpSpPr>
            <p:grpSpPr>
              <a:xfrm>
                <a:off x="1676" y="1311"/>
                <a:ext cx="136" cy="542"/>
                <a:chOff x="1676" y="1311"/>
                <a:chExt cx="136" cy="542"/>
              </a:xfrm>
            </p:grpSpPr>
            <p:sp>
              <p:nvSpPr>
                <p:cNvPr id="10283" name="Text Box 66"/>
                <p:cNvSpPr txBox="1"/>
                <p:nvPr/>
              </p:nvSpPr>
              <p:spPr>
                <a:xfrm>
                  <a:off x="1676" y="1311"/>
                  <a:ext cx="136" cy="16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0284" name="Text Box 67"/>
                <p:cNvSpPr txBox="1"/>
                <p:nvPr/>
              </p:nvSpPr>
              <p:spPr>
                <a:xfrm>
                  <a:off x="1676" y="1697"/>
                  <a:ext cx="121" cy="15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–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10282" name="Text Box 68"/>
              <p:cNvSpPr txBox="1"/>
              <p:nvPr/>
            </p:nvSpPr>
            <p:spPr>
              <a:xfrm>
                <a:off x="1576" y="1445"/>
                <a:ext cx="251" cy="25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0262" name="Text Box 69"/>
            <p:cNvSpPr txBox="1"/>
            <p:nvPr/>
          </p:nvSpPr>
          <p:spPr>
            <a:xfrm>
              <a:off x="274" y="2321"/>
              <a:ext cx="25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baseline="-250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0263" name="Line 70"/>
            <p:cNvSpPr/>
            <p:nvPr/>
          </p:nvSpPr>
          <p:spPr>
            <a:xfrm>
              <a:off x="726" y="2025"/>
              <a:ext cx="416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4" name="Line 71"/>
            <p:cNvSpPr/>
            <p:nvPr/>
          </p:nvSpPr>
          <p:spPr>
            <a:xfrm>
              <a:off x="726" y="2850"/>
              <a:ext cx="1457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5" name="Line 72"/>
            <p:cNvSpPr/>
            <p:nvPr/>
          </p:nvSpPr>
          <p:spPr>
            <a:xfrm flipH="1">
              <a:off x="1350" y="2025"/>
              <a:ext cx="83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6" name="Line 73"/>
            <p:cNvSpPr/>
            <p:nvPr/>
          </p:nvSpPr>
          <p:spPr>
            <a:xfrm>
              <a:off x="587" y="2438"/>
              <a:ext cx="278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7" name="Line 74"/>
            <p:cNvSpPr/>
            <p:nvPr/>
          </p:nvSpPr>
          <p:spPr>
            <a:xfrm>
              <a:off x="656" y="2506"/>
              <a:ext cx="139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8" name="Line 75"/>
            <p:cNvSpPr/>
            <p:nvPr/>
          </p:nvSpPr>
          <p:spPr>
            <a:xfrm flipV="1">
              <a:off x="726" y="2506"/>
              <a:ext cx="0" cy="34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9" name="Line 76"/>
            <p:cNvSpPr/>
            <p:nvPr/>
          </p:nvSpPr>
          <p:spPr>
            <a:xfrm>
              <a:off x="726" y="2025"/>
              <a:ext cx="0" cy="41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270" name="Group 77"/>
            <p:cNvGrpSpPr/>
            <p:nvPr/>
          </p:nvGrpSpPr>
          <p:grpSpPr>
            <a:xfrm>
              <a:off x="1558" y="1957"/>
              <a:ext cx="417" cy="388"/>
              <a:chOff x="1488" y="2832"/>
              <a:chExt cx="288" cy="272"/>
            </a:xfrm>
          </p:grpSpPr>
          <p:sp>
            <p:nvSpPr>
              <p:cNvPr id="10279" name="Text Box 78"/>
              <p:cNvSpPr txBox="1"/>
              <p:nvPr/>
            </p:nvSpPr>
            <p:spPr>
              <a:xfrm>
                <a:off x="1488" y="2942"/>
                <a:ext cx="146" cy="16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0280" name="Rectangle 79"/>
              <p:cNvSpPr/>
              <p:nvPr/>
            </p:nvSpPr>
            <p:spPr>
              <a:xfrm>
                <a:off x="1536" y="2832"/>
                <a:ext cx="240" cy="96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0271" name="Text Box 80"/>
            <p:cNvSpPr txBox="1"/>
            <p:nvPr/>
          </p:nvSpPr>
          <p:spPr>
            <a:xfrm>
              <a:off x="2305" y="2279"/>
              <a:ext cx="20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10272" name="Group 81"/>
            <p:cNvGrpSpPr/>
            <p:nvPr/>
          </p:nvGrpSpPr>
          <p:grpSpPr>
            <a:xfrm>
              <a:off x="2013" y="1615"/>
              <a:ext cx="239" cy="342"/>
              <a:chOff x="1803" y="2593"/>
              <a:chExt cx="165" cy="239"/>
            </a:xfrm>
          </p:grpSpPr>
          <p:sp>
            <p:nvSpPr>
              <p:cNvPr id="10277" name="Text Box 82"/>
              <p:cNvSpPr txBox="1"/>
              <p:nvPr/>
            </p:nvSpPr>
            <p:spPr>
              <a:xfrm>
                <a:off x="1803" y="2593"/>
                <a:ext cx="123" cy="2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i</a:t>
                </a:r>
                <a:endPara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0278" name="Line 83"/>
              <p:cNvSpPr/>
              <p:nvPr/>
            </p:nvSpPr>
            <p:spPr>
              <a:xfrm>
                <a:off x="1824" y="2832"/>
                <a:ext cx="144" cy="0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273" name="Text Box 84"/>
            <p:cNvSpPr txBox="1"/>
            <p:nvPr/>
          </p:nvSpPr>
          <p:spPr>
            <a:xfrm>
              <a:off x="755" y="1716"/>
              <a:ext cx="776" cy="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 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→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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28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0274" name="Line 85"/>
            <p:cNvSpPr/>
            <p:nvPr/>
          </p:nvSpPr>
          <p:spPr>
            <a:xfrm>
              <a:off x="1065" y="2024"/>
              <a:ext cx="36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275" name="Object 86"/>
            <p:cNvGraphicFramePr>
              <a:graphicFrameLocks noChangeAspect="1"/>
            </p:cNvGraphicFramePr>
            <p:nvPr/>
          </p:nvGraphicFramePr>
          <p:xfrm>
            <a:off x="2154" y="1979"/>
            <a:ext cx="164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" name="" r:id="rId6" imgW="114300" imgH="590550" progId="Visio.Drawing.6">
                    <p:embed/>
                  </p:oleObj>
                </mc:Choice>
                <mc:Fallback>
                  <p:oleObj name="" r:id="rId6" imgW="114300" imgH="590550" progId="Visio.Drawing.6">
                    <p:embed/>
                    <p:pic>
                      <p:nvPicPr>
                        <p:cNvPr id="0" name="Object 86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154" y="1979"/>
                          <a:ext cx="164" cy="8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76" name="Line 87"/>
            <p:cNvSpPr/>
            <p:nvPr/>
          </p:nvSpPr>
          <p:spPr>
            <a:xfrm>
              <a:off x="2200" y="2704"/>
              <a:ext cx="0" cy="13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024" name="Text Box 88"/>
          <p:cNvSpPr txBox="1"/>
          <p:nvPr/>
        </p:nvSpPr>
        <p:spPr>
          <a:xfrm>
            <a:off x="1389063" y="746760"/>
            <a:ext cx="1582737" cy="3683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Arial" panose="020B0604020202090204" pitchFamily="34" charset="0"/>
                <a:ea typeface="仿宋_GB2312" pitchFamily="49" charset="-122"/>
              </a:rPr>
              <a:t>电感电路</a:t>
            </a:r>
            <a:endParaRPr lang="zh-CN" altLang="en-US" b="1" dirty="0">
              <a:solidFill>
                <a:schemeClr val="tx1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9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9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9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9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000" fill="hold"/>
                                        <p:tgtEl>
                                          <p:spTgt spid="399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0" fill="hold"/>
                                        <p:tgtEl>
                                          <p:spTgt spid="399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9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9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1" dur="2000"/>
                                        <p:tgtEl>
                                          <p:spTgt spid="39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9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bldLvl="0" animBg="1"/>
      <p:bldP spid="39939" grpId="0"/>
      <p:bldP spid="39940" grpId="0"/>
      <p:bldP spid="39941" grpId="0" bldLvl="0" animBg="1"/>
      <p:bldP spid="39942" grpId="0" build="p"/>
      <p:bldP spid="39943" grpId="0" build="p"/>
      <p:bldP spid="39944" grpId="0" build="p"/>
      <p:bldP spid="39958" grpId="0"/>
      <p:bldP spid="39969" grpId="0" bldLvl="0" animBg="1"/>
      <p:bldP spid="40024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/>
          <p:nvPr/>
        </p:nvSpPr>
        <p:spPr>
          <a:xfrm>
            <a:off x="1558925" y="535940"/>
            <a:ext cx="8763000" cy="8102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b="1" dirty="0">
                <a:latin typeface="宋体" pitchFamily="2" charset="-122"/>
              </a:rPr>
              <a:t>   </a:t>
            </a:r>
            <a:r>
              <a:rPr lang="zh-CN" altLang="en-US" b="1" dirty="0">
                <a:latin typeface="宋体" pitchFamily="2" charset="-122"/>
              </a:rPr>
              <a:t>例：下图所示电路中， </a:t>
            </a:r>
            <a:r>
              <a:rPr lang="en-US" altLang="zh-CN" b="1" i="1" dirty="0"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latin typeface="Times New Roman" panose="02020503050405090304" pitchFamily="18" charset="0"/>
              </a:rPr>
              <a:t> = 0</a:t>
            </a:r>
            <a:r>
              <a:rPr lang="en-US" altLang="zh-CN" b="1" dirty="0">
                <a:latin typeface="宋体" pitchFamily="2" charset="-122"/>
              </a:rPr>
              <a:t> </a:t>
            </a:r>
            <a:r>
              <a:rPr lang="zh-CN" altLang="en-US" b="1" dirty="0">
                <a:latin typeface="宋体" pitchFamily="2" charset="-122"/>
              </a:rPr>
              <a:t>时，开关 </a:t>
            </a:r>
            <a:r>
              <a:rPr lang="en-US" altLang="zh-CN" b="1" i="1" dirty="0">
                <a:latin typeface="Times New Roman" panose="02020503050405090304" pitchFamily="18" charset="0"/>
              </a:rPr>
              <a:t>S </a:t>
            </a:r>
            <a:r>
              <a:rPr lang="zh-CN" altLang="en-US" b="1" dirty="0">
                <a:latin typeface="宋体" pitchFamily="2" charset="-122"/>
              </a:rPr>
              <a:t>由 </a:t>
            </a:r>
            <a:r>
              <a:rPr lang="en-US" altLang="zh-CN" b="1" i="1" dirty="0">
                <a:latin typeface="Times New Roman" panose="02020503050405090304" pitchFamily="18" charset="0"/>
              </a:rPr>
              <a:t>a </a:t>
            </a:r>
            <a:r>
              <a:rPr lang="zh-CN" altLang="en-US" b="1" dirty="0">
                <a:latin typeface="宋体" pitchFamily="2" charset="-122"/>
              </a:rPr>
              <a:t>投向 </a:t>
            </a:r>
            <a:r>
              <a:rPr lang="en-US" altLang="zh-CN" b="1" i="1" dirty="0">
                <a:latin typeface="Times New Roman" panose="02020503050405090304" pitchFamily="18" charset="0"/>
              </a:rPr>
              <a:t>b</a:t>
            </a:r>
            <a:r>
              <a:rPr lang="zh-CN" altLang="en-US" b="1" i="1" dirty="0">
                <a:latin typeface="Times New Roman" panose="02020503050405090304" pitchFamily="18" charset="0"/>
              </a:rPr>
              <a:t>，</a:t>
            </a:r>
            <a:r>
              <a:rPr lang="zh-CN" altLang="en-US" b="1" dirty="0">
                <a:latin typeface="宋体" pitchFamily="2" charset="-122"/>
              </a:rPr>
              <a:t>在此以前电容电压为 </a:t>
            </a:r>
            <a:r>
              <a:rPr lang="en-US" altLang="zh-CN" b="1" i="1" dirty="0"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latin typeface="宋体" pitchFamily="2" charset="-122"/>
              </a:rPr>
              <a:t>0 </a:t>
            </a:r>
            <a:r>
              <a:rPr lang="zh-CN" altLang="en-US" b="1" dirty="0">
                <a:latin typeface="宋体" pitchFamily="2" charset="-122"/>
              </a:rPr>
              <a:t>，试求 </a:t>
            </a:r>
            <a:r>
              <a:rPr lang="en-US" altLang="zh-CN" b="1" i="1" dirty="0"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latin typeface="Times New Roman" panose="02020503050405090304" pitchFamily="18" charset="0"/>
              </a:rPr>
              <a:t> 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</a:t>
            </a:r>
            <a:r>
              <a:rPr lang="en-US" altLang="zh-CN" b="1" dirty="0">
                <a:latin typeface="Times New Roman" panose="02020503050405090304" pitchFamily="18" charset="0"/>
              </a:rPr>
              <a:t> 0</a:t>
            </a:r>
            <a:r>
              <a:rPr lang="en-US" altLang="zh-CN" b="1" dirty="0">
                <a:latin typeface="宋体" pitchFamily="2" charset="-122"/>
              </a:rPr>
              <a:t> </a:t>
            </a:r>
            <a:r>
              <a:rPr lang="zh-CN" altLang="en-US" b="1" dirty="0">
                <a:latin typeface="宋体" pitchFamily="2" charset="-122"/>
              </a:rPr>
              <a:t>时，电容电压及电流。</a:t>
            </a:r>
            <a:endParaRPr lang="zh-CN" altLang="en-US" b="1" dirty="0">
              <a:latin typeface="宋体" pitchFamily="2" charset="-122"/>
            </a:endParaRPr>
          </a:p>
        </p:txBody>
      </p:sp>
      <p:graphicFrame>
        <p:nvGraphicFramePr>
          <p:cNvPr id="89091" name="Object 3"/>
          <p:cNvGraphicFramePr>
            <a:graphicFrameLocks noChangeAspect="1"/>
          </p:cNvGraphicFramePr>
          <p:nvPr/>
        </p:nvGraphicFramePr>
        <p:xfrm>
          <a:off x="2133600" y="1447800"/>
          <a:ext cx="41910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2" name="" r:id="rId1" imgW="2543175" imgH="1266825" progId="Paint.Picture">
                  <p:embed/>
                </p:oleObj>
              </mc:Choice>
              <mc:Fallback>
                <p:oleObj name="" r:id="rId1" imgW="2543175" imgH="1266825" progId="Paint.Picture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33600" y="1447800"/>
                        <a:ext cx="4191000" cy="2743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2" name="Object 4"/>
          <p:cNvGraphicFramePr>
            <a:graphicFrameLocks noChangeAspect="1"/>
          </p:cNvGraphicFramePr>
          <p:nvPr/>
        </p:nvGraphicFramePr>
        <p:xfrm>
          <a:off x="6781800" y="1447800"/>
          <a:ext cx="33528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3" name="" r:id="rId3" imgW="2057400" imgH="1276350" progId="Paint.Picture">
                  <p:embed/>
                </p:oleObj>
              </mc:Choice>
              <mc:Fallback>
                <p:oleObj name="" r:id="rId3" imgW="2057400" imgH="1276350" progId="Paint.Picture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81800" y="1447800"/>
                        <a:ext cx="3352800" cy="2743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3" name="Text Box 5"/>
          <p:cNvSpPr txBox="1"/>
          <p:nvPr/>
        </p:nvSpPr>
        <p:spPr>
          <a:xfrm>
            <a:off x="2063750" y="4365625"/>
            <a:ext cx="1001713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latin typeface="宋体" pitchFamily="2" charset="-122"/>
              </a:rPr>
              <a:t>解</a:t>
            </a:r>
            <a:r>
              <a:rPr lang="zh-CN" altLang="en-US" dirty="0">
                <a:latin typeface="宋体" pitchFamily="2" charset="-122"/>
              </a:rPr>
              <a:t>：</a:t>
            </a:r>
            <a:endParaRPr lang="zh-CN" altLang="en-US" dirty="0">
              <a:latin typeface="宋体" pitchFamily="2" charset="-122"/>
            </a:endParaRPr>
          </a:p>
        </p:txBody>
      </p:sp>
      <p:sp>
        <p:nvSpPr>
          <p:cNvPr id="89099" name="Line 11"/>
          <p:cNvSpPr/>
          <p:nvPr/>
        </p:nvSpPr>
        <p:spPr>
          <a:xfrm flipV="1">
            <a:off x="3863975" y="4941888"/>
            <a:ext cx="2592388" cy="647700"/>
          </a:xfrm>
          <a:prstGeom prst="line">
            <a:avLst/>
          </a:prstGeom>
          <a:ln w="9525" cap="flat" cmpd="sng">
            <a:solidFill>
              <a:srgbClr val="FFFF00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9100" name="Text Box 12"/>
          <p:cNvSpPr txBox="1"/>
          <p:nvPr/>
        </p:nvSpPr>
        <p:spPr>
          <a:xfrm>
            <a:off x="6600825" y="4581525"/>
            <a:ext cx="28082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要注意电流的方向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pic>
        <p:nvPicPr>
          <p:cNvPr id="10" name="图片 9" descr="1122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00" y="4255770"/>
            <a:ext cx="2822575" cy="713105"/>
          </a:xfrm>
          <a:prstGeom prst="rect">
            <a:avLst/>
          </a:prstGeom>
        </p:spPr>
      </p:pic>
      <p:pic>
        <p:nvPicPr>
          <p:cNvPr id="13" name="图片 12" descr="图片2-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500" y="5163820"/>
            <a:ext cx="5059680" cy="9264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2919095" y="6180455"/>
                <a:ext cx="7259955" cy="393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/>
                  <a:t>时间常数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𝑇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𝑒𝑞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𝑒𝑞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u="sng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从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C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左端看进去的入端电阻。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095" y="6180455"/>
                <a:ext cx="7259955" cy="3937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9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9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9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0" grpId="0"/>
      <p:bldP spid="89093" grpId="0"/>
      <p:bldP spid="8910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/>
          <p:nvPr/>
        </p:nvSpPr>
        <p:spPr>
          <a:xfrm>
            <a:off x="2057400" y="746760"/>
            <a:ext cx="8610600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例 电路如下图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, </a:t>
            </a:r>
            <a:r>
              <a:rPr lang="en-US" altLang="zh-CN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= 0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时打开开关 </a:t>
            </a:r>
            <a:r>
              <a:rPr lang="en-US" altLang="zh-CN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S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，求 </a:t>
            </a:r>
            <a:r>
              <a:rPr lang="en-US" altLang="zh-CN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u</a:t>
            </a:r>
            <a:r>
              <a:rPr lang="en-US" altLang="zh-CN" b="1" i="1" baseline="-25000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ab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en-US" altLang="zh-CN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) </a:t>
            </a:r>
            <a:r>
              <a:rPr lang="en-US" altLang="zh-CN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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0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90115" name="Object 3"/>
          <p:cNvGraphicFramePr>
            <a:graphicFrameLocks noChangeAspect="1"/>
          </p:cNvGraphicFramePr>
          <p:nvPr/>
        </p:nvGraphicFramePr>
        <p:xfrm>
          <a:off x="1905000" y="1251585"/>
          <a:ext cx="44958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6" name="" r:id="rId1" imgW="2686050" imgH="1524000" progId="Paint.Picture">
                  <p:embed/>
                </p:oleObj>
              </mc:Choice>
              <mc:Fallback>
                <p:oleObj name="" r:id="rId1" imgW="2686050" imgH="1524000" progId="Paint.Picture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5000" y="1251585"/>
                        <a:ext cx="4495800" cy="2819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6" name="Object 4"/>
          <p:cNvGraphicFramePr>
            <a:graphicFrameLocks noChangeAspect="1"/>
          </p:cNvGraphicFramePr>
          <p:nvPr/>
        </p:nvGraphicFramePr>
        <p:xfrm>
          <a:off x="6629400" y="1251585"/>
          <a:ext cx="36576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7" name="" r:id="rId3" imgW="1981200" imgH="1524000" progId="Paint.Picture">
                  <p:embed/>
                </p:oleObj>
              </mc:Choice>
              <mc:Fallback>
                <p:oleObj name="" r:id="rId3" imgW="1981200" imgH="1524000" progId="Paint.Picture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29400" y="1251585"/>
                        <a:ext cx="3657600" cy="2819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7" name="Text Box 5"/>
          <p:cNvSpPr txBox="1"/>
          <p:nvPr/>
        </p:nvSpPr>
        <p:spPr>
          <a:xfrm>
            <a:off x="1905000" y="4223385"/>
            <a:ext cx="9296400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解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: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= 0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-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时，开关尚未断开瞬间，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(0</a:t>
            </a:r>
            <a:r>
              <a:rPr lang="en-US" altLang="zh-CN" b="1" baseline="-25000" dirty="0">
                <a:solidFill>
                  <a:srgbClr val="FF0000"/>
                </a:solidFill>
                <a:latin typeface="宋体" pitchFamily="2" charset="-122"/>
              </a:rPr>
              <a:t>-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)=12 </a:t>
            </a:r>
            <a:r>
              <a:rPr lang="en-US" altLang="zh-CN" b="1" i="1" dirty="0">
                <a:solidFill>
                  <a:srgbClr val="FF0000"/>
                </a:solidFill>
                <a:latin typeface="宋体" pitchFamily="2" charset="-122"/>
              </a:rPr>
              <a:t>V,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(0</a:t>
            </a:r>
            <a:r>
              <a:rPr lang="en-US" altLang="zh-CN" b="1" baseline="-25000" dirty="0">
                <a:solidFill>
                  <a:srgbClr val="FF0000"/>
                </a:solidFill>
                <a:latin typeface="宋体" pitchFamily="2" charset="-122"/>
              </a:rPr>
              <a:t>-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)=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0 (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隔直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；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90118" name="Text Box 6"/>
          <p:cNvSpPr txBox="1"/>
          <p:nvPr/>
        </p:nvSpPr>
        <p:spPr>
          <a:xfrm>
            <a:off x="2286000" y="4832985"/>
            <a:ext cx="7772400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= 0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+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时，开关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刚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断开瞬间，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(0</a:t>
            </a:r>
            <a:r>
              <a:rPr lang="en-US" altLang="zh-CN" b="1" baseline="-25000" dirty="0">
                <a:solidFill>
                  <a:srgbClr val="FF0000"/>
                </a:solidFill>
                <a:latin typeface="宋体" pitchFamily="2" charset="-122"/>
              </a:rPr>
              <a:t>+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)=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(0</a:t>
            </a:r>
            <a:r>
              <a:rPr lang="en-US" altLang="zh-CN" b="1" baseline="-25000" dirty="0">
                <a:solidFill>
                  <a:srgbClr val="FF0000"/>
                </a:solidFill>
                <a:latin typeface="宋体" pitchFamily="2" charset="-122"/>
              </a:rPr>
              <a:t>-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)=12 </a:t>
            </a:r>
            <a:r>
              <a:rPr lang="en-US" altLang="zh-CN" b="1" i="1" dirty="0">
                <a:solidFill>
                  <a:srgbClr val="FF0000"/>
                </a:solidFill>
                <a:latin typeface="宋体" pitchFamily="2" charset="-122"/>
              </a:rPr>
              <a:t>V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；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90120" name="Text Box 8"/>
          <p:cNvSpPr txBox="1"/>
          <p:nvPr/>
        </p:nvSpPr>
        <p:spPr>
          <a:xfrm>
            <a:off x="2209800" y="6204585"/>
            <a:ext cx="9067800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将电容用电压源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(</a:t>
            </a:r>
            <a:r>
              <a:rPr lang="en-US" altLang="zh-CN" b="1" i="1" dirty="0">
                <a:solidFill>
                  <a:srgbClr val="FF0000"/>
                </a:solidFill>
                <a:latin typeface="宋体" pitchFamily="2" charset="-122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) 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进行替代后，得电阻网络如上图，则</a:t>
            </a:r>
            <a:endParaRPr lang="zh-CN" altLang="en-US" b="1" dirty="0">
              <a:solidFill>
                <a:srgbClr val="FF0000"/>
              </a:solidFill>
              <a:latin typeface="宋体" pitchFamily="2" charset="-122"/>
            </a:endParaRPr>
          </a:p>
        </p:txBody>
      </p:sp>
      <p:pic>
        <p:nvPicPr>
          <p:cNvPr id="4" name="图片 3" descr="1112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7380" y="5358130"/>
            <a:ext cx="4121150" cy="688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90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90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0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0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0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0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4" grpId="0"/>
      <p:bldP spid="90117" grpId="0"/>
      <p:bldP spid="90118" grpId="0"/>
      <p:bldP spid="9012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142" name="Object 6"/>
          <p:cNvGraphicFramePr>
            <a:graphicFrameLocks noChangeAspect="1"/>
          </p:cNvGraphicFramePr>
          <p:nvPr/>
        </p:nvGraphicFramePr>
        <p:xfrm>
          <a:off x="6629400" y="1078230"/>
          <a:ext cx="3810000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" name="" r:id="rId1" imgW="1981200" imgH="1524000" progId="Paint.Picture">
                  <p:embed/>
                </p:oleObj>
              </mc:Choice>
              <mc:Fallback>
                <p:oleObj name="" r:id="rId1" imgW="1981200" imgH="1524000" progId="Paint.Picture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629400" y="1078230"/>
                        <a:ext cx="3810000" cy="3124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83385" y="1116330"/>
            <a:ext cx="4248150" cy="308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2"/>
          <p:cNvSpPr txBox="1"/>
          <p:nvPr/>
        </p:nvSpPr>
        <p:spPr>
          <a:xfrm>
            <a:off x="1676400" y="3992245"/>
            <a:ext cx="8001000" cy="12725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b="1" dirty="0">
                <a:latin typeface="宋体" pitchFamily="2" charset="-122"/>
              </a:rPr>
              <a:t>     </a:t>
            </a:r>
            <a:r>
              <a:rPr lang="zh-CN" altLang="en-US" sz="3200" b="1" dirty="0">
                <a:latin typeface="宋体" pitchFamily="2" charset="-122"/>
              </a:rPr>
              <a:t>在开关闭合瞬间，电容电压不能跃变，由此得到 </a:t>
            </a:r>
            <a:endParaRPr lang="zh-CN" altLang="en-US" sz="3200" b="1" dirty="0">
              <a:latin typeface="宋体" pitchFamily="2" charset="-122"/>
            </a:endParaRPr>
          </a:p>
        </p:txBody>
      </p:sp>
      <p:sp>
        <p:nvSpPr>
          <p:cNvPr id="68611" name="Text Box 3"/>
          <p:cNvSpPr txBox="1"/>
          <p:nvPr/>
        </p:nvSpPr>
        <p:spPr>
          <a:xfrm>
            <a:off x="1828800" y="1401445"/>
            <a:ext cx="4267200" cy="24536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3200" b="1" dirty="0">
                <a:latin typeface="Times New Roman" panose="02020503050405090304" pitchFamily="18" charset="0"/>
              </a:rPr>
              <a:t>已知电容电压</a:t>
            </a:r>
            <a:r>
              <a:rPr lang="en-US" altLang="zh-CN" sz="3200" b="1" i="1" dirty="0">
                <a:latin typeface="Times New Roman" panose="02020503050405090304" pitchFamily="18" charset="0"/>
              </a:rPr>
              <a:t>u</a:t>
            </a:r>
            <a:r>
              <a:rPr lang="en-US" altLang="zh-CN" sz="3200" b="1" baseline="-30000" dirty="0">
                <a:latin typeface="Times New Roman" panose="02020503050405090304" pitchFamily="18" charset="0"/>
              </a:rPr>
              <a:t>C</a:t>
            </a:r>
            <a:r>
              <a:rPr lang="en-US" altLang="zh-CN" sz="3200" b="1" dirty="0">
                <a:latin typeface="Times New Roman" panose="02020503050405090304" pitchFamily="18" charset="0"/>
              </a:rPr>
              <a:t>(0</a:t>
            </a:r>
            <a:r>
              <a:rPr lang="en-US" altLang="zh-CN" sz="3200" b="1" baseline="-30000" dirty="0">
                <a:latin typeface="Times New Roman" panose="02020503050405090304" pitchFamily="18" charset="0"/>
              </a:rPr>
              <a:t>-</a:t>
            </a:r>
            <a:r>
              <a:rPr lang="en-US" altLang="zh-CN" sz="3200" b="1" dirty="0">
                <a:latin typeface="Times New Roman" panose="02020503050405090304" pitchFamily="18" charset="0"/>
              </a:rPr>
              <a:t>) =6V</a:t>
            </a:r>
            <a:r>
              <a:rPr lang="zh-CN" altLang="en-US" sz="3200" b="1" dirty="0">
                <a:latin typeface="Times New Roman" panose="02020503050405090304" pitchFamily="18" charset="0"/>
              </a:rPr>
              <a:t>。</a:t>
            </a:r>
            <a:r>
              <a:rPr lang="en-US" altLang="zh-CN" sz="3200" b="1" i="1" dirty="0">
                <a:latin typeface="Times New Roman" panose="02020503050405090304" pitchFamily="18" charset="0"/>
              </a:rPr>
              <a:t>t</a:t>
            </a:r>
            <a:r>
              <a:rPr lang="en-US" altLang="zh-CN" sz="3200" b="1" dirty="0">
                <a:latin typeface="Times New Roman" panose="02020503050405090304" pitchFamily="18" charset="0"/>
              </a:rPr>
              <a:t>=0</a:t>
            </a:r>
            <a:r>
              <a:rPr lang="zh-CN" altLang="en-US" sz="3200" b="1" dirty="0">
                <a:latin typeface="Times New Roman" panose="02020503050405090304" pitchFamily="18" charset="0"/>
              </a:rPr>
              <a:t>闭合开关，求</a:t>
            </a:r>
            <a:r>
              <a:rPr lang="en-US" altLang="zh-CN" sz="3200" b="1" i="1" dirty="0">
                <a:latin typeface="Times New Roman" panose="02020503050405090304" pitchFamily="18" charset="0"/>
              </a:rPr>
              <a:t>t </a:t>
            </a:r>
            <a:r>
              <a:rPr lang="en-US" altLang="zh-CN" sz="3200" b="1" dirty="0">
                <a:latin typeface="Times New Roman" panose="02020503050405090304" pitchFamily="18" charset="0"/>
              </a:rPr>
              <a:t>&gt; 0</a:t>
            </a:r>
            <a:r>
              <a:rPr lang="zh-CN" altLang="en-US" sz="3200" b="1" dirty="0">
                <a:latin typeface="Times New Roman" panose="02020503050405090304" pitchFamily="18" charset="0"/>
              </a:rPr>
              <a:t>的电容电压和电容电流。</a:t>
            </a:r>
            <a:r>
              <a:rPr lang="zh-CN" altLang="en-US" sz="3200" b="1" dirty="0">
                <a:latin typeface="Times New Roman" panose="02020503050405090304" pitchFamily="18" charset="0"/>
                <a:ea typeface="楷体_GB2312" pitchFamily="1" charset="-122"/>
              </a:rPr>
              <a:t> </a:t>
            </a:r>
            <a:endParaRPr lang="zh-CN" altLang="en-US" sz="32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sp>
        <p:nvSpPr>
          <p:cNvPr id="106500" name="Text Box 4"/>
          <p:cNvSpPr txBox="1">
            <a:spLocks noChangeArrowheads="1"/>
          </p:cNvSpPr>
          <p:nvPr/>
        </p:nvSpPr>
        <p:spPr bwMode="auto">
          <a:xfrm>
            <a:off x="1752600" y="3992245"/>
            <a:ext cx="1030288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 eaLnBrk="1" hangingPunct="1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3200" b="1" kern="1200" cap="none" spc="0" normalizeH="0" baseline="0" noProof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  <a:ea typeface="宋体" pitchFamily="2" charset="-122"/>
                <a:cs typeface="+mn-cs"/>
              </a:rPr>
              <a:t>解：</a:t>
            </a:r>
            <a:endParaRPr kumimoji="1" lang="zh-CN" altLang="en-US" sz="3200" b="1" kern="1200" cap="none" spc="0" normalizeH="0" baseline="0" noProof="0">
              <a:solidFill>
                <a:srgbClr val="000066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宋体" pitchFamily="2" charset="-122"/>
              <a:ea typeface="宋体" pitchFamily="2" charset="-122"/>
              <a:cs typeface="+mn-cs"/>
            </a:endParaRPr>
          </a:p>
        </p:txBody>
      </p:sp>
      <p:graphicFrame>
        <p:nvGraphicFramePr>
          <p:cNvPr id="106501" name="Object 5"/>
          <p:cNvGraphicFramePr>
            <a:graphicFrameLocks noChangeAspect="1"/>
          </p:cNvGraphicFramePr>
          <p:nvPr/>
        </p:nvGraphicFramePr>
        <p:xfrm>
          <a:off x="4351338" y="4700270"/>
          <a:ext cx="277495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4" name="" r:id="rId1" imgW="1066800" imgH="219075" progId="Equation.DSMT4">
                  <p:embed/>
                </p:oleObj>
              </mc:Choice>
              <mc:Fallback>
                <p:oleObj name="" r:id="rId1" imgW="1066800" imgH="219075" progId="Equation.DSMT4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351338" y="4700270"/>
                        <a:ext cx="2774950" cy="561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2" name="Object 6"/>
          <p:cNvGraphicFramePr>
            <a:graphicFrameLocks noChangeAspect="1"/>
          </p:cNvGraphicFramePr>
          <p:nvPr/>
        </p:nvGraphicFramePr>
        <p:xfrm>
          <a:off x="7094538" y="4776470"/>
          <a:ext cx="94615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5" name="" r:id="rId3" imgW="361950" imgH="171450" progId="Equation.3">
                  <p:embed/>
                </p:oleObj>
              </mc:Choice>
              <mc:Fallback>
                <p:oleObj name="" r:id="rId3" imgW="361950" imgH="171450" progId="Equation.3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094538" y="4776470"/>
                        <a:ext cx="946150" cy="436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8615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4DA"/>
              </a:clrFrom>
              <a:clrTo>
                <a:srgbClr val="FFF4D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2200" y="1096645"/>
            <a:ext cx="4140200" cy="2903538"/>
          </a:xfrm>
          <a:prstGeom prst="rect">
            <a:avLst/>
          </a:prstGeom>
          <a:solidFill>
            <a:srgbClr val="CCFF99"/>
          </a:solidFill>
          <a:ln w="9525">
            <a:noFill/>
          </a:ln>
        </p:spPr>
      </p:pic>
      <p:sp>
        <p:nvSpPr>
          <p:cNvPr id="106504" name="Rectangle 8"/>
          <p:cNvSpPr>
            <a:spLocks noChangeArrowheads="1"/>
          </p:cNvSpPr>
          <p:nvPr/>
        </p:nvSpPr>
        <p:spPr bwMode="auto">
          <a:xfrm>
            <a:off x="1752600" y="791845"/>
            <a:ext cx="435292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CD0F14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503050405090304" pitchFamily="18" charset="0"/>
                <a:ea typeface="宋体" pitchFamily="2" charset="-122"/>
                <a:cs typeface="+mn-cs"/>
              </a:rPr>
              <a:t>例</a:t>
            </a:r>
            <a:r>
              <a: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CD0F14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503050405090304" pitchFamily="18" charset="0"/>
                <a:ea typeface="宋体" pitchFamily="2" charset="-122"/>
                <a:cs typeface="+mn-cs"/>
              </a:rPr>
              <a:t>:</a:t>
            </a:r>
            <a:r>
              <a: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+mn-cs"/>
              </a:rPr>
              <a:t>  </a:t>
            </a: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+mn-cs"/>
              </a:rPr>
              <a:t>电路如图 </a:t>
            </a:r>
            <a:r>
              <a: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+mn-cs"/>
              </a:rPr>
              <a:t>(a)</a:t>
            </a: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+mn-cs"/>
              </a:rPr>
              <a:t>所示，</a:t>
            </a: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6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6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6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8" grpId="0"/>
      <p:bldP spid="106500" grpId="0" advAuto="100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2"/>
          <p:cNvSpPr txBox="1"/>
          <p:nvPr/>
        </p:nvSpPr>
        <p:spPr>
          <a:xfrm>
            <a:off x="1541780" y="3265805"/>
            <a:ext cx="10170795" cy="6076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b="1" dirty="0">
                <a:latin typeface="楷体_GB2312" pitchFamily="1" charset="-122"/>
                <a:ea typeface="楷体_GB2312" pitchFamily="1" charset="-122"/>
              </a:rPr>
              <a:t>    </a:t>
            </a:r>
            <a:r>
              <a:rPr lang="zh-CN" altLang="en-US" sz="2800" b="1" dirty="0">
                <a:latin typeface="宋体" pitchFamily="2" charset="-122"/>
              </a:rPr>
              <a:t>将连接于电容两端的电阻网络等效于一个电阻，其电阻值为 </a:t>
            </a:r>
            <a:endParaRPr lang="zh-CN" altLang="en-US" sz="2800" b="1" dirty="0">
              <a:latin typeface="宋体" pitchFamily="2" charset="-122"/>
            </a:endParaRPr>
          </a:p>
        </p:txBody>
      </p:sp>
      <p:graphicFrame>
        <p:nvGraphicFramePr>
          <p:cNvPr id="107523" name="Object 3"/>
          <p:cNvGraphicFramePr>
            <a:graphicFrameLocks noChangeAspect="1"/>
          </p:cNvGraphicFramePr>
          <p:nvPr/>
        </p:nvGraphicFramePr>
        <p:xfrm>
          <a:off x="3889375" y="3873500"/>
          <a:ext cx="3852863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8" name="" r:id="rId1" imgW="1713865" imgH="406400" progId="Equation.3">
                  <p:embed/>
                </p:oleObj>
              </mc:Choice>
              <mc:Fallback>
                <p:oleObj name="" r:id="rId1" imgW="1713865" imgH="406400" progId="Equation.3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89375" y="3873500"/>
                        <a:ext cx="3852863" cy="923925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4" name="Text Box 4"/>
          <p:cNvSpPr txBox="1"/>
          <p:nvPr/>
        </p:nvSpPr>
        <p:spPr>
          <a:xfrm>
            <a:off x="2208213" y="4792663"/>
            <a:ext cx="4232275" cy="6076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800" b="1" dirty="0">
                <a:latin typeface="宋体" pitchFamily="2" charset="-122"/>
              </a:rPr>
              <a:t>得到图</a:t>
            </a:r>
            <a:r>
              <a:rPr lang="en-US" altLang="zh-CN" sz="2800" b="1" dirty="0">
                <a:latin typeface="Times New Roman" panose="02020503050405090304" pitchFamily="18" charset="0"/>
              </a:rPr>
              <a:t>(b)</a:t>
            </a:r>
            <a:r>
              <a:rPr lang="zh-CN" altLang="en-US" sz="2800" b="1" dirty="0">
                <a:latin typeface="宋体" pitchFamily="2" charset="-122"/>
              </a:rPr>
              <a:t>所示电路，</a:t>
            </a:r>
            <a:endParaRPr lang="zh-CN" altLang="en-US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107525" name="Object 5"/>
          <p:cNvGraphicFramePr>
            <a:graphicFrameLocks noChangeAspect="1"/>
          </p:cNvGraphicFramePr>
          <p:nvPr/>
        </p:nvGraphicFramePr>
        <p:xfrm>
          <a:off x="3048000" y="5389563"/>
          <a:ext cx="13874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9" name="" r:id="rId3" imgW="571500" imgH="219075" progId="Equation.3">
                  <p:embed/>
                </p:oleObj>
              </mc:Choice>
              <mc:Fallback>
                <p:oleObj name="" r:id="rId3" imgW="571500" imgH="219075" progId="Equation.3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80808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48000" y="5389563"/>
                        <a:ext cx="1387475" cy="542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6" name="Object 6"/>
          <p:cNvGraphicFramePr>
            <a:graphicFrameLocks noChangeAspect="1"/>
          </p:cNvGraphicFramePr>
          <p:nvPr/>
        </p:nvGraphicFramePr>
        <p:xfrm>
          <a:off x="3048000" y="5770563"/>
          <a:ext cx="320040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0" name="" r:id="rId5" imgW="1333500" imgH="457200" progId="Equation.3">
                  <p:embed/>
                </p:oleObj>
              </mc:Choice>
              <mc:Fallback>
                <p:oleObj name="" r:id="rId5" imgW="1333500" imgH="457200" progId="Equation.3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48000" y="5770563"/>
                        <a:ext cx="3200400" cy="1114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639" name="Picture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4DA"/>
              </a:clrFrom>
              <a:clrTo>
                <a:srgbClr val="FFF4D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8530" y="691515"/>
            <a:ext cx="3694430" cy="2589530"/>
          </a:xfrm>
          <a:prstGeom prst="rect">
            <a:avLst/>
          </a:prstGeom>
          <a:solidFill>
            <a:srgbClr val="CCFF99"/>
          </a:solidFill>
          <a:ln w="9525">
            <a:noFill/>
          </a:ln>
        </p:spPr>
      </p:pic>
      <p:pic>
        <p:nvPicPr>
          <p:cNvPr id="107528" name="Picture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4DA"/>
              </a:clrFrom>
              <a:clrTo>
                <a:srgbClr val="FFF4D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6350" y="637540"/>
            <a:ext cx="2998470" cy="2628265"/>
          </a:xfrm>
          <a:prstGeom prst="rect">
            <a:avLst/>
          </a:prstGeom>
          <a:solidFill>
            <a:srgbClr val="CCFF99"/>
          </a:solidFill>
          <a:ln w="9525">
            <a:noFill/>
          </a:ln>
        </p:spPr>
      </p:pic>
      <p:sp>
        <p:nvSpPr>
          <p:cNvPr id="107529" name="Text Box 9"/>
          <p:cNvSpPr txBox="1"/>
          <p:nvPr/>
        </p:nvSpPr>
        <p:spPr>
          <a:xfrm>
            <a:off x="6186488" y="4792663"/>
            <a:ext cx="2519362" cy="6076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dirty="0">
                <a:latin typeface="宋体" pitchFamily="2" charset="-122"/>
              </a:rPr>
              <a:t>其时间常数为</a:t>
            </a:r>
            <a:r>
              <a:rPr lang="zh-CN" altLang="en-US" b="1" dirty="0">
                <a:latin typeface="Times New Roman" panose="02020503050405090304" pitchFamily="18" charset="0"/>
                <a:ea typeface="楷体_GB2312" pitchFamily="1" charset="-122"/>
              </a:rPr>
              <a:t> </a:t>
            </a:r>
            <a:endParaRPr lang="zh-CN" altLang="en-US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7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7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7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2" grpId="0" build="p"/>
      <p:bldP spid="107524" grpId="0" build="p"/>
      <p:bldP spid="107529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4DA"/>
              </a:clrFrom>
              <a:clrTo>
                <a:srgbClr val="FFF4D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6238" y="849630"/>
            <a:ext cx="3832225" cy="2686050"/>
          </a:xfrm>
          <a:prstGeom prst="rect">
            <a:avLst/>
          </a:prstGeom>
          <a:solidFill>
            <a:srgbClr val="CCFF99"/>
          </a:solidFill>
          <a:ln w="9525">
            <a:noFill/>
          </a:ln>
        </p:spPr>
      </p:pic>
      <p:sp>
        <p:nvSpPr>
          <p:cNvPr id="108547" name="Text Box 3"/>
          <p:cNvSpPr txBox="1"/>
          <p:nvPr/>
        </p:nvSpPr>
        <p:spPr>
          <a:xfrm>
            <a:off x="1955800" y="460693"/>
            <a:ext cx="541338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3200" b="1" dirty="0">
                <a:latin typeface="宋体" pitchFamily="2" charset="-122"/>
              </a:rPr>
              <a:t>由 </a:t>
            </a:r>
            <a:endParaRPr lang="zh-CN" altLang="en-US" sz="3200" b="1" dirty="0">
              <a:latin typeface="宋体" pitchFamily="2" charset="-122"/>
            </a:endParaRPr>
          </a:p>
        </p:txBody>
      </p:sp>
      <p:graphicFrame>
        <p:nvGraphicFramePr>
          <p:cNvPr id="108548" name="Object 4"/>
          <p:cNvGraphicFramePr>
            <a:graphicFrameLocks noChangeAspect="1"/>
          </p:cNvGraphicFramePr>
          <p:nvPr/>
        </p:nvGraphicFramePr>
        <p:xfrm>
          <a:off x="2533650" y="355918"/>
          <a:ext cx="390525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2" name="" r:id="rId2" imgW="1619250" imgH="333375" progId="Equation.DSMT4">
                  <p:embed/>
                </p:oleObj>
              </mc:Choice>
              <mc:Fallback>
                <p:oleObj name="" r:id="rId2" imgW="1619250" imgH="333375" progId="Equation.DSMT4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FF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533650" y="355918"/>
                        <a:ext cx="3905250" cy="844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9" name="Object 5"/>
          <p:cNvGraphicFramePr>
            <a:graphicFrameLocks noChangeAspect="1"/>
          </p:cNvGraphicFramePr>
          <p:nvPr/>
        </p:nvGraphicFramePr>
        <p:xfrm>
          <a:off x="2270125" y="5716905"/>
          <a:ext cx="749300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3" name="" r:id="rId4" imgW="3200400" imgH="406400" progId="Equation.3">
                  <p:embed/>
                </p:oleObj>
              </mc:Choice>
              <mc:Fallback>
                <p:oleObj name="" r:id="rId4" imgW="3200400" imgH="406400" progId="Equation.3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70125" y="5716905"/>
                        <a:ext cx="7493000" cy="992188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0" name="Object 6"/>
          <p:cNvGraphicFramePr>
            <a:graphicFrameLocks noChangeAspect="1"/>
          </p:cNvGraphicFramePr>
          <p:nvPr/>
        </p:nvGraphicFramePr>
        <p:xfrm>
          <a:off x="2459038" y="2684780"/>
          <a:ext cx="219710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4" name="" r:id="rId6" imgW="913765" imgH="406400" progId="Equation.3">
                  <p:embed/>
                </p:oleObj>
              </mc:Choice>
              <mc:Fallback>
                <p:oleObj name="" r:id="rId6" imgW="913765" imgH="406400" progId="Equation.3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59038" y="2684780"/>
                        <a:ext cx="2197100" cy="1000125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1" name="Object 7"/>
          <p:cNvGraphicFramePr>
            <a:graphicFrameLocks noChangeAspect="1"/>
          </p:cNvGraphicFramePr>
          <p:nvPr/>
        </p:nvGraphicFramePr>
        <p:xfrm>
          <a:off x="2316163" y="1979930"/>
          <a:ext cx="381317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5" name="" r:id="rId8" imgW="1586865" imgH="254000" progId="Equation.3">
                  <p:embed/>
                </p:oleObj>
              </mc:Choice>
              <mc:Fallback>
                <p:oleObj name="" r:id="rId8" imgW="1586865" imgH="254000" progId="Equation.3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16163" y="1979930"/>
                        <a:ext cx="3813175" cy="625475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52" name="Text Box 8"/>
          <p:cNvSpPr txBox="1"/>
          <p:nvPr/>
        </p:nvSpPr>
        <p:spPr>
          <a:xfrm>
            <a:off x="2000250" y="1151255"/>
            <a:ext cx="1169988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3200" b="1" dirty="0">
                <a:latin typeface="宋体" pitchFamily="2" charset="-122"/>
              </a:rPr>
              <a:t>得到</a:t>
            </a:r>
            <a:endParaRPr lang="zh-CN" altLang="en-US" sz="3200" b="1" dirty="0">
              <a:latin typeface="宋体" pitchFamily="2" charset="-122"/>
            </a:endParaRPr>
          </a:p>
        </p:txBody>
      </p:sp>
      <p:graphicFrame>
        <p:nvGraphicFramePr>
          <p:cNvPr id="108553" name="Object 9"/>
          <p:cNvGraphicFramePr>
            <a:graphicFrameLocks noChangeAspect="1"/>
          </p:cNvGraphicFramePr>
          <p:nvPr/>
        </p:nvGraphicFramePr>
        <p:xfrm>
          <a:off x="3140075" y="3853180"/>
          <a:ext cx="3794125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6" name="" r:id="rId10" imgW="1485900" imgH="647700" progId="Equation.3">
                  <p:embed/>
                </p:oleObj>
              </mc:Choice>
              <mc:Fallback>
                <p:oleObj name="" r:id="rId10" imgW="1485900" imgH="647700" progId="Equation.3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40075" y="3853180"/>
                        <a:ext cx="3794125" cy="1631950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4" name="Object 10"/>
          <p:cNvGraphicFramePr>
            <a:graphicFrameLocks noChangeAspect="1"/>
          </p:cNvGraphicFramePr>
          <p:nvPr/>
        </p:nvGraphicFramePr>
        <p:xfrm>
          <a:off x="4479925" y="2618105"/>
          <a:ext cx="2225675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7" name="" r:id="rId12" imgW="927100" imgH="431800" progId="Equation.3">
                  <p:embed/>
                </p:oleObj>
              </mc:Choice>
              <mc:Fallback>
                <p:oleObj name="" r:id="rId12" imgW="927100" imgH="431800" progId="Equation.3">
                  <p:embed/>
                  <p:pic>
                    <p:nvPicPr>
                      <p:cNvPr id="0" name="Object 1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79925" y="2618105"/>
                        <a:ext cx="2225675" cy="1063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8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8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advAuto="1000" build="p"/>
      <p:bldP spid="108552" grpId="0" advAuto="100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ext Box 2"/>
          <p:cNvSpPr txBox="1"/>
          <p:nvPr/>
        </p:nvSpPr>
        <p:spPr>
          <a:xfrm>
            <a:off x="2209800" y="770255"/>
            <a:ext cx="121761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i="1" dirty="0">
                <a:solidFill>
                  <a:srgbClr val="FF00FF"/>
                </a:solidFill>
                <a:latin typeface="Times New Roman" panose="02020503050405090304" pitchFamily="18" charset="0"/>
              </a:rPr>
              <a:t>练习</a:t>
            </a:r>
            <a:r>
              <a: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</a:rPr>
              <a:t>：</a:t>
            </a:r>
            <a:endParaRPr lang="zh-CN" altLang="en-US" b="1" dirty="0">
              <a:solidFill>
                <a:srgbClr val="FF00FF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8963" name="Text Box 3"/>
          <p:cNvSpPr txBox="1"/>
          <p:nvPr/>
        </p:nvSpPr>
        <p:spPr>
          <a:xfrm>
            <a:off x="5997575" y="1967230"/>
            <a:ext cx="4403725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如图，电路原处于稳态，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t=0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K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由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转向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，求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t&gt;0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</a:t>
            </a:r>
            <a:r>
              <a:rPr lang="en-US" altLang="zh-CN" b="1" i="1" dirty="0">
                <a:solidFill>
                  <a:srgbClr val="FF33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rPr>
              <a:t>(t)=?</a:t>
            </a:r>
            <a:endParaRPr lang="en-US" altLang="zh-CN" b="1" dirty="0">
              <a:solidFill>
                <a:srgbClr val="FF33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168964" name="Group 4"/>
          <p:cNvGrpSpPr/>
          <p:nvPr/>
        </p:nvGrpSpPr>
        <p:grpSpPr>
          <a:xfrm>
            <a:off x="2001838" y="1305243"/>
            <a:ext cx="3910012" cy="1846262"/>
            <a:chOff x="301" y="661"/>
            <a:chExt cx="2463" cy="1163"/>
          </a:xfrm>
        </p:grpSpPr>
        <p:grpSp>
          <p:nvGrpSpPr>
            <p:cNvPr id="71688" name="Group 5"/>
            <p:cNvGrpSpPr/>
            <p:nvPr/>
          </p:nvGrpSpPr>
          <p:grpSpPr>
            <a:xfrm>
              <a:off x="301" y="661"/>
              <a:ext cx="2463" cy="1163"/>
              <a:chOff x="301" y="661"/>
              <a:chExt cx="2463" cy="1163"/>
            </a:xfrm>
          </p:grpSpPr>
          <p:sp>
            <p:nvSpPr>
              <p:cNvPr id="71691" name="Line 6"/>
              <p:cNvSpPr/>
              <p:nvPr/>
            </p:nvSpPr>
            <p:spPr>
              <a:xfrm>
                <a:off x="697" y="1008"/>
                <a:ext cx="0" cy="804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692" name="Line 7"/>
              <p:cNvSpPr/>
              <p:nvPr/>
            </p:nvSpPr>
            <p:spPr>
              <a:xfrm>
                <a:off x="696" y="1812"/>
                <a:ext cx="1623" cy="0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693" name="Line 8"/>
              <p:cNvSpPr/>
              <p:nvPr/>
            </p:nvSpPr>
            <p:spPr>
              <a:xfrm>
                <a:off x="696" y="1008"/>
                <a:ext cx="886" cy="0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694" name="Line 9"/>
              <p:cNvSpPr/>
              <p:nvPr/>
            </p:nvSpPr>
            <p:spPr>
              <a:xfrm>
                <a:off x="2319" y="1020"/>
                <a:ext cx="0" cy="804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695" name="Line 10"/>
              <p:cNvSpPr/>
              <p:nvPr/>
            </p:nvSpPr>
            <p:spPr>
              <a:xfrm>
                <a:off x="1930" y="1008"/>
                <a:ext cx="401" cy="0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696" name="Line 11"/>
              <p:cNvSpPr/>
              <p:nvPr/>
            </p:nvSpPr>
            <p:spPr>
              <a:xfrm>
                <a:off x="1083" y="1008"/>
                <a:ext cx="0" cy="804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71697" name="Group 12"/>
              <p:cNvGrpSpPr/>
              <p:nvPr/>
            </p:nvGrpSpPr>
            <p:grpSpPr>
              <a:xfrm>
                <a:off x="565" y="1189"/>
                <a:ext cx="288" cy="419"/>
                <a:chOff x="4378" y="2919"/>
                <a:chExt cx="288" cy="419"/>
              </a:xfrm>
            </p:grpSpPr>
            <p:grpSp>
              <p:nvGrpSpPr>
                <p:cNvPr id="71718" name="Group 13"/>
                <p:cNvGrpSpPr/>
                <p:nvPr/>
              </p:nvGrpSpPr>
              <p:grpSpPr>
                <a:xfrm>
                  <a:off x="4378" y="3022"/>
                  <a:ext cx="288" cy="316"/>
                  <a:chOff x="2304" y="2290"/>
                  <a:chExt cx="288" cy="316"/>
                </a:xfrm>
              </p:grpSpPr>
              <p:sp>
                <p:nvSpPr>
                  <p:cNvPr id="71720" name="Oval 14"/>
                  <p:cNvSpPr/>
                  <p:nvPr/>
                </p:nvSpPr>
                <p:spPr>
                  <a:xfrm>
                    <a:off x="2308" y="2290"/>
                    <a:ext cx="280" cy="316"/>
                  </a:xfrm>
                  <a:prstGeom prst="ellipse">
                    <a:avLst/>
                  </a:prstGeom>
                  <a:solidFill>
                    <a:srgbClr val="FF9900"/>
                  </a:solidFill>
                  <a:ln w="9525" cap="flat" cmpd="sng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/>
                    <a:endParaRPr lang="zh-CN" altLang="en-US" dirty="0">
                      <a:latin typeface="Times New Roman" panose="02020503050405090304" pitchFamily="18" charset="0"/>
                    </a:endParaRPr>
                  </a:p>
                </p:txBody>
              </p:sp>
              <p:sp>
                <p:nvSpPr>
                  <p:cNvPr id="71721" name="Line 15"/>
                  <p:cNvSpPr/>
                  <p:nvPr/>
                </p:nvSpPr>
                <p:spPr>
                  <a:xfrm>
                    <a:off x="2304" y="2448"/>
                    <a:ext cx="288" cy="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71719" name="Line 16"/>
                <p:cNvSpPr/>
                <p:nvPr/>
              </p:nvSpPr>
              <p:spPr>
                <a:xfrm flipV="1">
                  <a:off x="4510" y="2919"/>
                  <a:ext cx="0" cy="117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1698" name="Rectangle 17"/>
              <p:cNvSpPr/>
              <p:nvPr/>
            </p:nvSpPr>
            <p:spPr>
              <a:xfrm rot="5400000">
                <a:off x="932" y="1379"/>
                <a:ext cx="302" cy="117"/>
              </a:xfrm>
              <a:prstGeom prst="rect">
                <a:avLst/>
              </a:prstGeom>
              <a:solidFill>
                <a:srgbClr val="33CC33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699" name="Rectangle 18"/>
              <p:cNvSpPr/>
              <p:nvPr/>
            </p:nvSpPr>
            <p:spPr>
              <a:xfrm>
                <a:off x="1187" y="949"/>
                <a:ext cx="302" cy="117"/>
              </a:xfrm>
              <a:prstGeom prst="rect">
                <a:avLst/>
              </a:prstGeom>
              <a:solidFill>
                <a:srgbClr val="33CC33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700" name="Rectangle 19"/>
              <p:cNvSpPr/>
              <p:nvPr/>
            </p:nvSpPr>
            <p:spPr>
              <a:xfrm rot="5400000">
                <a:off x="2167" y="1355"/>
                <a:ext cx="302" cy="117"/>
              </a:xfrm>
              <a:prstGeom prst="rect">
                <a:avLst/>
              </a:prstGeom>
              <a:solidFill>
                <a:srgbClr val="33CC33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grpSp>
            <p:nvGrpSpPr>
              <p:cNvPr id="71701" name="Group 20"/>
              <p:cNvGrpSpPr/>
              <p:nvPr/>
            </p:nvGrpSpPr>
            <p:grpSpPr>
              <a:xfrm rot="5400000">
                <a:off x="1715" y="1359"/>
                <a:ext cx="129" cy="300"/>
                <a:chOff x="2924" y="2436"/>
                <a:chExt cx="129" cy="300"/>
              </a:xfrm>
            </p:grpSpPr>
            <p:sp>
              <p:nvSpPr>
                <p:cNvPr id="71716" name="Line 21"/>
                <p:cNvSpPr/>
                <p:nvPr/>
              </p:nvSpPr>
              <p:spPr>
                <a:xfrm>
                  <a:off x="2924" y="2436"/>
                  <a:ext cx="0" cy="300"/>
                </a:xfrm>
                <a:prstGeom prst="line">
                  <a:avLst/>
                </a:prstGeom>
                <a:ln w="9525" cap="sq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717" name="Line 22"/>
                <p:cNvSpPr/>
                <p:nvPr/>
              </p:nvSpPr>
              <p:spPr>
                <a:xfrm>
                  <a:off x="3053" y="2436"/>
                  <a:ext cx="0" cy="300"/>
                </a:xfrm>
                <a:prstGeom prst="line">
                  <a:avLst/>
                </a:prstGeom>
                <a:ln w="9525" cap="sq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1702" name="Line 23"/>
              <p:cNvSpPr/>
              <p:nvPr/>
            </p:nvSpPr>
            <p:spPr>
              <a:xfrm>
                <a:off x="1774" y="1573"/>
                <a:ext cx="0" cy="239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03" name="Line 24"/>
              <p:cNvSpPr/>
              <p:nvPr/>
            </p:nvSpPr>
            <p:spPr>
              <a:xfrm>
                <a:off x="1775" y="1213"/>
                <a:ext cx="0" cy="239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04" name="Oval 25"/>
              <p:cNvSpPr/>
              <p:nvPr/>
            </p:nvSpPr>
            <p:spPr>
              <a:xfrm>
                <a:off x="1569" y="987"/>
                <a:ext cx="45" cy="4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705" name="Oval 26"/>
              <p:cNvSpPr/>
              <p:nvPr/>
            </p:nvSpPr>
            <p:spPr>
              <a:xfrm>
                <a:off x="1897" y="987"/>
                <a:ext cx="45" cy="4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706" name="Oval 27"/>
              <p:cNvSpPr/>
              <p:nvPr/>
            </p:nvSpPr>
            <p:spPr>
              <a:xfrm>
                <a:off x="1751" y="1213"/>
                <a:ext cx="45" cy="4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707" name="Text Box 28"/>
              <p:cNvSpPr txBox="1"/>
              <p:nvPr/>
            </p:nvSpPr>
            <p:spPr>
              <a:xfrm>
                <a:off x="301" y="1081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3A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708" name="Text Box 29"/>
              <p:cNvSpPr txBox="1"/>
              <p:nvPr/>
            </p:nvSpPr>
            <p:spPr>
              <a:xfrm>
                <a:off x="1115" y="1201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1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709" name="Text Box 30"/>
              <p:cNvSpPr txBox="1"/>
              <p:nvPr/>
            </p:nvSpPr>
            <p:spPr>
              <a:xfrm>
                <a:off x="1171" y="661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1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710" name="Text Box 31"/>
              <p:cNvSpPr txBox="1"/>
              <p:nvPr/>
            </p:nvSpPr>
            <p:spPr>
              <a:xfrm>
                <a:off x="2376" y="1320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2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711" name="Text Box 32"/>
              <p:cNvSpPr txBox="1"/>
              <p:nvPr/>
            </p:nvSpPr>
            <p:spPr>
              <a:xfrm>
                <a:off x="1338" y="1476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1F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712" name="Line 33"/>
              <p:cNvSpPr/>
              <p:nvPr/>
            </p:nvSpPr>
            <p:spPr>
              <a:xfrm rot="-406049">
                <a:off x="1606" y="925"/>
                <a:ext cx="193" cy="309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13" name="Freeform 34"/>
              <p:cNvSpPr/>
              <p:nvPr/>
            </p:nvSpPr>
            <p:spPr>
              <a:xfrm rot="-84536">
                <a:off x="1644" y="892"/>
                <a:ext cx="216" cy="140"/>
              </a:xfrm>
              <a:custGeom>
                <a:avLst/>
                <a:gdLst/>
                <a:ahLst/>
                <a:cxnLst>
                  <a:cxn ang="0">
                    <a:pos x="0" y="140"/>
                  </a:cxn>
                  <a:cxn ang="0">
                    <a:pos x="57" y="52"/>
                  </a:cxn>
                  <a:cxn ang="0">
                    <a:pos x="148" y="7"/>
                  </a:cxn>
                  <a:cxn ang="0">
                    <a:pos x="216" y="7"/>
                  </a:cxn>
                </a:cxnLst>
                <a:rect l="0" t="0" r="0" b="0"/>
                <a:pathLst>
                  <a:path w="228" h="152">
                    <a:moveTo>
                      <a:pt x="0" y="152"/>
                    </a:moveTo>
                    <a:cubicBezTo>
                      <a:pt x="17" y="116"/>
                      <a:pt x="34" y="80"/>
                      <a:pt x="60" y="56"/>
                    </a:cubicBezTo>
                    <a:cubicBezTo>
                      <a:pt x="86" y="32"/>
                      <a:pt x="128" y="16"/>
                      <a:pt x="156" y="8"/>
                    </a:cubicBezTo>
                    <a:cubicBezTo>
                      <a:pt x="184" y="0"/>
                      <a:pt x="216" y="8"/>
                      <a:pt x="228" y="8"/>
                    </a:cubicBezTo>
                  </a:path>
                </a:pathLst>
              </a:custGeom>
              <a:noFill/>
              <a:ln w="9525" cap="sq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14" name="Line 35"/>
              <p:cNvSpPr/>
              <p:nvPr/>
            </p:nvSpPr>
            <p:spPr>
              <a:xfrm>
                <a:off x="2319" y="1021"/>
                <a:ext cx="0" cy="181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15" name="Text Box 36"/>
              <p:cNvSpPr txBox="1"/>
              <p:nvPr/>
            </p:nvSpPr>
            <p:spPr>
              <a:xfrm>
                <a:off x="2380" y="982"/>
                <a:ext cx="384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rgbClr val="FF3300"/>
                    </a:solidFill>
                    <a:latin typeface="Times New Roman" panose="02020503050405090304" pitchFamily="18" charset="0"/>
                  </a:rPr>
                  <a:t>i</a:t>
                </a:r>
                <a:r>
                  <a:rPr lang="en-US" altLang="zh-CN" b="1" dirty="0">
                    <a:solidFill>
                      <a:srgbClr val="FF3300"/>
                    </a:solidFill>
                    <a:latin typeface="Times New Roman" panose="02020503050405090304" pitchFamily="18" charset="0"/>
                  </a:rPr>
                  <a:t>(t)</a:t>
                </a:r>
                <a:endPara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71689" name="Text Box 37"/>
            <p:cNvSpPr txBox="1"/>
            <p:nvPr/>
          </p:nvSpPr>
          <p:spPr>
            <a:xfrm>
              <a:off x="1414" y="996"/>
              <a:ext cx="38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sz="2000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1690" name="Text Box 38"/>
            <p:cNvSpPr txBox="1"/>
            <p:nvPr/>
          </p:nvSpPr>
          <p:spPr>
            <a:xfrm>
              <a:off x="1800" y="1008"/>
              <a:ext cx="38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2</a:t>
              </a:r>
              <a:endParaRPr lang="en-US" altLang="zh-CN" sz="2000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168999" name="Object 39"/>
          <p:cNvGraphicFramePr>
            <a:graphicFrameLocks noChangeAspect="1"/>
          </p:cNvGraphicFramePr>
          <p:nvPr/>
        </p:nvGraphicFramePr>
        <p:xfrm>
          <a:off x="4286250" y="3448368"/>
          <a:ext cx="518160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6" name="" r:id="rId1" imgW="1816100" imgH="330200" progId="Equation.DSMT4">
                  <p:embed/>
                </p:oleObj>
              </mc:Choice>
              <mc:Fallback>
                <p:oleObj name="" r:id="rId1" imgW="1816100" imgH="330200" progId="Equation.DSMT4">
                  <p:embed/>
                  <p:pic>
                    <p:nvPicPr>
                      <p:cNvPr id="0" name="Object 3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86250" y="3448368"/>
                        <a:ext cx="5181600" cy="7508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000" name="Object 40"/>
          <p:cNvGraphicFramePr>
            <a:graphicFrameLocks noChangeAspect="1"/>
          </p:cNvGraphicFramePr>
          <p:nvPr/>
        </p:nvGraphicFramePr>
        <p:xfrm>
          <a:off x="4351338" y="4415155"/>
          <a:ext cx="558165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7" name="" r:id="rId3" imgW="1955800" imgH="787400" progId="Equation.DSMT4">
                  <p:embed/>
                </p:oleObj>
              </mc:Choice>
              <mc:Fallback>
                <p:oleObj name="" r:id="rId3" imgW="1955800" imgH="787400" progId="Equation.DSMT4">
                  <p:embed/>
                  <p:pic>
                    <p:nvPicPr>
                      <p:cNvPr id="0" name="Object 4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1338" y="4415155"/>
                        <a:ext cx="5581650" cy="179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687" name="Picture 41" descr="qesti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475" y="4065905"/>
            <a:ext cx="1809750" cy="2000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8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9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2" grpId="0"/>
      <p:bldP spid="16896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7" name="Rectangle 3"/>
          <p:cNvSpPr/>
          <p:nvPr/>
        </p:nvSpPr>
        <p:spPr>
          <a:xfrm>
            <a:off x="1703388" y="908050"/>
            <a:ext cx="271145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Verdana" panose="020B0804030504040204" pitchFamily="34" charset="0"/>
                <a:ea typeface="仿宋_GB2312" pitchFamily="49" charset="-122"/>
              </a:rPr>
              <a:t>一阶电路的零输入响应为</a:t>
            </a:r>
            <a:endParaRPr lang="zh-CN" altLang="en-US" b="1" dirty="0">
              <a:solidFill>
                <a:srgbClr val="FFFF00"/>
              </a:solidFill>
              <a:latin typeface="Verdana" panose="020B0804030504040204" pitchFamily="34" charset="0"/>
              <a:ea typeface="仿宋_GB2312" pitchFamily="49" charset="-122"/>
            </a:endParaRPr>
          </a:p>
        </p:txBody>
      </p:sp>
      <p:graphicFrame>
        <p:nvGraphicFramePr>
          <p:cNvPr id="272388" name="Object 4"/>
          <p:cNvGraphicFramePr>
            <a:graphicFrameLocks noChangeAspect="1"/>
          </p:cNvGraphicFramePr>
          <p:nvPr/>
        </p:nvGraphicFramePr>
        <p:xfrm>
          <a:off x="1847850" y="1341438"/>
          <a:ext cx="3570288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0" name="" r:id="rId1" imgW="1504950" imgH="323850" progId="Equation.3">
                  <p:embed/>
                </p:oleObj>
              </mc:Choice>
              <mc:Fallback>
                <p:oleObj name="" r:id="rId1" imgW="1504950" imgH="323850" progId="Equation.3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847850" y="1341438"/>
                        <a:ext cx="3570288" cy="779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2389" name="Text Box 5"/>
          <p:cNvSpPr txBox="1"/>
          <p:nvPr/>
        </p:nvSpPr>
        <p:spPr>
          <a:xfrm>
            <a:off x="1774825" y="2205038"/>
            <a:ext cx="22320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Verdana" panose="020B0804030504040204" pitchFamily="34" charset="0"/>
                <a:ea typeface="仿宋_GB2312" pitchFamily="49" charset="-122"/>
              </a:rPr>
              <a:t>所以</a:t>
            </a:r>
            <a:endParaRPr lang="zh-CN" altLang="en-US" b="1" dirty="0">
              <a:solidFill>
                <a:srgbClr val="FFFF00"/>
              </a:solidFill>
              <a:latin typeface="Verdana" panose="020B0804030504040204" pitchFamily="34" charset="0"/>
              <a:ea typeface="仿宋_GB2312" pitchFamily="49" charset="-122"/>
            </a:endParaRPr>
          </a:p>
        </p:txBody>
      </p:sp>
      <p:graphicFrame>
        <p:nvGraphicFramePr>
          <p:cNvPr id="272390" name="Object 6"/>
          <p:cNvGraphicFramePr>
            <a:graphicFrameLocks noChangeAspect="1"/>
          </p:cNvGraphicFramePr>
          <p:nvPr/>
        </p:nvGraphicFramePr>
        <p:xfrm>
          <a:off x="1847850" y="2565400"/>
          <a:ext cx="38703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1" name="" r:id="rId3" imgW="1628775" imgH="333375" progId="Equation.3">
                  <p:embed/>
                </p:oleObj>
              </mc:Choice>
              <mc:Fallback>
                <p:oleObj name="" r:id="rId3" imgW="1628775" imgH="333375" progId="Equation.3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847850" y="2565400"/>
                        <a:ext cx="3870325" cy="809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2391" name="Rectangle 7"/>
          <p:cNvSpPr/>
          <p:nvPr/>
        </p:nvSpPr>
        <p:spPr>
          <a:xfrm>
            <a:off x="1703388" y="4292600"/>
            <a:ext cx="8424862" cy="755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　　对电路断开</a:t>
            </a:r>
            <a:r>
              <a:rPr lang="en-US" altLang="zh-CN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C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，令内部独立源为零，并外加电压源</a:t>
            </a:r>
            <a:r>
              <a:rPr lang="en-US" altLang="zh-CN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u</a:t>
            </a:r>
            <a:r>
              <a:rPr lang="en-US" altLang="zh-CN" sz="1600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s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，可求得戴维南等效电路的电阻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graphicFrame>
        <p:nvGraphicFramePr>
          <p:cNvPr id="272392" name="Object 8"/>
          <p:cNvGraphicFramePr>
            <a:graphicFrameLocks noChangeAspect="1"/>
          </p:cNvGraphicFramePr>
          <p:nvPr/>
        </p:nvGraphicFramePr>
        <p:xfrm>
          <a:off x="5483225" y="692150"/>
          <a:ext cx="5184775" cy="262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2" name="" r:id="rId5" imgW="5172075" imgH="2609850" progId="Visio.Drawing.6">
                  <p:embed/>
                </p:oleObj>
              </mc:Choice>
              <mc:Fallback>
                <p:oleObj name="" r:id="rId5" imgW="5172075" imgH="2609850" progId="Visio.Drawing.6">
                  <p:embed/>
                  <p:pic>
                    <p:nvPicPr>
                      <p:cNvPr id="0" name="Object 8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  <a:clrChange>
                          <a:clrFrom>
                            <a:srgbClr val="FFFFFF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483225" y="692150"/>
                        <a:ext cx="5184775" cy="2624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93" name="Object 9"/>
          <p:cNvGraphicFramePr>
            <a:graphicFrameLocks noChangeAspect="1"/>
          </p:cNvGraphicFramePr>
          <p:nvPr/>
        </p:nvGraphicFramePr>
        <p:xfrm>
          <a:off x="6019800" y="836613"/>
          <a:ext cx="4648200" cy="262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3" name="" r:id="rId7" imgW="4667250" imgH="2609850" progId="Visio.Drawing.6">
                  <p:embed/>
                </p:oleObj>
              </mc:Choice>
              <mc:Fallback>
                <p:oleObj name="" r:id="rId7" imgW="4667250" imgH="2609850" progId="Visio.Drawing.6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  <a:clrChange>
                          <a:clrFrom>
                            <a:srgbClr val="FFFFFF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019800" y="836613"/>
                        <a:ext cx="4648200" cy="2628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94" name="Object 10"/>
          <p:cNvGraphicFramePr>
            <a:graphicFrameLocks noChangeAspect="1"/>
          </p:cNvGraphicFramePr>
          <p:nvPr/>
        </p:nvGraphicFramePr>
        <p:xfrm>
          <a:off x="2424113" y="5516563"/>
          <a:ext cx="192881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4" name="" r:id="rId9" imgW="800100" imgH="476250" progId="Equation.3">
                  <p:embed/>
                </p:oleObj>
              </mc:Choice>
              <mc:Fallback>
                <p:oleObj name="" r:id="rId9" imgW="800100" imgH="476250" progId="Equation.3">
                  <p:embed/>
                  <p:pic>
                    <p:nvPicPr>
                      <p:cNvPr id="0" name="Object 10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24113" y="5516563"/>
                        <a:ext cx="1928812" cy="1143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95" name="Object 11"/>
          <p:cNvGraphicFramePr>
            <a:graphicFrameLocks noChangeAspect="1"/>
          </p:cNvGraphicFramePr>
          <p:nvPr/>
        </p:nvGraphicFramePr>
        <p:xfrm>
          <a:off x="4729163" y="5589588"/>
          <a:ext cx="4549775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5" name="" r:id="rId11" imgW="1905000" imgH="381000" progId="Equation.3">
                  <p:embed/>
                </p:oleObj>
              </mc:Choice>
              <mc:Fallback>
                <p:oleObj name="" r:id="rId11" imgW="1905000" imgH="381000" progId="Equation.3">
                  <p:embed/>
                  <p:pic>
                    <p:nvPicPr>
                      <p:cNvPr id="0" name="Object 11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729163" y="5589588"/>
                        <a:ext cx="4549775" cy="931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2396" name="Text Box 12"/>
          <p:cNvSpPr txBox="1"/>
          <p:nvPr/>
        </p:nvSpPr>
        <p:spPr>
          <a:xfrm>
            <a:off x="1992313" y="3644900"/>
            <a:ext cx="22320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Verdana" panose="020B0804030504040204" pitchFamily="34" charset="0"/>
                <a:ea typeface="仿宋_GB2312" pitchFamily="49" charset="-122"/>
              </a:rPr>
              <a:t>初始条件</a:t>
            </a:r>
            <a:endParaRPr lang="zh-CN" altLang="en-US" b="1" dirty="0">
              <a:solidFill>
                <a:srgbClr val="FFFF00"/>
              </a:solidFill>
              <a:latin typeface="Verdana" panose="020B0804030504040204" pitchFamily="34" charset="0"/>
              <a:ea typeface="仿宋_GB2312" pitchFamily="49" charset="-122"/>
            </a:endParaRPr>
          </a:p>
        </p:txBody>
      </p:sp>
      <p:graphicFrame>
        <p:nvGraphicFramePr>
          <p:cNvPr id="272397" name="Object 13"/>
          <p:cNvGraphicFramePr>
            <a:graphicFrameLocks noChangeAspect="1"/>
          </p:cNvGraphicFramePr>
          <p:nvPr/>
        </p:nvGraphicFramePr>
        <p:xfrm>
          <a:off x="3698875" y="3644900"/>
          <a:ext cx="198596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6" name="" r:id="rId13" imgW="790575" imgH="219075" progId="Equation.3">
                  <p:embed/>
                </p:oleObj>
              </mc:Choice>
              <mc:Fallback>
                <p:oleObj name="" r:id="rId13" imgW="790575" imgH="219075" progId="Equation.3">
                  <p:embed/>
                  <p:pic>
                    <p:nvPicPr>
                      <p:cNvPr id="0" name="Object 13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698875" y="3644900"/>
                        <a:ext cx="1985963" cy="561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2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72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7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72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2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2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2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2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2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7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8" dur="500"/>
                                        <p:tgtEl>
                                          <p:spTgt spid="272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27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272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272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387" grpId="0"/>
      <p:bldP spid="272389" grpId="0"/>
      <p:bldP spid="272391" grpId="0"/>
      <p:bldP spid="27239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410" name="Object 2"/>
          <p:cNvGraphicFramePr>
            <a:graphicFrameLocks noChangeAspect="1"/>
          </p:cNvGraphicFramePr>
          <p:nvPr/>
        </p:nvGraphicFramePr>
        <p:xfrm>
          <a:off x="3503613" y="1056323"/>
          <a:ext cx="36766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4" name="" r:id="rId1" imgW="1543050" imgH="219075" progId="Equation.3">
                  <p:embed/>
                </p:oleObj>
              </mc:Choice>
              <mc:Fallback>
                <p:oleObj name="" r:id="rId1" imgW="1543050" imgH="219075" progId="Equation.3">
                  <p:embed/>
                  <p:pic>
                    <p:nvPicPr>
                      <p:cNvPr id="0" name="Object 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503613" y="1056323"/>
                        <a:ext cx="3676650" cy="541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3411" name="Text Box 3"/>
          <p:cNvSpPr txBox="1"/>
          <p:nvPr/>
        </p:nvSpPr>
        <p:spPr>
          <a:xfrm>
            <a:off x="1919288" y="984885"/>
            <a:ext cx="22320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Verdana" panose="020B0804030504040204" pitchFamily="34" charset="0"/>
                <a:ea typeface="仿宋_GB2312" pitchFamily="49" charset="-122"/>
              </a:rPr>
              <a:t>所以</a:t>
            </a:r>
            <a:endParaRPr lang="zh-CN" altLang="en-US" b="1" dirty="0">
              <a:solidFill>
                <a:srgbClr val="FFFF00"/>
              </a:solidFill>
              <a:latin typeface="Verdana" panose="020B0804030504040204" pitchFamily="34" charset="0"/>
              <a:ea typeface="仿宋_GB2312" pitchFamily="49" charset="-122"/>
            </a:endParaRPr>
          </a:p>
        </p:txBody>
      </p:sp>
      <p:graphicFrame>
        <p:nvGraphicFramePr>
          <p:cNvPr id="273412" name="Object 4"/>
          <p:cNvGraphicFramePr>
            <a:graphicFrameLocks noChangeAspect="1"/>
          </p:cNvGraphicFramePr>
          <p:nvPr/>
        </p:nvGraphicFramePr>
        <p:xfrm>
          <a:off x="3216275" y="1913573"/>
          <a:ext cx="467995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5" name="" r:id="rId3" imgW="2133600" imgH="342900" progId="Equation.3">
                  <p:embed/>
                </p:oleObj>
              </mc:Choice>
              <mc:Fallback>
                <p:oleObj name="" r:id="rId3" imgW="2133600" imgH="342900" progId="Equation.3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16275" y="1913573"/>
                        <a:ext cx="4679950" cy="774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3" name="Object 5"/>
          <p:cNvGraphicFramePr>
            <a:graphicFrameLocks noChangeAspect="1"/>
          </p:cNvGraphicFramePr>
          <p:nvPr/>
        </p:nvGraphicFramePr>
        <p:xfrm>
          <a:off x="3287713" y="2927985"/>
          <a:ext cx="5040312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6" name="" r:id="rId5" imgW="2533650" imgH="381000" progId="Equation.3">
                  <p:embed/>
                </p:oleObj>
              </mc:Choice>
              <mc:Fallback>
                <p:oleObj name="" r:id="rId5" imgW="2533650" imgH="381000" progId="Equation.3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87713" y="2927985"/>
                        <a:ext cx="5040312" cy="773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3414" name="Text Box 6"/>
          <p:cNvSpPr txBox="1"/>
          <p:nvPr/>
        </p:nvSpPr>
        <p:spPr>
          <a:xfrm>
            <a:off x="1919288" y="2135823"/>
            <a:ext cx="6477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Verdana" panose="020B0804030504040204" pitchFamily="34" charset="0"/>
                <a:ea typeface="仿宋_GB2312" pitchFamily="49" charset="-122"/>
              </a:rPr>
              <a:t>则</a:t>
            </a:r>
            <a:endParaRPr lang="zh-CN" altLang="en-US" b="1" dirty="0">
              <a:solidFill>
                <a:srgbClr val="FFFF00"/>
              </a:solidFill>
              <a:latin typeface="Verdana" panose="020B0804030504040204" pitchFamily="34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73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7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27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7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1" grpId="0"/>
      <p:bldP spid="2734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2"/>
          <p:cNvSpPr txBox="1"/>
          <p:nvPr/>
        </p:nvSpPr>
        <p:spPr>
          <a:xfrm>
            <a:off x="2133600" y="622300"/>
            <a:ext cx="4249738" cy="521970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2.</a:t>
            </a:r>
            <a:r>
              <a:rPr lang="en-US" altLang="zh-CN" sz="2800" b="1" i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rPr>
              <a:t>RL</a:t>
            </a:r>
            <a:r>
              <a:rPr lang="zh-CN" altLang="zh-CN" sz="28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电路的零输入响应</a:t>
            </a:r>
            <a:endParaRPr lang="zh-CN" altLang="en-US" sz="2800" b="1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109653" name="Object 85"/>
          <p:cNvGraphicFramePr>
            <a:graphicFrameLocks noChangeAspect="1"/>
          </p:cNvGraphicFramePr>
          <p:nvPr/>
        </p:nvGraphicFramePr>
        <p:xfrm>
          <a:off x="1919288" y="1374775"/>
          <a:ext cx="4608512" cy="243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8" name="" r:id="rId1" imgW="2438400" imgH="1095375" progId="Paint.Picture">
                  <p:embed/>
                </p:oleObj>
              </mc:Choice>
              <mc:Fallback>
                <p:oleObj name="" r:id="rId1" imgW="2438400" imgH="1095375" progId="Paint.Picture">
                  <p:embed/>
                  <p:pic>
                    <p:nvPicPr>
                      <p:cNvPr id="0" name="Object 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19288" y="1374775"/>
                        <a:ext cx="4608512" cy="2430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654" name="Rectangle 86"/>
          <p:cNvSpPr/>
          <p:nvPr/>
        </p:nvSpPr>
        <p:spPr>
          <a:xfrm>
            <a:off x="6959600" y="1158875"/>
            <a:ext cx="259238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800" b="1" i="1" dirty="0">
                <a:latin typeface="仿宋_GB2312" pitchFamily="49" charset="-122"/>
                <a:ea typeface="仿宋_GB2312" pitchFamily="49" charset="-122"/>
              </a:rPr>
              <a:t>t</a:t>
            </a:r>
            <a:r>
              <a:rPr lang="en-US" altLang="zh-CN" sz="2800" b="1" dirty="0">
                <a:latin typeface="仿宋_GB2312" pitchFamily="49" charset="-122"/>
                <a:ea typeface="仿宋_GB2312" pitchFamily="49" charset="-122"/>
              </a:rPr>
              <a:t> = 0 , 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换路</a:t>
            </a:r>
            <a:r>
              <a:rPr lang="en-US" altLang="zh-CN" sz="2800" b="1" dirty="0">
                <a:latin typeface="仿宋_GB2312" pitchFamily="49" charset="-122"/>
                <a:ea typeface="仿宋_GB2312" pitchFamily="49" charset="-122"/>
              </a:rPr>
              <a:t>; </a:t>
            </a:r>
            <a:endParaRPr lang="en-US" altLang="zh-CN" sz="2800" b="1" dirty="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09655" name="Rectangle 87"/>
          <p:cNvSpPr/>
          <p:nvPr/>
        </p:nvSpPr>
        <p:spPr>
          <a:xfrm>
            <a:off x="6919913" y="1735138"/>
            <a:ext cx="3352800" cy="10388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CN" sz="2800" b="1" i="1" dirty="0">
                <a:latin typeface="仿宋_GB2312" pitchFamily="49" charset="-122"/>
                <a:ea typeface="仿宋_GB2312" pitchFamily="49" charset="-122"/>
              </a:rPr>
              <a:t>t</a:t>
            </a:r>
            <a:r>
              <a:rPr lang="en-US" altLang="zh-CN" sz="2800" b="1" dirty="0">
                <a:latin typeface="仿宋_GB2312" pitchFamily="49" charset="-122"/>
                <a:ea typeface="仿宋_GB2312" pitchFamily="49" charset="-122"/>
              </a:rPr>
              <a:t> &lt;0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，</a:t>
            </a:r>
            <a:r>
              <a:rPr lang="en-US" altLang="zh-CN" sz="2800" b="1" i="1" dirty="0">
                <a:latin typeface="仿宋_GB2312" pitchFamily="49" charset="-122"/>
                <a:ea typeface="仿宋_GB2312" pitchFamily="49" charset="-122"/>
              </a:rPr>
              <a:t>S</a:t>
            </a:r>
            <a:r>
              <a:rPr lang="en-US" altLang="zh-CN" sz="2800" b="1" baseline="-25000" dirty="0">
                <a:latin typeface="仿宋_GB2312" pitchFamily="49" charset="-122"/>
                <a:ea typeface="仿宋_GB2312" pitchFamily="49" charset="-122"/>
              </a:rPr>
              <a:t>1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与 </a:t>
            </a:r>
            <a:r>
              <a:rPr lang="en-US" altLang="zh-CN" sz="2800" b="1" i="1" dirty="0">
                <a:latin typeface="仿宋_GB2312" pitchFamily="49" charset="-122"/>
                <a:ea typeface="仿宋_GB2312" pitchFamily="49" charset="-122"/>
              </a:rPr>
              <a:t>b 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端相接，</a:t>
            </a:r>
            <a:r>
              <a:rPr lang="en-US" altLang="zh-CN" sz="2800" b="1" i="1" dirty="0">
                <a:latin typeface="仿宋_GB2312" pitchFamily="49" charset="-122"/>
                <a:ea typeface="仿宋_GB2312" pitchFamily="49" charset="-122"/>
              </a:rPr>
              <a:t>S</a:t>
            </a:r>
            <a:r>
              <a:rPr lang="en-US" altLang="zh-CN" sz="2800" b="1" baseline="-25000" dirty="0">
                <a:latin typeface="仿宋_GB2312" pitchFamily="49" charset="-122"/>
                <a:ea typeface="仿宋_GB2312" pitchFamily="49" charset="-122"/>
              </a:rPr>
              <a:t>2</a:t>
            </a:r>
            <a:r>
              <a:rPr lang="en-US" altLang="zh-CN" sz="2800" b="1" dirty="0"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打开，</a:t>
            </a:r>
            <a:r>
              <a:rPr lang="en-US" altLang="zh-CN" sz="2800" b="1" i="1" dirty="0">
                <a:latin typeface="仿宋_GB2312" pitchFamily="49" charset="-122"/>
                <a:ea typeface="仿宋_GB2312" pitchFamily="49" charset="-122"/>
              </a:rPr>
              <a:t>L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通电</a:t>
            </a:r>
            <a:r>
              <a:rPr lang="en-US" altLang="zh-CN" sz="2800" b="1" dirty="0">
                <a:latin typeface="仿宋_GB2312" pitchFamily="49" charset="-122"/>
                <a:ea typeface="仿宋_GB2312" pitchFamily="49" charset="-122"/>
              </a:rPr>
              <a:t>;</a:t>
            </a:r>
            <a:r>
              <a:rPr lang="en-US" altLang="zh-CN" dirty="0">
                <a:latin typeface="Times New Roman" panose="02020503050405090304" pitchFamily="18" charset="0"/>
              </a:rPr>
              <a:t> </a:t>
            </a:r>
            <a:endParaRPr lang="en-US" altLang="zh-CN" dirty="0">
              <a:latin typeface="Times New Roman" panose="02020503050405090304" pitchFamily="18" charset="0"/>
            </a:endParaRPr>
          </a:p>
        </p:txBody>
      </p:sp>
      <p:sp>
        <p:nvSpPr>
          <p:cNvPr id="109656" name="Rectangle 88"/>
          <p:cNvSpPr/>
          <p:nvPr/>
        </p:nvSpPr>
        <p:spPr>
          <a:xfrm>
            <a:off x="6935788" y="2790825"/>
            <a:ext cx="3048000" cy="10388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CN" sz="2800" b="1" i="1" dirty="0">
                <a:latin typeface="仿宋_GB2312" pitchFamily="49" charset="-122"/>
                <a:ea typeface="仿宋_GB2312" pitchFamily="49" charset="-122"/>
              </a:rPr>
              <a:t>t </a:t>
            </a:r>
            <a:r>
              <a:rPr lang="en-US" altLang="zh-CN" sz="2800" b="1" dirty="0">
                <a:latin typeface="仿宋_GB2312" pitchFamily="49" charset="-122"/>
                <a:ea typeface="仿宋_GB2312" pitchFamily="49" charset="-122"/>
              </a:rPr>
              <a:t>&gt;0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，</a:t>
            </a:r>
            <a:r>
              <a:rPr lang="en-US" altLang="zh-CN" sz="2800" b="1" i="1" dirty="0">
                <a:latin typeface="仿宋_GB2312" pitchFamily="49" charset="-122"/>
                <a:ea typeface="仿宋_GB2312" pitchFamily="49" charset="-122"/>
              </a:rPr>
              <a:t>S</a:t>
            </a:r>
            <a:r>
              <a:rPr lang="en-US" altLang="zh-CN" sz="2800" b="1" baseline="-25000" dirty="0">
                <a:latin typeface="仿宋_GB2312" pitchFamily="49" charset="-122"/>
                <a:ea typeface="仿宋_GB2312" pitchFamily="49" charset="-122"/>
              </a:rPr>
              <a:t>1</a:t>
            </a:r>
            <a:r>
              <a:rPr lang="en-US" altLang="zh-CN" sz="2800" b="1" dirty="0"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投向 </a:t>
            </a:r>
            <a:r>
              <a:rPr lang="en-US" altLang="zh-CN" sz="2800" b="1" i="1" dirty="0">
                <a:latin typeface="仿宋_GB2312" pitchFamily="49" charset="-122"/>
                <a:ea typeface="仿宋_GB2312" pitchFamily="49" charset="-122"/>
              </a:rPr>
              <a:t>c 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端，</a:t>
            </a:r>
            <a:r>
              <a:rPr lang="en-US" altLang="zh-CN" sz="2800" b="1" i="1" dirty="0">
                <a:latin typeface="仿宋_GB2312" pitchFamily="49" charset="-122"/>
                <a:ea typeface="仿宋_GB2312" pitchFamily="49" charset="-122"/>
              </a:rPr>
              <a:t>S</a:t>
            </a:r>
            <a:r>
              <a:rPr lang="en-US" altLang="zh-CN" sz="2800" b="1" baseline="-25000" dirty="0">
                <a:latin typeface="仿宋_GB2312" pitchFamily="49" charset="-122"/>
                <a:ea typeface="仿宋_GB2312" pitchFamily="49" charset="-122"/>
              </a:rPr>
              <a:t>2</a:t>
            </a:r>
            <a:r>
              <a:rPr lang="en-US" altLang="zh-CN" sz="2800" b="1" dirty="0"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同时闭合</a:t>
            </a:r>
            <a:r>
              <a:rPr lang="en-US" altLang="zh-CN" sz="2800" b="1" dirty="0">
                <a:latin typeface="仿宋_GB2312" pitchFamily="49" charset="-122"/>
                <a:ea typeface="仿宋_GB2312" pitchFamily="49" charset="-122"/>
              </a:rPr>
              <a:t>. </a:t>
            </a:r>
            <a:endParaRPr lang="en-US" altLang="zh-CN" sz="2800" b="1" dirty="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09657" name="Text Box 89"/>
          <p:cNvSpPr txBox="1"/>
          <p:nvPr/>
        </p:nvSpPr>
        <p:spPr>
          <a:xfrm>
            <a:off x="2209800" y="4327525"/>
            <a:ext cx="4462463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电路的微分方程及其解为</a:t>
            </a:r>
            <a:endParaRPr lang="zh-CN" altLang="en-US" sz="2800" b="1" dirty="0"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109658" name="Object 90"/>
          <p:cNvGraphicFramePr>
            <a:graphicFrameLocks noChangeAspect="1"/>
          </p:cNvGraphicFramePr>
          <p:nvPr/>
        </p:nvGraphicFramePr>
        <p:xfrm>
          <a:off x="1992313" y="5045393"/>
          <a:ext cx="8181975" cy="163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9" name="" r:id="rId3" imgW="2921000" imgH="635000" progId="Equation.DSMT4">
                  <p:embed/>
                </p:oleObj>
              </mc:Choice>
              <mc:Fallback>
                <p:oleObj name="" r:id="rId3" imgW="2921000" imgH="635000" progId="Equation.DSMT4">
                  <p:embed/>
                  <p:pic>
                    <p:nvPicPr>
                      <p:cNvPr id="0" name="Object 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92313" y="5045393"/>
                        <a:ext cx="8181975" cy="1636712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9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9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9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9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9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9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9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9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0" grpId="0" bldLvl="0" animBg="1"/>
      <p:bldP spid="109654" grpId="0"/>
      <p:bldP spid="109655" grpId="0"/>
      <p:bldP spid="109656" grpId="0"/>
      <p:bldP spid="1096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/>
          <p:nvPr/>
        </p:nvSpPr>
        <p:spPr>
          <a:xfrm>
            <a:off x="6194108" y="790575"/>
            <a:ext cx="3340735" cy="36830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K</a:t>
            </a:r>
            <a:r>
              <a:rPr lang="zh-CN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未动作前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</a:rPr>
              <a:t>，电路处于稳定状态</a:t>
            </a:r>
            <a:endParaRPr lang="zh-CN" altLang="en-US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40963" name="Text Box 3"/>
          <p:cNvSpPr txBox="1"/>
          <p:nvPr/>
        </p:nvSpPr>
        <p:spPr>
          <a:xfrm>
            <a:off x="6242209" y="3409474"/>
            <a:ext cx="262064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i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0 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,   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L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</a:t>
            </a:r>
            <a:endParaRPr lang="en-US" altLang="zh-CN" sz="3200" b="1" dirty="0">
              <a:solidFill>
                <a:schemeClr val="tx1"/>
              </a:solidFill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40964" name="Text Box 4"/>
          <p:cNvSpPr txBox="1"/>
          <p:nvPr/>
        </p:nvSpPr>
        <p:spPr>
          <a:xfrm>
            <a:off x="6313805" y="1536224"/>
            <a:ext cx="280606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0,   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s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/R</a:t>
            </a:r>
            <a:endParaRPr lang="en-US" altLang="zh-CN" sz="3200" b="1" i="1" baseline="-25000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40965" name="Text Box 5"/>
          <p:cNvSpPr txBox="1"/>
          <p:nvPr/>
        </p:nvSpPr>
        <p:spPr>
          <a:xfrm>
            <a:off x="5951538" y="2590800"/>
            <a:ext cx="2303462" cy="36830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K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</a:rPr>
              <a:t>断开瞬间</a:t>
            </a:r>
            <a:endParaRPr lang="zh-CN" altLang="en-US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1270" name="Text Box 6"/>
          <p:cNvSpPr txBox="1"/>
          <p:nvPr/>
        </p:nvSpPr>
        <p:spPr>
          <a:xfrm>
            <a:off x="3010535" y="6363970"/>
            <a:ext cx="309880" cy="27051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zh-CN" b="1" baseline="-25000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40967" name="Group 7"/>
          <p:cNvGrpSpPr/>
          <p:nvPr/>
        </p:nvGrpSpPr>
        <p:grpSpPr>
          <a:xfrm>
            <a:off x="2103438" y="3625163"/>
            <a:ext cx="3581400" cy="1986650"/>
            <a:chOff x="274" y="299"/>
            <a:chExt cx="2256" cy="1251"/>
          </a:xfrm>
        </p:grpSpPr>
        <p:sp>
          <p:nvSpPr>
            <p:cNvPr id="11299" name="Text Box 8"/>
            <p:cNvSpPr txBox="1"/>
            <p:nvPr/>
          </p:nvSpPr>
          <p:spPr>
            <a:xfrm>
              <a:off x="935" y="937"/>
              <a:ext cx="22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sz="1800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11300" name="Group 9"/>
            <p:cNvGrpSpPr/>
            <p:nvPr/>
          </p:nvGrpSpPr>
          <p:grpSpPr>
            <a:xfrm>
              <a:off x="1755" y="731"/>
              <a:ext cx="363" cy="776"/>
              <a:chOff x="1576" y="1311"/>
              <a:chExt cx="251" cy="542"/>
            </a:xfrm>
          </p:grpSpPr>
          <p:grpSp>
            <p:nvGrpSpPr>
              <p:cNvPr id="11320" name="Group 10"/>
              <p:cNvGrpSpPr/>
              <p:nvPr/>
            </p:nvGrpSpPr>
            <p:grpSpPr>
              <a:xfrm>
                <a:off x="1676" y="1311"/>
                <a:ext cx="136" cy="542"/>
                <a:chOff x="1676" y="1311"/>
                <a:chExt cx="136" cy="542"/>
              </a:xfrm>
            </p:grpSpPr>
            <p:sp>
              <p:nvSpPr>
                <p:cNvPr id="11322" name="Text Box 11"/>
                <p:cNvSpPr txBox="1"/>
                <p:nvPr/>
              </p:nvSpPr>
              <p:spPr>
                <a:xfrm>
                  <a:off x="1676" y="1311"/>
                  <a:ext cx="136" cy="16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1323" name="Text Box 12"/>
                <p:cNvSpPr txBox="1"/>
                <p:nvPr/>
              </p:nvSpPr>
              <p:spPr>
                <a:xfrm>
                  <a:off x="1676" y="1697"/>
                  <a:ext cx="121" cy="15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–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11321" name="Text Box 13"/>
              <p:cNvSpPr txBox="1"/>
              <p:nvPr/>
            </p:nvSpPr>
            <p:spPr>
              <a:xfrm>
                <a:off x="1576" y="1455"/>
                <a:ext cx="251" cy="23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1301" name="Text Box 14"/>
            <p:cNvSpPr txBox="1"/>
            <p:nvPr/>
          </p:nvSpPr>
          <p:spPr>
            <a:xfrm>
              <a:off x="274" y="1005"/>
              <a:ext cx="25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i="1" baseline="-250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302" name="Line 15"/>
            <p:cNvSpPr/>
            <p:nvPr/>
          </p:nvSpPr>
          <p:spPr>
            <a:xfrm>
              <a:off x="726" y="709"/>
              <a:ext cx="416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3" name="Line 16"/>
            <p:cNvSpPr/>
            <p:nvPr/>
          </p:nvSpPr>
          <p:spPr>
            <a:xfrm>
              <a:off x="726" y="1534"/>
              <a:ext cx="1457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4" name="Line 17"/>
            <p:cNvSpPr/>
            <p:nvPr/>
          </p:nvSpPr>
          <p:spPr>
            <a:xfrm flipH="1">
              <a:off x="1350" y="709"/>
              <a:ext cx="83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5" name="Line 18"/>
            <p:cNvSpPr/>
            <p:nvPr/>
          </p:nvSpPr>
          <p:spPr>
            <a:xfrm>
              <a:off x="587" y="1122"/>
              <a:ext cx="278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6" name="Line 19"/>
            <p:cNvSpPr/>
            <p:nvPr/>
          </p:nvSpPr>
          <p:spPr>
            <a:xfrm>
              <a:off x="656" y="1190"/>
              <a:ext cx="139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7" name="Line 20"/>
            <p:cNvSpPr/>
            <p:nvPr/>
          </p:nvSpPr>
          <p:spPr>
            <a:xfrm flipV="1">
              <a:off x="726" y="1190"/>
              <a:ext cx="0" cy="34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8" name="Line 21"/>
            <p:cNvSpPr/>
            <p:nvPr/>
          </p:nvSpPr>
          <p:spPr>
            <a:xfrm>
              <a:off x="726" y="709"/>
              <a:ext cx="0" cy="41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309" name="Group 22"/>
            <p:cNvGrpSpPr/>
            <p:nvPr/>
          </p:nvGrpSpPr>
          <p:grpSpPr>
            <a:xfrm>
              <a:off x="1558" y="641"/>
              <a:ext cx="417" cy="388"/>
              <a:chOff x="1488" y="2832"/>
              <a:chExt cx="288" cy="272"/>
            </a:xfrm>
          </p:grpSpPr>
          <p:sp>
            <p:nvSpPr>
              <p:cNvPr id="11318" name="Text Box 23"/>
              <p:cNvSpPr txBox="1"/>
              <p:nvPr/>
            </p:nvSpPr>
            <p:spPr>
              <a:xfrm>
                <a:off x="1488" y="2942"/>
                <a:ext cx="146" cy="16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1319" name="Rectangle 24"/>
              <p:cNvSpPr/>
              <p:nvPr/>
            </p:nvSpPr>
            <p:spPr>
              <a:xfrm>
                <a:off x="1536" y="2832"/>
                <a:ext cx="240" cy="96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1310" name="Text Box 25"/>
            <p:cNvSpPr txBox="1"/>
            <p:nvPr/>
          </p:nvSpPr>
          <p:spPr>
            <a:xfrm>
              <a:off x="2327" y="1073"/>
              <a:ext cx="20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11311" name="Group 26"/>
            <p:cNvGrpSpPr/>
            <p:nvPr/>
          </p:nvGrpSpPr>
          <p:grpSpPr>
            <a:xfrm>
              <a:off x="2013" y="299"/>
              <a:ext cx="239" cy="342"/>
              <a:chOff x="1803" y="2593"/>
              <a:chExt cx="165" cy="239"/>
            </a:xfrm>
          </p:grpSpPr>
          <p:sp>
            <p:nvSpPr>
              <p:cNvPr id="11316" name="Text Box 27"/>
              <p:cNvSpPr txBox="1"/>
              <p:nvPr/>
            </p:nvSpPr>
            <p:spPr>
              <a:xfrm>
                <a:off x="1803" y="2593"/>
                <a:ext cx="123" cy="2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i</a:t>
                </a:r>
                <a:endPara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1317" name="Line 28"/>
              <p:cNvSpPr/>
              <p:nvPr/>
            </p:nvSpPr>
            <p:spPr>
              <a:xfrm>
                <a:off x="1824" y="2832"/>
                <a:ext cx="144" cy="0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312" name="Line 29"/>
            <p:cNvSpPr/>
            <p:nvPr/>
          </p:nvSpPr>
          <p:spPr>
            <a:xfrm flipH="1">
              <a:off x="1003" y="709"/>
              <a:ext cx="347" cy="13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3" name="Line 30"/>
            <p:cNvSpPr/>
            <p:nvPr/>
          </p:nvSpPr>
          <p:spPr>
            <a:xfrm flipH="1" flipV="1">
              <a:off x="1072" y="846"/>
              <a:ext cx="70" cy="207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triangl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314" name="Object 31"/>
            <p:cNvGraphicFramePr>
              <a:graphicFrameLocks noChangeAspect="1"/>
            </p:cNvGraphicFramePr>
            <p:nvPr/>
          </p:nvGraphicFramePr>
          <p:xfrm>
            <a:off x="2148" y="689"/>
            <a:ext cx="164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2" name="" r:id="rId1" imgW="114300" imgH="590550" progId="Visio.Drawing.6">
                    <p:embed/>
                  </p:oleObj>
                </mc:Choice>
                <mc:Fallback>
                  <p:oleObj name="" r:id="rId1" imgW="114300" imgH="590550" progId="Visio.Drawing.6">
                    <p:embed/>
                    <p:pic>
                      <p:nvPicPr>
                        <p:cNvPr id="0" name="Object 3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148" y="689"/>
                          <a:ext cx="164" cy="8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15" name="Line 32"/>
            <p:cNvSpPr/>
            <p:nvPr/>
          </p:nvSpPr>
          <p:spPr>
            <a:xfrm>
              <a:off x="2194" y="1369"/>
              <a:ext cx="0" cy="181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0993" name="Group 33"/>
          <p:cNvGrpSpPr/>
          <p:nvPr/>
        </p:nvGrpSpPr>
        <p:grpSpPr>
          <a:xfrm>
            <a:off x="1887538" y="600975"/>
            <a:ext cx="3546475" cy="1961250"/>
            <a:chOff x="274" y="1615"/>
            <a:chExt cx="2234" cy="1235"/>
          </a:xfrm>
        </p:grpSpPr>
        <p:grpSp>
          <p:nvGrpSpPr>
            <p:cNvPr id="11275" name="Group 34"/>
            <p:cNvGrpSpPr/>
            <p:nvPr/>
          </p:nvGrpSpPr>
          <p:grpSpPr>
            <a:xfrm>
              <a:off x="1700" y="2053"/>
              <a:ext cx="363" cy="776"/>
              <a:chOff x="1576" y="1311"/>
              <a:chExt cx="251" cy="542"/>
            </a:xfrm>
          </p:grpSpPr>
          <p:grpSp>
            <p:nvGrpSpPr>
              <p:cNvPr id="11295" name="Group 35"/>
              <p:cNvGrpSpPr/>
              <p:nvPr/>
            </p:nvGrpSpPr>
            <p:grpSpPr>
              <a:xfrm>
                <a:off x="1676" y="1311"/>
                <a:ext cx="136" cy="542"/>
                <a:chOff x="1676" y="1311"/>
                <a:chExt cx="136" cy="542"/>
              </a:xfrm>
            </p:grpSpPr>
            <p:sp>
              <p:nvSpPr>
                <p:cNvPr id="11297" name="Text Box 36"/>
                <p:cNvSpPr txBox="1"/>
                <p:nvPr/>
              </p:nvSpPr>
              <p:spPr>
                <a:xfrm>
                  <a:off x="1676" y="1311"/>
                  <a:ext cx="136" cy="16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1298" name="Text Box 37"/>
                <p:cNvSpPr txBox="1"/>
                <p:nvPr/>
              </p:nvSpPr>
              <p:spPr>
                <a:xfrm>
                  <a:off x="1676" y="1697"/>
                  <a:ext cx="121" cy="15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–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11296" name="Text Box 38"/>
              <p:cNvSpPr txBox="1"/>
              <p:nvPr/>
            </p:nvSpPr>
            <p:spPr>
              <a:xfrm>
                <a:off x="1576" y="1445"/>
                <a:ext cx="251" cy="25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1276" name="Text Box 39"/>
            <p:cNvSpPr txBox="1"/>
            <p:nvPr/>
          </p:nvSpPr>
          <p:spPr>
            <a:xfrm>
              <a:off x="274" y="2321"/>
              <a:ext cx="25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baseline="-250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277" name="Line 40"/>
            <p:cNvSpPr/>
            <p:nvPr/>
          </p:nvSpPr>
          <p:spPr>
            <a:xfrm>
              <a:off x="726" y="2025"/>
              <a:ext cx="416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8" name="Line 41"/>
            <p:cNvSpPr/>
            <p:nvPr/>
          </p:nvSpPr>
          <p:spPr>
            <a:xfrm>
              <a:off x="726" y="2850"/>
              <a:ext cx="1457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Line 42"/>
            <p:cNvSpPr/>
            <p:nvPr/>
          </p:nvSpPr>
          <p:spPr>
            <a:xfrm flipH="1">
              <a:off x="1350" y="2025"/>
              <a:ext cx="83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0" name="Line 43"/>
            <p:cNvSpPr/>
            <p:nvPr/>
          </p:nvSpPr>
          <p:spPr>
            <a:xfrm>
              <a:off x="587" y="2438"/>
              <a:ext cx="278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1" name="Line 44"/>
            <p:cNvSpPr/>
            <p:nvPr/>
          </p:nvSpPr>
          <p:spPr>
            <a:xfrm>
              <a:off x="656" y="2506"/>
              <a:ext cx="139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2" name="Line 45"/>
            <p:cNvSpPr/>
            <p:nvPr/>
          </p:nvSpPr>
          <p:spPr>
            <a:xfrm flipV="1">
              <a:off x="726" y="2506"/>
              <a:ext cx="0" cy="34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3" name="Line 46"/>
            <p:cNvSpPr/>
            <p:nvPr/>
          </p:nvSpPr>
          <p:spPr>
            <a:xfrm>
              <a:off x="726" y="2025"/>
              <a:ext cx="0" cy="41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284" name="Group 47"/>
            <p:cNvGrpSpPr/>
            <p:nvPr/>
          </p:nvGrpSpPr>
          <p:grpSpPr>
            <a:xfrm>
              <a:off x="1558" y="1957"/>
              <a:ext cx="417" cy="388"/>
              <a:chOff x="1488" y="2832"/>
              <a:chExt cx="288" cy="272"/>
            </a:xfrm>
          </p:grpSpPr>
          <p:sp>
            <p:nvSpPr>
              <p:cNvPr id="11293" name="Text Box 48"/>
              <p:cNvSpPr txBox="1"/>
              <p:nvPr/>
            </p:nvSpPr>
            <p:spPr>
              <a:xfrm>
                <a:off x="1488" y="2942"/>
                <a:ext cx="146" cy="16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1294" name="Rectangle 49"/>
              <p:cNvSpPr/>
              <p:nvPr/>
            </p:nvSpPr>
            <p:spPr>
              <a:xfrm>
                <a:off x="1536" y="2832"/>
                <a:ext cx="240" cy="96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1285" name="Text Box 50"/>
            <p:cNvSpPr txBox="1"/>
            <p:nvPr/>
          </p:nvSpPr>
          <p:spPr>
            <a:xfrm>
              <a:off x="2305" y="2279"/>
              <a:ext cx="20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11286" name="Group 51"/>
            <p:cNvGrpSpPr/>
            <p:nvPr/>
          </p:nvGrpSpPr>
          <p:grpSpPr>
            <a:xfrm>
              <a:off x="2013" y="1615"/>
              <a:ext cx="239" cy="342"/>
              <a:chOff x="1803" y="2593"/>
              <a:chExt cx="165" cy="239"/>
            </a:xfrm>
          </p:grpSpPr>
          <p:sp>
            <p:nvSpPr>
              <p:cNvPr id="11291" name="Text Box 52"/>
              <p:cNvSpPr txBox="1"/>
              <p:nvPr/>
            </p:nvSpPr>
            <p:spPr>
              <a:xfrm>
                <a:off x="1803" y="2593"/>
                <a:ext cx="123" cy="2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i</a:t>
                </a:r>
                <a:endPara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1292" name="Line 53"/>
              <p:cNvSpPr/>
              <p:nvPr/>
            </p:nvSpPr>
            <p:spPr>
              <a:xfrm>
                <a:off x="1824" y="2832"/>
                <a:ext cx="144" cy="0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287" name="Text Box 54"/>
            <p:cNvSpPr txBox="1"/>
            <p:nvPr/>
          </p:nvSpPr>
          <p:spPr>
            <a:xfrm>
              <a:off x="755" y="1716"/>
              <a:ext cx="776" cy="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 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→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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28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288" name="Line 55"/>
            <p:cNvSpPr/>
            <p:nvPr/>
          </p:nvSpPr>
          <p:spPr>
            <a:xfrm>
              <a:off x="1065" y="2024"/>
              <a:ext cx="36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289" name="Object 56"/>
            <p:cNvGraphicFramePr>
              <a:graphicFrameLocks noChangeAspect="1"/>
            </p:cNvGraphicFramePr>
            <p:nvPr/>
          </p:nvGraphicFramePr>
          <p:xfrm>
            <a:off x="2154" y="1979"/>
            <a:ext cx="164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3" name="" r:id="rId3" imgW="114300" imgH="590550" progId="Visio.Drawing.6">
                    <p:embed/>
                  </p:oleObj>
                </mc:Choice>
                <mc:Fallback>
                  <p:oleObj name="" r:id="rId3" imgW="114300" imgH="590550" progId="Visio.Drawing.6">
                    <p:embed/>
                    <p:pic>
                      <p:nvPicPr>
                        <p:cNvPr id="0" name="Object 5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154" y="1979"/>
                          <a:ext cx="164" cy="8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90" name="Line 57"/>
            <p:cNvSpPr/>
            <p:nvPr/>
          </p:nvSpPr>
          <p:spPr>
            <a:xfrm>
              <a:off x="2200" y="2704"/>
              <a:ext cx="0" cy="13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018" name="AutoShape 58"/>
          <p:cNvSpPr/>
          <p:nvPr/>
        </p:nvSpPr>
        <p:spPr>
          <a:xfrm>
            <a:off x="3432175" y="3986213"/>
            <a:ext cx="431800" cy="433387"/>
          </a:xfrm>
          <a:prstGeom prst="irregularSeal1">
            <a:avLst/>
          </a:prstGeom>
          <a:gradFill rotWithShape="1">
            <a:gsLst>
              <a:gs pos="0">
                <a:srgbClr val="FFFF00"/>
              </a:gs>
              <a:gs pos="100000">
                <a:srgbClr val="FF3300"/>
              </a:gs>
            </a:gsLst>
            <a:lin ang="540000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41019" name="Text Box 59"/>
          <p:cNvSpPr txBox="1"/>
          <p:nvPr/>
        </p:nvSpPr>
        <p:spPr>
          <a:xfrm>
            <a:off x="6456363" y="4939983"/>
            <a:ext cx="2735262" cy="64516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</a:rPr>
              <a:t>注意工程实际中的过电压过电流现象</a:t>
            </a:r>
            <a:endParaRPr lang="zh-CN" altLang="en-US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0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0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410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 bldLvl="0" animBg="1"/>
      <p:bldP spid="40963" grpId="0"/>
      <p:bldP spid="40964" grpId="0"/>
      <p:bldP spid="40965" grpId="0" bldLvl="0" animBg="1"/>
      <p:bldP spid="41019" grpId="0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9" name="Text Box 7"/>
          <p:cNvSpPr txBox="1"/>
          <p:nvPr/>
        </p:nvSpPr>
        <p:spPr>
          <a:xfrm>
            <a:off x="2063750" y="4215924"/>
            <a:ext cx="225806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代入初始值  </a:t>
            </a:r>
            <a:r>
              <a:rPr lang="en-US" altLang="zh-CN" sz="3200" b="1" i="1" dirty="0">
                <a:solidFill>
                  <a:srgbClr val="FFFF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i="1" baseline="30000" dirty="0">
                <a:solidFill>
                  <a:srgbClr val="FFFF00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</a:rPr>
              <a:t>)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= 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rgbClr val="FFFF00"/>
                </a:solidFill>
                <a:latin typeface="Times New Roman" panose="02020503050405090304" pitchFamily="18" charset="0"/>
              </a:rPr>
              <a:t>0</a:t>
            </a:r>
            <a:endParaRPr lang="en-US" altLang="zh-CN" b="1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110600" name="Text Box 8"/>
          <p:cNvSpPr txBox="1"/>
          <p:nvPr/>
        </p:nvSpPr>
        <p:spPr>
          <a:xfrm>
            <a:off x="6392863" y="4216559"/>
            <a:ext cx="192087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A=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)=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</a:t>
            </a:r>
            <a:endParaRPr lang="en-US" altLang="zh-CN" sz="2800" b="1" baseline="-25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10647" name="Object 55"/>
          <p:cNvGraphicFramePr>
            <a:graphicFrameLocks noChangeAspect="1"/>
          </p:cNvGraphicFramePr>
          <p:nvPr/>
        </p:nvGraphicFramePr>
        <p:xfrm>
          <a:off x="2166938" y="2768600"/>
          <a:ext cx="6305550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2" name="" r:id="rId1" imgW="2038350" imgH="323850" progId="Equation.DSMT4">
                  <p:embed/>
                </p:oleObj>
              </mc:Choice>
              <mc:Fallback>
                <p:oleObj name="" r:id="rId1" imgW="2038350" imgH="323850" progId="Equation.DSMT4">
                  <p:embed/>
                  <p:pic>
                    <p:nvPicPr>
                      <p:cNvPr id="0" name="Object 5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66938" y="2768600"/>
                        <a:ext cx="6305550" cy="1020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48" name="Object 56"/>
          <p:cNvGraphicFramePr>
            <a:graphicFrameLocks noChangeAspect="1"/>
          </p:cNvGraphicFramePr>
          <p:nvPr/>
        </p:nvGraphicFramePr>
        <p:xfrm>
          <a:off x="2927350" y="5024438"/>
          <a:ext cx="54070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3" name="" r:id="rId3" imgW="2057400" imgH="342900" progId="Equation.3">
                  <p:embed/>
                </p:oleObj>
              </mc:Choice>
              <mc:Fallback>
                <p:oleObj name="" r:id="rId3" imgW="2057400" imgH="342900" progId="Equation.3">
                  <p:embed/>
                  <p:pic>
                    <p:nvPicPr>
                      <p:cNvPr id="0" name="Object 56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927350" y="5024438"/>
                        <a:ext cx="5407025" cy="9255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649" name="AutoShape 57"/>
          <p:cNvSpPr/>
          <p:nvPr/>
        </p:nvSpPr>
        <p:spPr>
          <a:xfrm>
            <a:off x="5303838" y="4433888"/>
            <a:ext cx="649287" cy="215900"/>
          </a:xfrm>
          <a:prstGeom prst="rightArrow">
            <a:avLst>
              <a:gd name="adj1" fmla="val 50000"/>
              <a:gd name="adj2" fmla="val 75183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aphicFrame>
        <p:nvGraphicFramePr>
          <p:cNvPr id="110678" name="Object 86"/>
          <p:cNvGraphicFramePr>
            <a:graphicFrameLocks noChangeAspect="1"/>
          </p:cNvGraphicFramePr>
          <p:nvPr/>
        </p:nvGraphicFramePr>
        <p:xfrm>
          <a:off x="2135188" y="840423"/>
          <a:ext cx="7056437" cy="143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4" name="" r:id="rId5" imgW="2984500" imgH="660400" progId="Equation.DSMT4">
                  <p:embed/>
                </p:oleObj>
              </mc:Choice>
              <mc:Fallback>
                <p:oleObj name="" r:id="rId5" imgW="2984500" imgH="660400" progId="Equation.DSMT4">
                  <p:embed/>
                  <p:pic>
                    <p:nvPicPr>
                      <p:cNvPr id="0" name="Object 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5188" y="840423"/>
                        <a:ext cx="7056437" cy="1436687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0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0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10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10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10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0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0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9" grpId="0" build="p"/>
      <p:bldP spid="110600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0" name="Object 2"/>
          <p:cNvGraphicFramePr>
            <a:graphicFrameLocks noChangeAspect="1"/>
          </p:cNvGraphicFramePr>
          <p:nvPr/>
        </p:nvGraphicFramePr>
        <p:xfrm>
          <a:off x="5735638" y="882015"/>
          <a:ext cx="4652962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6" name="" r:id="rId1" imgW="1847850" imgH="419100" progId="Equation.3">
                  <p:embed/>
                </p:oleObj>
              </mc:Choice>
              <mc:Fallback>
                <p:oleObj name="" r:id="rId1" imgW="1847850" imgH="419100" progId="Equation.3">
                  <p:embed/>
                  <p:pic>
                    <p:nvPicPr>
                      <p:cNvPr id="0" name="Object 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735638" y="882015"/>
                        <a:ext cx="4652962" cy="1035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1" name="Object 3"/>
          <p:cNvGraphicFramePr>
            <a:graphicFrameLocks noChangeAspect="1"/>
          </p:cNvGraphicFramePr>
          <p:nvPr/>
        </p:nvGraphicFramePr>
        <p:xfrm>
          <a:off x="2143125" y="899478"/>
          <a:ext cx="3335338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7" name="" r:id="rId3" imgW="1323975" imgH="333375" progId="Equation.DSMT4">
                  <p:embed/>
                </p:oleObj>
              </mc:Choice>
              <mc:Fallback>
                <p:oleObj name="" r:id="rId3" imgW="1323975" imgH="333375" progId="Equation.DSMT4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6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43125" y="899478"/>
                        <a:ext cx="3335338" cy="90170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00"/>
                          </a:gs>
                          <a:gs pos="100000">
                            <a:schemeClr val="bg1"/>
                          </a:gs>
                        </a:gsLst>
                        <a:lin ang="5400000" scaled="1"/>
                        <a:tileRect/>
                      </a:gra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852" name="Group 4"/>
          <p:cNvGrpSpPr/>
          <p:nvPr/>
        </p:nvGrpSpPr>
        <p:grpSpPr>
          <a:xfrm>
            <a:off x="6459538" y="3545840"/>
            <a:ext cx="2641600" cy="1820863"/>
            <a:chOff x="3560" y="1128"/>
            <a:chExt cx="1664" cy="952"/>
          </a:xfrm>
        </p:grpSpPr>
        <p:sp>
          <p:nvSpPr>
            <p:cNvPr id="76819" name="Line 5"/>
            <p:cNvSpPr/>
            <p:nvPr/>
          </p:nvSpPr>
          <p:spPr>
            <a:xfrm>
              <a:off x="3880" y="1504"/>
              <a:ext cx="1344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0" name="Line 6"/>
            <p:cNvSpPr/>
            <p:nvPr/>
          </p:nvSpPr>
          <p:spPr>
            <a:xfrm flipV="1">
              <a:off x="4024" y="1264"/>
              <a:ext cx="0" cy="816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1" name="Freeform 7"/>
            <p:cNvSpPr/>
            <p:nvPr/>
          </p:nvSpPr>
          <p:spPr>
            <a:xfrm>
              <a:off x="4024" y="1552"/>
              <a:ext cx="912" cy="336"/>
            </a:xfrm>
            <a:custGeom>
              <a:avLst/>
              <a:gdLst/>
              <a:ahLst/>
              <a:cxnLst>
                <a:cxn ang="0">
                  <a:pos x="0" y="336"/>
                </a:cxn>
                <a:cxn ang="0">
                  <a:pos x="250" y="115"/>
                </a:cxn>
                <a:cxn ang="0">
                  <a:pos x="528" y="19"/>
                </a:cxn>
                <a:cxn ang="0">
                  <a:pos x="912" y="0"/>
                </a:cxn>
              </a:cxnLst>
              <a:rect l="0" t="0" r="0" b="0"/>
              <a:pathLst>
                <a:path w="912" h="336">
                  <a:moveTo>
                    <a:pt x="0" y="336"/>
                  </a:moveTo>
                  <a:cubicBezTo>
                    <a:pt x="42" y="299"/>
                    <a:pt x="162" y="168"/>
                    <a:pt x="250" y="115"/>
                  </a:cubicBezTo>
                  <a:cubicBezTo>
                    <a:pt x="338" y="62"/>
                    <a:pt x="418" y="38"/>
                    <a:pt x="528" y="19"/>
                  </a:cubicBezTo>
                  <a:cubicBezTo>
                    <a:pt x="638" y="0"/>
                    <a:pt x="832" y="4"/>
                    <a:pt x="912" y="0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2" name="Text Box 8"/>
            <p:cNvSpPr txBox="1"/>
            <p:nvPr/>
          </p:nvSpPr>
          <p:spPr>
            <a:xfrm>
              <a:off x="3560" y="1752"/>
              <a:ext cx="499" cy="27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-</a:t>
              </a: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RI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6823" name="Text Box 9"/>
            <p:cNvSpPr txBox="1"/>
            <p:nvPr/>
          </p:nvSpPr>
          <p:spPr>
            <a:xfrm>
              <a:off x="4050" y="1128"/>
              <a:ext cx="328" cy="27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6824" name="Text Box 10"/>
            <p:cNvSpPr txBox="1"/>
            <p:nvPr/>
          </p:nvSpPr>
          <p:spPr>
            <a:xfrm>
              <a:off x="5040" y="1512"/>
              <a:ext cx="178" cy="27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6825" name="Line 11"/>
            <p:cNvSpPr/>
            <p:nvPr/>
          </p:nvSpPr>
          <p:spPr>
            <a:xfrm>
              <a:off x="3845" y="1500"/>
              <a:ext cx="173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6" name="Line 12"/>
            <p:cNvSpPr/>
            <p:nvPr/>
          </p:nvSpPr>
          <p:spPr>
            <a:xfrm>
              <a:off x="4018" y="1500"/>
              <a:ext cx="0" cy="382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8861" name="Group 13"/>
          <p:cNvGrpSpPr/>
          <p:nvPr/>
        </p:nvGrpSpPr>
        <p:grpSpPr>
          <a:xfrm>
            <a:off x="2495550" y="3688579"/>
            <a:ext cx="2471738" cy="1927498"/>
            <a:chOff x="3768" y="713"/>
            <a:chExt cx="1557" cy="1118"/>
          </a:xfrm>
        </p:grpSpPr>
        <p:sp>
          <p:nvSpPr>
            <p:cNvPr id="76811" name="Text Box 14"/>
            <p:cNvSpPr txBox="1"/>
            <p:nvPr/>
          </p:nvSpPr>
          <p:spPr>
            <a:xfrm>
              <a:off x="5147" y="1528"/>
              <a:ext cx="178" cy="30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6812" name="Line 15"/>
            <p:cNvSpPr/>
            <p:nvPr/>
          </p:nvSpPr>
          <p:spPr>
            <a:xfrm>
              <a:off x="3951" y="1536"/>
              <a:ext cx="1344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13" name="Line 16"/>
            <p:cNvSpPr/>
            <p:nvPr/>
          </p:nvSpPr>
          <p:spPr>
            <a:xfrm flipV="1">
              <a:off x="4143" y="816"/>
              <a:ext cx="0" cy="96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14" name="Freeform 17"/>
            <p:cNvSpPr/>
            <p:nvPr/>
          </p:nvSpPr>
          <p:spPr>
            <a:xfrm>
              <a:off x="4143" y="1056"/>
              <a:ext cx="1008" cy="4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0" y="240"/>
                </a:cxn>
                <a:cxn ang="0">
                  <a:pos x="672" y="384"/>
                </a:cxn>
                <a:cxn ang="0">
                  <a:pos x="1008" y="432"/>
                </a:cxn>
              </a:cxnLst>
              <a:rect l="0" t="0" r="0" b="0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15" name="Text Box 18"/>
            <p:cNvSpPr txBox="1"/>
            <p:nvPr/>
          </p:nvSpPr>
          <p:spPr>
            <a:xfrm>
              <a:off x="3768" y="762"/>
              <a:ext cx="354" cy="303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6816" name="Text Box 19"/>
            <p:cNvSpPr txBox="1"/>
            <p:nvPr/>
          </p:nvSpPr>
          <p:spPr>
            <a:xfrm>
              <a:off x="4192" y="713"/>
              <a:ext cx="266" cy="30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6817" name="Text Box 20"/>
            <p:cNvSpPr txBox="1"/>
            <p:nvPr/>
          </p:nvSpPr>
          <p:spPr>
            <a:xfrm>
              <a:off x="3943" y="1482"/>
              <a:ext cx="227" cy="30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6818" name="Line 21"/>
            <p:cNvSpPr/>
            <p:nvPr/>
          </p:nvSpPr>
          <p:spPr>
            <a:xfrm>
              <a:off x="3871" y="1056"/>
              <a:ext cx="305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8870" name="Text Box 22"/>
          <p:cNvSpPr txBox="1"/>
          <p:nvPr/>
        </p:nvSpPr>
        <p:spPr>
          <a:xfrm>
            <a:off x="2063750" y="2248853"/>
            <a:ext cx="3816350" cy="52197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90204" pitchFamily="34" charset="0"/>
              </a:rPr>
              <a:t>从以上式子可以得出：</a:t>
            </a:r>
            <a:endParaRPr lang="zh-CN" altLang="en-US" sz="2800" b="1" dirty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78871" name="AutoShape 23" descr="羊皮纸"/>
          <p:cNvSpPr/>
          <p:nvPr/>
        </p:nvSpPr>
        <p:spPr>
          <a:xfrm>
            <a:off x="5016500" y="3906203"/>
            <a:ext cx="936625" cy="936625"/>
          </a:xfrm>
          <a:prstGeom prst="wedgeRoundRectCallout">
            <a:avLst>
              <a:gd name="adj1" fmla="val -232713"/>
              <a:gd name="adj2" fmla="val 2375"/>
              <a:gd name="adj3" fmla="val 16667"/>
            </a:avLst>
          </a:prstGeom>
          <a:blipFill rotWithShape="1">
            <a:blip r:embed="rId5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rgbClr val="000000"/>
                </a:solidFill>
                <a:latin typeface="Arial" panose="020B0604020202090204" pitchFamily="34" charset="0"/>
                <a:ea typeface="仿宋_GB2312" pitchFamily="49" charset="-122"/>
              </a:rPr>
              <a:t>连续函数</a:t>
            </a:r>
            <a:endParaRPr lang="zh-CN" altLang="en-US" b="1" dirty="0">
              <a:solidFill>
                <a:srgbClr val="00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78872" name="AutoShape 24" descr="羊皮纸"/>
          <p:cNvSpPr/>
          <p:nvPr/>
        </p:nvSpPr>
        <p:spPr>
          <a:xfrm>
            <a:off x="9336088" y="4553903"/>
            <a:ext cx="936625" cy="576262"/>
          </a:xfrm>
          <a:prstGeom prst="wedgeRoundRectCallout">
            <a:avLst>
              <a:gd name="adj1" fmla="val -244407"/>
              <a:gd name="adj2" fmla="val 16944"/>
              <a:gd name="adj3" fmla="val 16667"/>
            </a:avLst>
          </a:prstGeom>
          <a:blipFill rotWithShape="1">
            <a:blip r:embed="rId5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rgbClr val="000000"/>
                </a:solidFill>
                <a:latin typeface="Arial" panose="020B0604020202090204" pitchFamily="34" charset="0"/>
                <a:ea typeface="仿宋_GB2312" pitchFamily="49" charset="-122"/>
              </a:rPr>
              <a:t>跃变</a:t>
            </a:r>
            <a:endParaRPr lang="zh-CN" altLang="en-US" b="1" dirty="0">
              <a:solidFill>
                <a:srgbClr val="00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78873" name="Text Box 25"/>
          <p:cNvSpPr txBox="1"/>
          <p:nvPr/>
        </p:nvSpPr>
        <p:spPr>
          <a:xfrm>
            <a:off x="1992313" y="3014028"/>
            <a:ext cx="8208962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1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）电压、电流是随时间按同一指数规律衰减的函数；</a:t>
            </a:r>
            <a:endParaRPr lang="zh-CN" altLang="en-US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78874" name="Text Box 26"/>
          <p:cNvSpPr txBox="1"/>
          <p:nvPr/>
        </p:nvSpPr>
        <p:spPr>
          <a:xfrm>
            <a:off x="1774825" y="6038215"/>
            <a:ext cx="8604250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2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）响应与初始状态成线性关系，其衰减快慢与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L/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R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有关；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7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8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78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0"/>
                                        <p:tgtEl>
                                          <p:spTgt spid="78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8" dur="2000"/>
                                        <p:tgtEl>
                                          <p:spTgt spid="7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2" dur="2000"/>
                                        <p:tgtEl>
                                          <p:spTgt spid="78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78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70" grpId="0" bldLvl="0" animBg="1"/>
      <p:bldP spid="78871" grpId="0" bldLvl="0" animBg="1"/>
      <p:bldP spid="78872" grpId="0" bldLvl="0" animBg="1"/>
      <p:bldP spid="78873" grpId="0"/>
      <p:bldP spid="7887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/>
          <p:nvPr/>
        </p:nvSpPr>
        <p:spPr>
          <a:xfrm>
            <a:off x="2811145" y="926465"/>
            <a:ext cx="417576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令 </a:t>
            </a:r>
            <a:r>
              <a:rPr lang="zh-CN" altLang="en-US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 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= 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L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/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R</a:t>
            </a:r>
            <a:r>
              <a:rPr lang="en-US" altLang="zh-CN" b="1" i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, 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称为一阶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RL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电路时间常数</a:t>
            </a:r>
            <a:endParaRPr lang="zh-CN" altLang="en-US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79875" name="Text Box 3"/>
          <p:cNvSpPr txBox="1"/>
          <p:nvPr/>
        </p:nvSpPr>
        <p:spPr>
          <a:xfrm>
            <a:off x="2640013" y="5702301"/>
            <a:ext cx="3979545" cy="95440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eaLnBrk="1" hangingPunct="1"/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L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大 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rPr>
              <a:t>W=Li</a:t>
            </a:r>
            <a:r>
              <a:rPr lang="en-US" altLang="zh-CN" sz="2800" b="1" baseline="30000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rPr>
              <a:t>2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rPr>
              <a:t>/2 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起始能量大</a:t>
            </a:r>
            <a:endParaRPr lang="zh-CN" altLang="en-US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  <a:p>
            <a:pPr eaLnBrk="1" hangingPunct="1"/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R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小 </a:t>
            </a:r>
            <a:r>
              <a:rPr lang="zh-CN" altLang="en-US" sz="28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rPr>
              <a:t>P=Ri</a:t>
            </a:r>
            <a:r>
              <a:rPr lang="en-US" altLang="zh-CN" sz="2800" b="1" baseline="30000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2 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放电过程消耗能量小</a:t>
            </a:r>
            <a:endParaRPr lang="zh-CN" altLang="en-US" b="1" i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79876" name="Group 4"/>
          <p:cNvGrpSpPr/>
          <p:nvPr/>
        </p:nvGrpSpPr>
        <p:grpSpPr>
          <a:xfrm>
            <a:off x="7612063" y="5865326"/>
            <a:ext cx="1220788" cy="647210"/>
            <a:chOff x="4064" y="2793"/>
            <a:chExt cx="769" cy="333"/>
          </a:xfrm>
        </p:grpSpPr>
        <p:sp>
          <p:nvSpPr>
            <p:cNvPr id="77838" name="AutoShape 5"/>
            <p:cNvSpPr/>
            <p:nvPr/>
          </p:nvSpPr>
          <p:spPr>
            <a:xfrm>
              <a:off x="4064" y="2873"/>
              <a:ext cx="223" cy="206"/>
            </a:xfrm>
            <a:prstGeom prst="rightBrace">
              <a:avLst>
                <a:gd name="adj1" fmla="val 70921"/>
                <a:gd name="adj2" fmla="val 5000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77839" name="Text Box 6"/>
            <p:cNvSpPr txBox="1"/>
            <p:nvPr/>
          </p:nvSpPr>
          <p:spPr>
            <a:xfrm>
              <a:off x="4287" y="2793"/>
              <a:ext cx="546" cy="3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 anchor="ctr" anchorCtr="0">
              <a:spAutoFit/>
            </a:bodyPr>
            <a:lstStyle/>
            <a:p>
              <a:pPr algn="ctr" eaLnBrk="1" hangingPunct="1"/>
              <a:r>
                <a:rPr lang="zh-CN" altLang="en-US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放电慢</a:t>
              </a:r>
              <a:endPara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zh-CN" altLang="en-US" b="1" i="1" dirty="0">
                  <a:solidFill>
                    <a:srgbClr val="FFFF00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</a:t>
              </a:r>
              <a:r>
                <a:rPr lang="zh-CN" altLang="en-US" b="1" dirty="0">
                  <a:solidFill>
                    <a:srgbClr val="FFFF00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大</a:t>
              </a:r>
              <a:endPara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79879" name="Object 7"/>
          <p:cNvGraphicFramePr>
            <a:graphicFrameLocks noChangeAspect="1"/>
          </p:cNvGraphicFramePr>
          <p:nvPr/>
        </p:nvGraphicFramePr>
        <p:xfrm>
          <a:off x="2254250" y="1385253"/>
          <a:ext cx="660400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0" name="" r:id="rId1" imgW="2695575" imgH="409575" progId="Equation.3">
                  <p:embed/>
                </p:oleObj>
              </mc:Choice>
              <mc:Fallback>
                <p:oleObj name="" r:id="rId1" imgW="2695575" imgH="409575" progId="Equation.3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54250" y="1385253"/>
                        <a:ext cx="6604000" cy="1022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0" name="Text Box 8"/>
          <p:cNvSpPr txBox="1"/>
          <p:nvPr/>
        </p:nvSpPr>
        <p:spPr>
          <a:xfrm>
            <a:off x="2135188" y="4453255"/>
            <a:ext cx="3744912" cy="36957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eaLnBrk="1" hangingPunct="1"/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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大  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→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 过渡过程时间长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79881" name="Text Box 9"/>
          <p:cNvSpPr txBox="1"/>
          <p:nvPr/>
        </p:nvSpPr>
        <p:spPr>
          <a:xfrm>
            <a:off x="6240463" y="4526280"/>
            <a:ext cx="3671887" cy="36957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eaLnBrk="1" hangingPunct="1"/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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小  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→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 过渡过程时间短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79882" name="Text Box 10"/>
          <p:cNvSpPr txBox="1"/>
          <p:nvPr/>
        </p:nvSpPr>
        <p:spPr>
          <a:xfrm>
            <a:off x="1992313" y="4985703"/>
            <a:ext cx="1871662" cy="52197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90204" pitchFamily="34" charset="0"/>
              </a:rPr>
              <a:t>物理含义</a:t>
            </a:r>
            <a:endParaRPr lang="zh-CN" altLang="en-US" sz="2800" b="1" dirty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79883" name="AutoShape 11"/>
          <p:cNvSpPr/>
          <p:nvPr/>
        </p:nvSpPr>
        <p:spPr>
          <a:xfrm>
            <a:off x="4224338" y="5130165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79884" name="Rectangle 12"/>
          <p:cNvSpPr/>
          <p:nvPr/>
        </p:nvSpPr>
        <p:spPr>
          <a:xfrm>
            <a:off x="3177858" y="3876993"/>
            <a:ext cx="5372735" cy="36957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时间常数 </a:t>
            </a:r>
            <a:r>
              <a:rPr lang="zh-CN" altLang="en-US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 的大小反映了电路过渡过程时间的长短</a:t>
            </a:r>
            <a:endParaRPr lang="zh-CN" altLang="en-US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79885" name="Rectangle 13"/>
          <p:cNvSpPr/>
          <p:nvPr/>
        </p:nvSpPr>
        <p:spPr>
          <a:xfrm>
            <a:off x="3432969" y="2750979"/>
            <a:ext cx="1527175" cy="584835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algn="ctr" eaLnBrk="1" hangingPunct="1"/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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 = 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L/R</a:t>
            </a:r>
            <a:endParaRPr lang="en-US" altLang="zh-CN" sz="3200" b="1" i="1" dirty="0">
              <a:solidFill>
                <a:srgbClr val="000000"/>
              </a:solidFill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79886" name="Object 14"/>
          <p:cNvGraphicFramePr>
            <a:graphicFrameLocks noChangeAspect="1"/>
          </p:cNvGraphicFramePr>
          <p:nvPr/>
        </p:nvGraphicFramePr>
        <p:xfrm>
          <a:off x="6024563" y="2537778"/>
          <a:ext cx="1871662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1" name="" r:id="rId3" imgW="981075" imgH="400050" progId="Equation.3">
                  <p:embed/>
                </p:oleObj>
              </mc:Choice>
              <mc:Fallback>
                <p:oleObj name="" r:id="rId3" imgW="981075" imgH="400050" progId="Equation.3">
                  <p:embed/>
                  <p:pic>
                    <p:nvPicPr>
                      <p:cNvPr id="0" name="Object 14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024563" y="2537778"/>
                        <a:ext cx="1871662" cy="1084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7" name="Rectangle 15"/>
          <p:cNvSpPr/>
          <p:nvPr/>
        </p:nvSpPr>
        <p:spPr>
          <a:xfrm>
            <a:off x="5016500" y="4987290"/>
            <a:ext cx="212217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rPr>
              <a:t>电流初值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i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(0)</a:t>
            </a:r>
            <a:r>
              <a:rPr lang="zh-CN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rPr>
              <a:t>一定：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9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79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9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79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79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9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9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0" dur="500"/>
                                        <p:tgtEl>
                                          <p:spTgt spid="79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98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98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9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4" grpId="0" build="p"/>
      <p:bldP spid="79875" grpId="0" build="p"/>
      <p:bldP spid="79880" grpId="0"/>
      <p:bldP spid="79881" grpId="0"/>
      <p:bldP spid="79882" grpId="0" bldLvl="0" animBg="1"/>
      <p:bldP spid="79884" grpId="0" build="p"/>
      <p:bldP spid="79885" grpId="0" bldLvl="0" animBg="1"/>
      <p:bldP spid="7988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/>
          <p:nvPr/>
        </p:nvSpPr>
        <p:spPr>
          <a:xfrm>
            <a:off x="2604136" y="860743"/>
            <a:ext cx="16783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3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）能量关系</a:t>
            </a:r>
            <a:endParaRPr lang="zh-CN" altLang="en-US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80899" name="Object 3"/>
          <p:cNvGraphicFramePr>
            <a:graphicFrameLocks noChangeAspect="1"/>
          </p:cNvGraphicFramePr>
          <p:nvPr/>
        </p:nvGraphicFramePr>
        <p:xfrm>
          <a:off x="2424113" y="4345305"/>
          <a:ext cx="2519362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4" name="" r:id="rId1" imgW="942975" imgH="323850" progId="Equation.3">
                  <p:embed/>
                </p:oleObj>
              </mc:Choice>
              <mc:Fallback>
                <p:oleObj name="" r:id="rId1" imgW="942975" imgH="323850" progId="Equation.3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24113" y="4345305"/>
                        <a:ext cx="2519362" cy="873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0" name="Text Box 4"/>
          <p:cNvSpPr txBox="1"/>
          <p:nvPr/>
        </p:nvSpPr>
        <p:spPr>
          <a:xfrm>
            <a:off x="4943475" y="816293"/>
            <a:ext cx="4967288" cy="783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        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电感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不断释放能量被电阻吸收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endParaRPr lang="en-US" altLang="zh-CN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   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直到全部消耗完毕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.</a:t>
            </a:r>
            <a:endParaRPr lang="en-US" altLang="zh-CN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80901" name="Text Box 5"/>
          <p:cNvSpPr txBox="1"/>
          <p:nvPr/>
        </p:nvSpPr>
        <p:spPr>
          <a:xfrm>
            <a:off x="5726113" y="2037557"/>
            <a:ext cx="2006600" cy="58483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algn="ctr" eaLnBrk="1" hangingPunct="1"/>
            <a:r>
              <a:rPr lang="zh-CN" altLang="en-US" sz="32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设</a:t>
            </a:r>
            <a:r>
              <a:rPr lang="en-US" altLang="zh-CN" sz="32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32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32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)=</a:t>
            </a:r>
            <a:r>
              <a:rPr lang="en-US" altLang="zh-CN" sz="32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32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</a:t>
            </a:r>
            <a:endParaRPr lang="en-US" altLang="zh-CN" sz="3200" b="1" i="1" baseline="-25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80902" name="Text Box 6"/>
          <p:cNvSpPr txBox="1"/>
          <p:nvPr/>
        </p:nvSpPr>
        <p:spPr>
          <a:xfrm>
            <a:off x="4656138" y="3163570"/>
            <a:ext cx="2663825" cy="36957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电感放出能量：             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80903" name="Object 7"/>
          <p:cNvGraphicFramePr>
            <a:graphicFrameLocks noChangeAspect="1"/>
          </p:cNvGraphicFramePr>
          <p:nvPr/>
        </p:nvGraphicFramePr>
        <p:xfrm>
          <a:off x="8267700" y="2687955"/>
          <a:ext cx="1312863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5" name="" r:id="rId3" imgW="381000" imgH="400050" progId="Equation.3">
                  <p:embed/>
                </p:oleObj>
              </mc:Choice>
              <mc:Fallback>
                <p:oleObj name="" r:id="rId3" imgW="381000" imgH="400050" progId="Equation.3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267700" y="2687955"/>
                        <a:ext cx="1312863" cy="120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4" name="Text Box 8"/>
          <p:cNvSpPr txBox="1"/>
          <p:nvPr/>
        </p:nvSpPr>
        <p:spPr>
          <a:xfrm>
            <a:off x="2495550" y="3739833"/>
            <a:ext cx="3887788" cy="36957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电阻吸收（消耗）能量：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80905" name="Object 9"/>
          <p:cNvGraphicFramePr>
            <a:graphicFrameLocks noChangeAspect="1"/>
          </p:cNvGraphicFramePr>
          <p:nvPr/>
        </p:nvGraphicFramePr>
        <p:xfrm>
          <a:off x="5075238" y="4315143"/>
          <a:ext cx="2840037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6" name="" r:id="rId5" imgW="1219200" imgH="381000" progId="Equation.3">
                  <p:embed/>
                </p:oleObj>
              </mc:Choice>
              <mc:Fallback>
                <p:oleObj name="" r:id="rId5" imgW="1219200" imgH="381000" progId="Equation.3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75238" y="4315143"/>
                        <a:ext cx="2840037" cy="904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6" name="Object 10"/>
          <p:cNvGraphicFramePr>
            <a:graphicFrameLocks noChangeAspect="1"/>
          </p:cNvGraphicFramePr>
          <p:nvPr/>
        </p:nvGraphicFramePr>
        <p:xfrm>
          <a:off x="8559800" y="5064443"/>
          <a:ext cx="1550988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7" name="" r:id="rId7" imgW="552450" imgH="400050" progId="Equation.3">
                  <p:embed/>
                </p:oleObj>
              </mc:Choice>
              <mc:Fallback>
                <p:oleObj name="" r:id="rId7" imgW="552450" imgH="400050" progId="Equation.3">
                  <p:embed/>
                  <p:pic>
                    <p:nvPicPr>
                      <p:cNvPr id="0" name="Object 10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559800" y="5064443"/>
                        <a:ext cx="1550988" cy="1127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7" name="Object 11"/>
          <p:cNvGraphicFramePr>
            <a:graphicFrameLocks noChangeAspect="1"/>
          </p:cNvGraphicFramePr>
          <p:nvPr/>
        </p:nvGraphicFramePr>
        <p:xfrm>
          <a:off x="2376488" y="5256530"/>
          <a:ext cx="2805112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8" name="" r:id="rId9" imgW="1104900" imgH="381000" progId="Equation.3">
                  <p:embed/>
                </p:oleObj>
              </mc:Choice>
              <mc:Fallback>
                <p:oleObj name="" r:id="rId9" imgW="1104900" imgH="381000" progId="Equation.3">
                  <p:embed/>
                  <p:pic>
                    <p:nvPicPr>
                      <p:cNvPr id="0" name="Object 11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76488" y="5256530"/>
                        <a:ext cx="2805112" cy="985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8" name="Object 12"/>
          <p:cNvGraphicFramePr>
            <a:graphicFrameLocks noChangeAspect="1"/>
          </p:cNvGraphicFramePr>
          <p:nvPr/>
        </p:nvGraphicFramePr>
        <p:xfrm>
          <a:off x="5111750" y="5208905"/>
          <a:ext cx="3411538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9" name="" r:id="rId11" imgW="1409700" imgH="419100" progId="Equation.3">
                  <p:embed/>
                </p:oleObj>
              </mc:Choice>
              <mc:Fallback>
                <p:oleObj name="" r:id="rId11" imgW="1409700" imgH="419100" progId="Equation.3">
                  <p:embed/>
                  <p:pic>
                    <p:nvPicPr>
                      <p:cNvPr id="0" name="Object 12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111750" y="5208905"/>
                        <a:ext cx="3411538" cy="1033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9" name="AutoShape 13"/>
          <p:cNvSpPr/>
          <p:nvPr/>
        </p:nvSpPr>
        <p:spPr>
          <a:xfrm>
            <a:off x="4583113" y="960755"/>
            <a:ext cx="792162" cy="215900"/>
          </a:xfrm>
          <a:prstGeom prst="rightArrow">
            <a:avLst>
              <a:gd name="adj1" fmla="val 50000"/>
              <a:gd name="adj2" fmla="val 91727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80910" name="AutoShape 14"/>
          <p:cNvSpPr/>
          <p:nvPr/>
        </p:nvSpPr>
        <p:spPr>
          <a:xfrm>
            <a:off x="7104063" y="3192780"/>
            <a:ext cx="792162" cy="215900"/>
          </a:xfrm>
          <a:prstGeom prst="rightArrow">
            <a:avLst>
              <a:gd name="adj1" fmla="val 50000"/>
              <a:gd name="adj2" fmla="val 91727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80911" name="AutoShape 15"/>
          <p:cNvSpPr/>
          <p:nvPr/>
        </p:nvSpPr>
        <p:spPr>
          <a:xfrm>
            <a:off x="6167438" y="3840480"/>
            <a:ext cx="792162" cy="215900"/>
          </a:xfrm>
          <a:prstGeom prst="rightArrow">
            <a:avLst>
              <a:gd name="adj1" fmla="val 50000"/>
              <a:gd name="adj2" fmla="val 91727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pSp>
        <p:nvGrpSpPr>
          <p:cNvPr id="80912" name="Group 16"/>
          <p:cNvGrpSpPr/>
          <p:nvPr/>
        </p:nvGrpSpPr>
        <p:grpSpPr>
          <a:xfrm>
            <a:off x="2279650" y="1319530"/>
            <a:ext cx="2475965" cy="1805802"/>
            <a:chOff x="1066" y="1933"/>
            <a:chExt cx="1560" cy="1138"/>
          </a:xfrm>
        </p:grpSpPr>
        <p:sp>
          <p:nvSpPr>
            <p:cNvPr id="78865" name="Line 17"/>
            <p:cNvSpPr/>
            <p:nvPr/>
          </p:nvSpPr>
          <p:spPr>
            <a:xfrm>
              <a:off x="1711" y="2365"/>
              <a:ext cx="396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66" name="Line 18"/>
            <p:cNvSpPr/>
            <p:nvPr/>
          </p:nvSpPr>
          <p:spPr>
            <a:xfrm>
              <a:off x="1973" y="2365"/>
              <a:ext cx="247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8867" name="Group 19"/>
            <p:cNvGrpSpPr/>
            <p:nvPr/>
          </p:nvGrpSpPr>
          <p:grpSpPr>
            <a:xfrm>
              <a:off x="1837" y="1933"/>
              <a:ext cx="247" cy="373"/>
              <a:chOff x="1872" y="467"/>
              <a:chExt cx="240" cy="301"/>
            </a:xfrm>
          </p:grpSpPr>
          <p:sp>
            <p:nvSpPr>
              <p:cNvPr id="78886" name="Line 20"/>
              <p:cNvSpPr/>
              <p:nvPr/>
            </p:nvSpPr>
            <p:spPr>
              <a:xfrm>
                <a:off x="1872" y="768"/>
                <a:ext cx="240" cy="0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887" name="Text Box 21"/>
              <p:cNvSpPr txBox="1"/>
              <p:nvPr/>
            </p:nvSpPr>
            <p:spPr>
              <a:xfrm>
                <a:off x="1873" y="467"/>
                <a:ext cx="181" cy="29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i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78868" name="Text Box 22"/>
            <p:cNvSpPr txBox="1"/>
            <p:nvPr/>
          </p:nvSpPr>
          <p:spPr>
            <a:xfrm>
              <a:off x="2075" y="2606"/>
              <a:ext cx="20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78869" name="Group 23"/>
            <p:cNvGrpSpPr/>
            <p:nvPr/>
          </p:nvGrpSpPr>
          <p:grpSpPr>
            <a:xfrm>
              <a:off x="2311" y="2369"/>
              <a:ext cx="314" cy="702"/>
              <a:chOff x="1978" y="771"/>
              <a:chExt cx="305" cy="566"/>
            </a:xfrm>
          </p:grpSpPr>
          <p:grpSp>
            <p:nvGrpSpPr>
              <p:cNvPr id="78882" name="Group 24"/>
              <p:cNvGrpSpPr/>
              <p:nvPr/>
            </p:nvGrpSpPr>
            <p:grpSpPr>
              <a:xfrm>
                <a:off x="2082" y="771"/>
                <a:ext cx="191" cy="566"/>
                <a:chOff x="1650" y="1299"/>
                <a:chExt cx="191" cy="566"/>
              </a:xfrm>
            </p:grpSpPr>
            <p:sp>
              <p:nvSpPr>
                <p:cNvPr id="78884" name="Text Box 25"/>
                <p:cNvSpPr txBox="1"/>
                <p:nvPr/>
              </p:nvSpPr>
              <p:spPr>
                <a:xfrm>
                  <a:off x="1650" y="1299"/>
                  <a:ext cx="191" cy="18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78885" name="Text Box 26"/>
                <p:cNvSpPr txBox="1"/>
                <p:nvPr/>
              </p:nvSpPr>
              <p:spPr>
                <a:xfrm>
                  <a:off x="1656" y="1685"/>
                  <a:ext cx="171" cy="18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–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78883" name="Text Box 27"/>
              <p:cNvSpPr txBox="1"/>
              <p:nvPr/>
            </p:nvSpPr>
            <p:spPr>
              <a:xfrm>
                <a:off x="1978" y="899"/>
                <a:ext cx="305" cy="29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78870" name="Line 28"/>
            <p:cNvSpPr/>
            <p:nvPr/>
          </p:nvSpPr>
          <p:spPr>
            <a:xfrm>
              <a:off x="1069" y="2365"/>
              <a:ext cx="69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8871" name="Group 29"/>
            <p:cNvGrpSpPr/>
            <p:nvPr/>
          </p:nvGrpSpPr>
          <p:grpSpPr>
            <a:xfrm flipH="1" flipV="1">
              <a:off x="2255" y="2543"/>
              <a:ext cx="73" cy="357"/>
              <a:chOff x="2586" y="847"/>
              <a:chExt cx="71" cy="654"/>
            </a:xfrm>
          </p:grpSpPr>
          <p:sp>
            <p:nvSpPr>
              <p:cNvPr id="78879" name="Line 30"/>
              <p:cNvSpPr/>
              <p:nvPr/>
            </p:nvSpPr>
            <p:spPr>
              <a:xfrm flipV="1">
                <a:off x="2656" y="847"/>
                <a:ext cx="1" cy="69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880" name="Line 31"/>
              <p:cNvSpPr/>
              <p:nvPr/>
            </p:nvSpPr>
            <p:spPr>
              <a:xfrm flipV="1">
                <a:off x="2656" y="1418"/>
                <a:ext cx="1" cy="83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881" name="Freeform 32"/>
              <p:cNvSpPr/>
              <p:nvPr/>
            </p:nvSpPr>
            <p:spPr>
              <a:xfrm>
                <a:off x="2586" y="916"/>
                <a:ext cx="70" cy="502"/>
              </a:xfrm>
              <a:custGeom>
                <a:avLst/>
                <a:gdLst/>
                <a:ahLst/>
                <a:cxnLst>
                  <a:cxn ang="0">
                    <a:pos x="70" y="502"/>
                  </a:cxn>
                  <a:cxn ang="0">
                    <a:pos x="28" y="488"/>
                  </a:cxn>
                  <a:cxn ang="0">
                    <a:pos x="0" y="446"/>
                  </a:cxn>
                  <a:cxn ang="0">
                    <a:pos x="28" y="404"/>
                  </a:cxn>
                  <a:cxn ang="0">
                    <a:pos x="70" y="376"/>
                  </a:cxn>
                  <a:cxn ang="0">
                    <a:pos x="28" y="362"/>
                  </a:cxn>
                  <a:cxn ang="0">
                    <a:pos x="0" y="321"/>
                  </a:cxn>
                  <a:cxn ang="0">
                    <a:pos x="28" y="279"/>
                  </a:cxn>
                  <a:cxn ang="0">
                    <a:pos x="70" y="251"/>
                  </a:cxn>
                  <a:cxn ang="0">
                    <a:pos x="28" y="237"/>
                  </a:cxn>
                  <a:cxn ang="0">
                    <a:pos x="0" y="195"/>
                  </a:cxn>
                  <a:cxn ang="0">
                    <a:pos x="28" y="154"/>
                  </a:cxn>
                  <a:cxn ang="0">
                    <a:pos x="70" y="126"/>
                  </a:cxn>
                  <a:cxn ang="0">
                    <a:pos x="28" y="112"/>
                  </a:cxn>
                  <a:cxn ang="0">
                    <a:pos x="0" y="70"/>
                  </a:cxn>
                  <a:cxn ang="0">
                    <a:pos x="28" y="28"/>
                  </a:cxn>
                  <a:cxn ang="0">
                    <a:pos x="70" y="0"/>
                  </a:cxn>
                </a:cxnLst>
                <a:rect l="0" t="0" r="0" b="0"/>
                <a:pathLst>
                  <a:path w="70" h="502">
                    <a:moveTo>
                      <a:pt x="70" y="502"/>
                    </a:moveTo>
                    <a:lnTo>
                      <a:pt x="28" y="488"/>
                    </a:lnTo>
                    <a:lnTo>
                      <a:pt x="0" y="446"/>
                    </a:lnTo>
                    <a:lnTo>
                      <a:pt x="28" y="404"/>
                    </a:lnTo>
                    <a:lnTo>
                      <a:pt x="70" y="376"/>
                    </a:lnTo>
                    <a:lnTo>
                      <a:pt x="28" y="362"/>
                    </a:lnTo>
                    <a:lnTo>
                      <a:pt x="0" y="321"/>
                    </a:lnTo>
                    <a:lnTo>
                      <a:pt x="28" y="279"/>
                    </a:lnTo>
                    <a:lnTo>
                      <a:pt x="70" y="251"/>
                    </a:lnTo>
                    <a:lnTo>
                      <a:pt x="28" y="237"/>
                    </a:lnTo>
                    <a:lnTo>
                      <a:pt x="0" y="195"/>
                    </a:lnTo>
                    <a:lnTo>
                      <a:pt x="28" y="154"/>
                    </a:lnTo>
                    <a:lnTo>
                      <a:pt x="70" y="126"/>
                    </a:lnTo>
                    <a:lnTo>
                      <a:pt x="28" y="112"/>
                    </a:lnTo>
                    <a:lnTo>
                      <a:pt x="0" y="70"/>
                    </a:lnTo>
                    <a:lnTo>
                      <a:pt x="28" y="28"/>
                    </a:lnTo>
                    <a:lnTo>
                      <a:pt x="70" y="0"/>
                    </a:lnTo>
                  </a:path>
                </a:pathLst>
              </a:custGeom>
              <a:noFill/>
              <a:ln w="38100" cap="flat" cmpd="sng">
                <a:solidFill>
                  <a:srgbClr val="FF99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8872" name="Line 33"/>
            <p:cNvSpPr/>
            <p:nvPr/>
          </p:nvSpPr>
          <p:spPr>
            <a:xfrm flipV="1">
              <a:off x="2255" y="2841"/>
              <a:ext cx="0" cy="178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73" name="Line 34"/>
            <p:cNvSpPr/>
            <p:nvPr/>
          </p:nvSpPr>
          <p:spPr>
            <a:xfrm>
              <a:off x="2255" y="2365"/>
              <a:ext cx="0" cy="178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8874" name="Group 35"/>
            <p:cNvGrpSpPr/>
            <p:nvPr/>
          </p:nvGrpSpPr>
          <p:grpSpPr>
            <a:xfrm>
              <a:off x="1338" y="2072"/>
              <a:ext cx="332" cy="353"/>
              <a:chOff x="1008" y="579"/>
              <a:chExt cx="322" cy="285"/>
            </a:xfrm>
          </p:grpSpPr>
          <p:sp>
            <p:nvSpPr>
              <p:cNvPr id="78877" name="Text Box 36"/>
              <p:cNvSpPr txBox="1"/>
              <p:nvPr/>
            </p:nvSpPr>
            <p:spPr>
              <a:xfrm>
                <a:off x="1125" y="579"/>
                <a:ext cx="205" cy="1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8878" name="Rectangle 37"/>
              <p:cNvSpPr/>
              <p:nvPr/>
            </p:nvSpPr>
            <p:spPr>
              <a:xfrm>
                <a:off x="1008" y="768"/>
                <a:ext cx="288" cy="96"/>
              </a:xfrm>
              <a:prstGeom prst="rect">
                <a:avLst/>
              </a:prstGeom>
              <a:solidFill>
                <a:srgbClr val="FF9900"/>
              </a:solidFill>
              <a:ln w="28575">
                <a:noFill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78875" name="Line 38"/>
            <p:cNvSpPr/>
            <p:nvPr/>
          </p:nvSpPr>
          <p:spPr>
            <a:xfrm>
              <a:off x="1066" y="3067"/>
              <a:ext cx="1179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76" name="Line 39"/>
            <p:cNvSpPr/>
            <p:nvPr/>
          </p:nvSpPr>
          <p:spPr>
            <a:xfrm>
              <a:off x="1066" y="2341"/>
              <a:ext cx="0" cy="72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0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80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0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80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80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20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80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0" dur="500"/>
                                        <p:tgtEl>
                                          <p:spTgt spid="80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80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80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80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000"/>
                                        <p:tgtEl>
                                          <p:spTgt spid="80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/>
      <p:bldP spid="80900" grpId="0"/>
      <p:bldP spid="80901" grpId="0" build="p"/>
      <p:bldP spid="80902" grpId="0"/>
      <p:bldP spid="80904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/>
          <p:nvPr/>
        </p:nvSpPr>
        <p:spPr>
          <a:xfrm>
            <a:off x="6816725" y="1529715"/>
            <a:ext cx="347503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 =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 = 1 A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81923" name="Group 3"/>
          <p:cNvGrpSpPr/>
          <p:nvPr/>
        </p:nvGrpSpPr>
        <p:grpSpPr>
          <a:xfrm>
            <a:off x="2224417" y="5128578"/>
            <a:ext cx="4819321" cy="584200"/>
            <a:chOff x="714" y="3359"/>
            <a:chExt cx="2598" cy="368"/>
          </a:xfrm>
        </p:grpSpPr>
        <p:sp>
          <p:nvSpPr>
            <p:cNvPr id="79949" name="Text Box 4"/>
            <p:cNvSpPr txBox="1"/>
            <p:nvPr/>
          </p:nvSpPr>
          <p:spPr>
            <a:xfrm>
              <a:off x="714" y="3359"/>
              <a:ext cx="1414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3200" b="1" i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V</a:t>
              </a:r>
              <a:r>
                <a:rPr lang="en-US" altLang="zh-CN" b="1" baseline="-25000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b="1" baseline="30000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)=</a:t>
              </a:r>
              <a:r>
                <a:rPr lang="zh-CN" altLang="en-US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－ </a:t>
              </a:r>
              <a:r>
                <a:rPr lang="en-US" altLang="zh-CN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10000V  </a:t>
              </a:r>
              <a:r>
                <a:rPr lang="zh-CN" altLang="en-US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造成</a:t>
              </a:r>
              <a:endPara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79950" name="Group 5"/>
            <p:cNvGrpSpPr/>
            <p:nvPr/>
          </p:nvGrpSpPr>
          <p:grpSpPr>
            <a:xfrm>
              <a:off x="2380" y="3470"/>
              <a:ext cx="255" cy="240"/>
              <a:chOff x="3264" y="3840"/>
              <a:chExt cx="255" cy="240"/>
            </a:xfrm>
          </p:grpSpPr>
          <p:sp>
            <p:nvSpPr>
              <p:cNvPr id="79952" name="Oval 6" descr="花束"/>
              <p:cNvSpPr/>
              <p:nvPr/>
            </p:nvSpPr>
            <p:spPr>
              <a:xfrm>
                <a:off x="3264" y="3840"/>
                <a:ext cx="240" cy="240"/>
              </a:xfrm>
              <a:prstGeom prst="ellipse">
                <a:avLst/>
              </a:prstGeom>
              <a:blipFill rotWithShape="1">
                <a:blip r:embed="rId1"/>
              </a:blip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zh-CN" b="1" dirty="0">
                  <a:latin typeface="Arial" panose="020B060402020209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79953" name="Text Box 7"/>
              <p:cNvSpPr txBox="1"/>
              <p:nvPr/>
            </p:nvSpPr>
            <p:spPr>
              <a:xfrm>
                <a:off x="3264" y="3844"/>
                <a:ext cx="255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503050405090304" pitchFamily="18" charset="0"/>
                  </a:rPr>
                  <a:t>V</a:t>
                </a:r>
                <a:endParaRPr lang="en-US" altLang="zh-CN" b="1" dirty="0">
                  <a:solidFill>
                    <a:srgbClr val="000000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79951" name="Text Box 8"/>
            <p:cNvSpPr txBox="1"/>
            <p:nvPr/>
          </p:nvSpPr>
          <p:spPr>
            <a:xfrm>
              <a:off x="2620" y="3450"/>
              <a:ext cx="69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zh-CN" altLang="en-US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损坏。</a:t>
              </a:r>
              <a:endPara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81929" name="Text Box 9"/>
          <p:cNvSpPr txBox="1"/>
          <p:nvPr/>
        </p:nvSpPr>
        <p:spPr>
          <a:xfrm>
            <a:off x="1774825" y="807562"/>
            <a:ext cx="900113" cy="521970"/>
          </a:xfrm>
          <a:prstGeom prst="rect">
            <a:avLst/>
          </a:prstGeom>
          <a:solidFill>
            <a:srgbClr val="A50021"/>
          </a:solidFill>
          <a:ln w="2857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例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1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81930" name="Text Box 10"/>
          <p:cNvSpPr txBox="1"/>
          <p:nvPr/>
        </p:nvSpPr>
        <p:spPr>
          <a:xfrm>
            <a:off x="4219099" y="807562"/>
            <a:ext cx="297434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=0</a:t>
            </a:r>
            <a:r>
              <a:rPr lang="zh-CN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时 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, 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打开开关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K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，</a:t>
            </a:r>
            <a:r>
              <a:rPr lang="zh-CN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求</a:t>
            </a:r>
            <a:r>
              <a:rPr lang="en-US" altLang="zh-CN" sz="2800" b="1" i="1" dirty="0">
                <a:solidFill>
                  <a:srgbClr val="FFFF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i="1" baseline="-25000" dirty="0">
                <a:solidFill>
                  <a:srgbClr val="FFFF00"/>
                </a:solidFill>
                <a:latin typeface="Times New Roman" panose="02020503050405090304" pitchFamily="18" charset="0"/>
              </a:rPr>
              <a:t>v</a:t>
            </a:r>
            <a:r>
              <a:rPr lang="zh-CN" altLang="en-US" b="1" i="1" dirty="0">
                <a:solidFill>
                  <a:srgbClr val="FFFF00"/>
                </a:solidFill>
                <a:latin typeface="Times New Roman" panose="02020503050405090304" pitchFamily="18" charset="0"/>
              </a:rPr>
              <a:t>。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81931" name="Text Box 11"/>
          <p:cNvSpPr txBox="1"/>
          <p:nvPr/>
        </p:nvSpPr>
        <p:spPr>
          <a:xfrm>
            <a:off x="2495550" y="6109653"/>
            <a:ext cx="207391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现象 ：电压表坏了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81932" name="Object 12"/>
          <p:cNvGraphicFramePr>
            <a:graphicFrameLocks noChangeAspect="1"/>
          </p:cNvGraphicFramePr>
          <p:nvPr/>
        </p:nvGraphicFramePr>
        <p:xfrm>
          <a:off x="6816725" y="2321878"/>
          <a:ext cx="3021013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8" name="" r:id="rId2" imgW="1066800" imgH="219075" progId="Equation.3">
                  <p:embed/>
                </p:oleObj>
              </mc:Choice>
              <mc:Fallback>
                <p:oleObj name="" r:id="rId2" imgW="1066800" imgH="219075" progId="Equation.3">
                  <p:embed/>
                  <p:pic>
                    <p:nvPicPr>
                      <p:cNvPr id="0" name="Object 12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816725" y="2321878"/>
                        <a:ext cx="3021013" cy="639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3" name="Text Box 13"/>
          <p:cNvSpPr txBox="1"/>
          <p:nvPr/>
        </p:nvSpPr>
        <p:spPr>
          <a:xfrm>
            <a:off x="7838599" y="926465"/>
            <a:ext cx="195199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电压表量程：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50V</a:t>
            </a:r>
            <a:endParaRPr lang="en-US" altLang="zh-CN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81934" name="Object 14"/>
          <p:cNvGraphicFramePr>
            <a:graphicFrameLocks noChangeAspect="1"/>
          </p:cNvGraphicFramePr>
          <p:nvPr/>
        </p:nvGraphicFramePr>
        <p:xfrm>
          <a:off x="6167438" y="2969578"/>
          <a:ext cx="38354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9" name="" r:id="rId4" imgW="2000250" imgH="400050" progId="Equation.3">
                  <p:embed/>
                </p:oleObj>
              </mc:Choice>
              <mc:Fallback>
                <p:oleObj name="" r:id="rId4" imgW="2000250" imgH="400050" progId="Equation.3">
                  <p:embed/>
                  <p:pic>
                    <p:nvPicPr>
                      <p:cNvPr id="0" name="Object 14"/>
                      <p:cNvPicPr/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167438" y="2969578"/>
                        <a:ext cx="3835400" cy="774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5" name="Object 15"/>
          <p:cNvGraphicFramePr>
            <a:graphicFrameLocks noChangeAspect="1"/>
          </p:cNvGraphicFramePr>
          <p:nvPr/>
        </p:nvGraphicFramePr>
        <p:xfrm>
          <a:off x="2711450" y="4122103"/>
          <a:ext cx="588645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0" name="" r:id="rId6" imgW="2162175" imgH="228600" progId="Equation.3">
                  <p:embed/>
                </p:oleObj>
              </mc:Choice>
              <mc:Fallback>
                <p:oleObj name="" r:id="rId6" imgW="2162175" imgH="228600" progId="Equation.3">
                  <p:embed/>
                  <p:pic>
                    <p:nvPicPr>
                      <p:cNvPr id="0" name="Object 15"/>
                      <p:cNvPicPr/>
                      <p:nvPr/>
                    </p:nvPicPr>
                    <p:blipFill>
                      <a:blip r:embed="rId7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711450" y="4122103"/>
                        <a:ext cx="5886450" cy="649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6" name="Text Box 16"/>
          <p:cNvSpPr txBox="1"/>
          <p:nvPr/>
        </p:nvSpPr>
        <p:spPr>
          <a:xfrm>
            <a:off x="6024563" y="1500505"/>
            <a:ext cx="576262" cy="3695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解</a:t>
            </a:r>
            <a:endParaRPr lang="zh-CN" altLang="en-US" sz="3200" b="1" i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81937" name="Group 17"/>
          <p:cNvGrpSpPr/>
          <p:nvPr/>
        </p:nvGrpSpPr>
        <p:grpSpPr>
          <a:xfrm>
            <a:off x="6959600" y="4697030"/>
            <a:ext cx="2736850" cy="1717423"/>
            <a:chOff x="2983" y="1796"/>
            <a:chExt cx="2016" cy="1286"/>
          </a:xfrm>
        </p:grpSpPr>
        <p:sp>
          <p:nvSpPr>
            <p:cNvPr id="79920" name="Line 18"/>
            <p:cNvSpPr/>
            <p:nvPr/>
          </p:nvSpPr>
          <p:spPr>
            <a:xfrm>
              <a:off x="4666" y="2167"/>
              <a:ext cx="240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21" name="Text Box 19"/>
            <p:cNvSpPr txBox="1"/>
            <p:nvPr/>
          </p:nvSpPr>
          <p:spPr>
            <a:xfrm>
              <a:off x="4592" y="1796"/>
              <a:ext cx="337" cy="43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9922" name="Text Box 20"/>
            <p:cNvSpPr txBox="1"/>
            <p:nvPr/>
          </p:nvSpPr>
          <p:spPr>
            <a:xfrm>
              <a:off x="4696" y="2659"/>
              <a:ext cx="238" cy="27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9923" name="Text Box 21"/>
            <p:cNvSpPr txBox="1"/>
            <p:nvPr/>
          </p:nvSpPr>
          <p:spPr>
            <a:xfrm>
              <a:off x="4621" y="2320"/>
              <a:ext cx="247" cy="27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R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79924" name="Group 22"/>
            <p:cNvGrpSpPr/>
            <p:nvPr/>
          </p:nvGrpSpPr>
          <p:grpSpPr>
            <a:xfrm flipH="1" flipV="1">
              <a:off x="4951" y="2647"/>
              <a:ext cx="48" cy="288"/>
              <a:chOff x="2586" y="847"/>
              <a:chExt cx="71" cy="654"/>
            </a:xfrm>
          </p:grpSpPr>
          <p:sp>
            <p:nvSpPr>
              <p:cNvPr id="79946" name="Line 23"/>
              <p:cNvSpPr/>
              <p:nvPr/>
            </p:nvSpPr>
            <p:spPr>
              <a:xfrm flipV="1">
                <a:off x="2656" y="847"/>
                <a:ext cx="1" cy="69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947" name="Line 24"/>
              <p:cNvSpPr/>
              <p:nvPr/>
            </p:nvSpPr>
            <p:spPr>
              <a:xfrm flipV="1">
                <a:off x="2656" y="1418"/>
                <a:ext cx="1" cy="83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948" name="Freeform 25"/>
              <p:cNvSpPr/>
              <p:nvPr/>
            </p:nvSpPr>
            <p:spPr>
              <a:xfrm>
                <a:off x="2586" y="916"/>
                <a:ext cx="70" cy="502"/>
              </a:xfrm>
              <a:custGeom>
                <a:avLst/>
                <a:gdLst/>
                <a:ahLst/>
                <a:cxnLst>
                  <a:cxn ang="0">
                    <a:pos x="70" y="502"/>
                  </a:cxn>
                  <a:cxn ang="0">
                    <a:pos x="28" y="488"/>
                  </a:cxn>
                  <a:cxn ang="0">
                    <a:pos x="0" y="446"/>
                  </a:cxn>
                  <a:cxn ang="0">
                    <a:pos x="28" y="404"/>
                  </a:cxn>
                  <a:cxn ang="0">
                    <a:pos x="70" y="376"/>
                  </a:cxn>
                  <a:cxn ang="0">
                    <a:pos x="28" y="362"/>
                  </a:cxn>
                  <a:cxn ang="0">
                    <a:pos x="0" y="321"/>
                  </a:cxn>
                  <a:cxn ang="0">
                    <a:pos x="28" y="279"/>
                  </a:cxn>
                  <a:cxn ang="0">
                    <a:pos x="70" y="251"/>
                  </a:cxn>
                  <a:cxn ang="0">
                    <a:pos x="28" y="237"/>
                  </a:cxn>
                  <a:cxn ang="0">
                    <a:pos x="0" y="195"/>
                  </a:cxn>
                  <a:cxn ang="0">
                    <a:pos x="28" y="154"/>
                  </a:cxn>
                  <a:cxn ang="0">
                    <a:pos x="70" y="126"/>
                  </a:cxn>
                  <a:cxn ang="0">
                    <a:pos x="28" y="112"/>
                  </a:cxn>
                  <a:cxn ang="0">
                    <a:pos x="0" y="70"/>
                  </a:cxn>
                  <a:cxn ang="0">
                    <a:pos x="28" y="28"/>
                  </a:cxn>
                  <a:cxn ang="0">
                    <a:pos x="70" y="0"/>
                  </a:cxn>
                </a:cxnLst>
                <a:rect l="0" t="0" r="0" b="0"/>
                <a:pathLst>
                  <a:path w="70" h="502">
                    <a:moveTo>
                      <a:pt x="70" y="502"/>
                    </a:moveTo>
                    <a:lnTo>
                      <a:pt x="28" y="488"/>
                    </a:lnTo>
                    <a:lnTo>
                      <a:pt x="0" y="446"/>
                    </a:lnTo>
                    <a:lnTo>
                      <a:pt x="28" y="404"/>
                    </a:lnTo>
                    <a:lnTo>
                      <a:pt x="70" y="376"/>
                    </a:lnTo>
                    <a:lnTo>
                      <a:pt x="28" y="362"/>
                    </a:lnTo>
                    <a:lnTo>
                      <a:pt x="0" y="321"/>
                    </a:lnTo>
                    <a:lnTo>
                      <a:pt x="28" y="279"/>
                    </a:lnTo>
                    <a:lnTo>
                      <a:pt x="70" y="251"/>
                    </a:lnTo>
                    <a:lnTo>
                      <a:pt x="28" y="237"/>
                    </a:lnTo>
                    <a:lnTo>
                      <a:pt x="0" y="195"/>
                    </a:lnTo>
                    <a:lnTo>
                      <a:pt x="28" y="154"/>
                    </a:lnTo>
                    <a:lnTo>
                      <a:pt x="70" y="126"/>
                    </a:lnTo>
                    <a:lnTo>
                      <a:pt x="28" y="112"/>
                    </a:lnTo>
                    <a:lnTo>
                      <a:pt x="0" y="70"/>
                    </a:lnTo>
                    <a:lnTo>
                      <a:pt x="28" y="28"/>
                    </a:lnTo>
                    <a:lnTo>
                      <a:pt x="70" y="0"/>
                    </a:lnTo>
                  </a:path>
                </a:pathLst>
              </a:custGeom>
              <a:noFill/>
              <a:ln w="38100" cap="flat" cmpd="sng">
                <a:solidFill>
                  <a:srgbClr val="FF99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9925" name="Line 26"/>
            <p:cNvSpPr/>
            <p:nvPr/>
          </p:nvSpPr>
          <p:spPr>
            <a:xfrm flipH="1">
              <a:off x="3851" y="2221"/>
              <a:ext cx="1104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26" name="Line 27"/>
            <p:cNvSpPr/>
            <p:nvPr/>
          </p:nvSpPr>
          <p:spPr>
            <a:xfrm flipH="1">
              <a:off x="3079" y="2215"/>
              <a:ext cx="441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27" name="Line 28"/>
            <p:cNvSpPr/>
            <p:nvPr/>
          </p:nvSpPr>
          <p:spPr>
            <a:xfrm>
              <a:off x="3079" y="3079"/>
              <a:ext cx="1876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28" name="Line 29"/>
            <p:cNvSpPr/>
            <p:nvPr/>
          </p:nvSpPr>
          <p:spPr>
            <a:xfrm flipV="1">
              <a:off x="4951" y="2935"/>
              <a:ext cx="0" cy="14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29" name="Line 30"/>
            <p:cNvSpPr/>
            <p:nvPr/>
          </p:nvSpPr>
          <p:spPr>
            <a:xfrm>
              <a:off x="4951" y="2215"/>
              <a:ext cx="0" cy="48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9930" name="Group 31"/>
            <p:cNvGrpSpPr/>
            <p:nvPr/>
          </p:nvGrpSpPr>
          <p:grpSpPr>
            <a:xfrm>
              <a:off x="2983" y="2647"/>
              <a:ext cx="240" cy="72"/>
              <a:chOff x="3072" y="2568"/>
              <a:chExt cx="240" cy="72"/>
            </a:xfrm>
          </p:grpSpPr>
          <p:sp>
            <p:nvSpPr>
              <p:cNvPr id="79944" name="Line 32"/>
              <p:cNvSpPr/>
              <p:nvPr/>
            </p:nvSpPr>
            <p:spPr>
              <a:xfrm>
                <a:off x="3072" y="2568"/>
                <a:ext cx="240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945" name="Line 33"/>
              <p:cNvSpPr/>
              <p:nvPr/>
            </p:nvSpPr>
            <p:spPr>
              <a:xfrm>
                <a:off x="3120" y="2640"/>
                <a:ext cx="144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9931" name="Line 34"/>
            <p:cNvSpPr/>
            <p:nvPr/>
          </p:nvSpPr>
          <p:spPr>
            <a:xfrm>
              <a:off x="3079" y="2215"/>
              <a:ext cx="0" cy="43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32" name="Line 35"/>
            <p:cNvSpPr/>
            <p:nvPr/>
          </p:nvSpPr>
          <p:spPr>
            <a:xfrm flipV="1">
              <a:off x="3079" y="2695"/>
              <a:ext cx="0" cy="38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33" name="Rectangle 36"/>
            <p:cNvSpPr/>
            <p:nvPr/>
          </p:nvSpPr>
          <p:spPr>
            <a:xfrm>
              <a:off x="4903" y="2359"/>
              <a:ext cx="96" cy="192"/>
            </a:xfrm>
            <a:prstGeom prst="rect">
              <a:avLst/>
            </a:prstGeom>
            <a:solidFill>
              <a:srgbClr val="FF9900"/>
            </a:solidFill>
            <a:ln w="28575">
              <a:noFill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79934" name="Text Box 37"/>
            <p:cNvSpPr txBox="1"/>
            <p:nvPr/>
          </p:nvSpPr>
          <p:spPr>
            <a:xfrm>
              <a:off x="3108" y="2678"/>
              <a:ext cx="425" cy="27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10V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9935" name="Line 38"/>
            <p:cNvSpPr/>
            <p:nvPr/>
          </p:nvSpPr>
          <p:spPr>
            <a:xfrm>
              <a:off x="3463" y="2167"/>
              <a:ext cx="384" cy="48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36" name="Line 39"/>
            <p:cNvSpPr/>
            <p:nvPr/>
          </p:nvSpPr>
          <p:spPr>
            <a:xfrm flipV="1">
              <a:off x="3655" y="2023"/>
              <a:ext cx="96" cy="144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9937" name="Group 40"/>
            <p:cNvGrpSpPr/>
            <p:nvPr/>
          </p:nvGrpSpPr>
          <p:grpSpPr>
            <a:xfrm>
              <a:off x="3917" y="2583"/>
              <a:ext cx="224" cy="136"/>
              <a:chOff x="745" y="1255"/>
              <a:chExt cx="224" cy="136"/>
            </a:xfrm>
          </p:grpSpPr>
          <p:sp>
            <p:nvSpPr>
              <p:cNvPr id="79940" name="Line 41"/>
              <p:cNvSpPr/>
              <p:nvPr/>
            </p:nvSpPr>
            <p:spPr>
              <a:xfrm>
                <a:off x="745" y="1382"/>
                <a:ext cx="219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941" name="Line 42"/>
              <p:cNvSpPr/>
              <p:nvPr/>
            </p:nvSpPr>
            <p:spPr>
              <a:xfrm flipV="1">
                <a:off x="754" y="1255"/>
                <a:ext cx="128" cy="127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942" name="Line 43"/>
              <p:cNvSpPr/>
              <p:nvPr/>
            </p:nvSpPr>
            <p:spPr>
              <a:xfrm>
                <a:off x="864" y="1273"/>
                <a:ext cx="81" cy="118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943" name="Line 44"/>
              <p:cNvSpPr/>
              <p:nvPr/>
            </p:nvSpPr>
            <p:spPr>
              <a:xfrm>
                <a:off x="750" y="1269"/>
                <a:ext cx="219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9938" name="Line 45"/>
            <p:cNvSpPr/>
            <p:nvPr/>
          </p:nvSpPr>
          <p:spPr>
            <a:xfrm>
              <a:off x="4036" y="2218"/>
              <a:ext cx="0" cy="37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39" name="Line 46"/>
            <p:cNvSpPr/>
            <p:nvPr/>
          </p:nvSpPr>
          <p:spPr>
            <a:xfrm>
              <a:off x="4036" y="2709"/>
              <a:ext cx="0" cy="37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1967" name="Group 47"/>
          <p:cNvGrpSpPr/>
          <p:nvPr/>
        </p:nvGrpSpPr>
        <p:grpSpPr>
          <a:xfrm>
            <a:off x="1919288" y="1213803"/>
            <a:ext cx="4130675" cy="2720975"/>
            <a:chOff x="249" y="419"/>
            <a:chExt cx="2602" cy="1714"/>
          </a:xfrm>
        </p:grpSpPr>
        <p:grpSp>
          <p:nvGrpSpPr>
            <p:cNvPr id="79886" name="Group 48"/>
            <p:cNvGrpSpPr/>
            <p:nvPr/>
          </p:nvGrpSpPr>
          <p:grpSpPr>
            <a:xfrm>
              <a:off x="249" y="419"/>
              <a:ext cx="2602" cy="1270"/>
              <a:chOff x="445" y="238"/>
              <a:chExt cx="2602" cy="1270"/>
            </a:xfrm>
          </p:grpSpPr>
          <p:sp>
            <p:nvSpPr>
              <p:cNvPr id="79888" name="Line 49"/>
              <p:cNvSpPr/>
              <p:nvPr/>
            </p:nvSpPr>
            <p:spPr>
              <a:xfrm>
                <a:off x="2128" y="596"/>
                <a:ext cx="240" cy="0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889" name="Text Box 50"/>
              <p:cNvSpPr txBox="1"/>
              <p:nvPr/>
            </p:nvSpPr>
            <p:spPr>
              <a:xfrm>
                <a:off x="1974" y="571"/>
                <a:ext cx="288" cy="36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i</a:t>
                </a:r>
                <a:r>
                  <a:rPr lang="en-US" altLang="zh-CN" sz="3200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9890" name="Text Box 51"/>
              <p:cNvSpPr txBox="1"/>
              <p:nvPr/>
            </p:nvSpPr>
            <p:spPr>
              <a:xfrm>
                <a:off x="861" y="238"/>
                <a:ext cx="517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K(</a:t>
                </a: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t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=0)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grpSp>
            <p:nvGrpSpPr>
              <p:cNvPr id="79891" name="Group 52"/>
              <p:cNvGrpSpPr/>
              <p:nvPr/>
            </p:nvGrpSpPr>
            <p:grpSpPr>
              <a:xfrm>
                <a:off x="1069" y="720"/>
                <a:ext cx="377" cy="727"/>
                <a:chOff x="1200" y="748"/>
                <a:chExt cx="377" cy="727"/>
              </a:xfrm>
            </p:grpSpPr>
            <p:sp>
              <p:nvSpPr>
                <p:cNvPr id="79917" name="Text Box 53"/>
                <p:cNvSpPr txBox="1"/>
                <p:nvPr/>
              </p:nvSpPr>
              <p:spPr>
                <a:xfrm>
                  <a:off x="1311" y="748"/>
                  <a:ext cx="257" cy="23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79918" name="Text Box 54"/>
                <p:cNvSpPr txBox="1"/>
                <p:nvPr/>
              </p:nvSpPr>
              <p:spPr>
                <a:xfrm>
                  <a:off x="1313" y="1251"/>
                  <a:ext cx="243" cy="22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–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79919" name="Text Box 55"/>
                <p:cNvSpPr txBox="1"/>
                <p:nvPr/>
              </p:nvSpPr>
              <p:spPr>
                <a:xfrm>
                  <a:off x="1200" y="937"/>
                  <a:ext cx="377" cy="34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3200" b="1" i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u</a:t>
                  </a:r>
                  <a:r>
                    <a:rPr lang="en-US" altLang="zh-CN" b="1" baseline="-25000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V</a:t>
                  </a:r>
                  <a:endParaRPr lang="en-US" altLang="zh-CN" b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79892" name="Text Box 56"/>
              <p:cNvSpPr txBox="1"/>
              <p:nvPr/>
            </p:nvSpPr>
            <p:spPr>
              <a:xfrm>
                <a:off x="2531" y="1145"/>
                <a:ext cx="469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L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=4H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9893" name="Text Box 57"/>
              <p:cNvSpPr txBox="1"/>
              <p:nvPr/>
            </p:nvSpPr>
            <p:spPr>
              <a:xfrm>
                <a:off x="2499" y="737"/>
                <a:ext cx="548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R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=10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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grpSp>
            <p:nvGrpSpPr>
              <p:cNvPr id="79894" name="Group 58"/>
              <p:cNvGrpSpPr/>
              <p:nvPr/>
            </p:nvGrpSpPr>
            <p:grpSpPr>
              <a:xfrm flipH="1" flipV="1">
                <a:off x="2413" y="1076"/>
                <a:ext cx="48" cy="288"/>
                <a:chOff x="2586" y="847"/>
                <a:chExt cx="71" cy="654"/>
              </a:xfrm>
            </p:grpSpPr>
            <p:sp>
              <p:nvSpPr>
                <p:cNvPr id="79914" name="Line 59"/>
                <p:cNvSpPr/>
                <p:nvPr/>
              </p:nvSpPr>
              <p:spPr>
                <a:xfrm flipV="1">
                  <a:off x="2656" y="847"/>
                  <a:ext cx="1" cy="69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9915" name="Line 60"/>
                <p:cNvSpPr/>
                <p:nvPr/>
              </p:nvSpPr>
              <p:spPr>
                <a:xfrm flipV="1">
                  <a:off x="2656" y="1418"/>
                  <a:ext cx="1" cy="83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9916" name="Freeform 61"/>
                <p:cNvSpPr/>
                <p:nvPr/>
              </p:nvSpPr>
              <p:spPr>
                <a:xfrm>
                  <a:off x="2586" y="916"/>
                  <a:ext cx="70" cy="502"/>
                </a:xfrm>
                <a:custGeom>
                  <a:avLst/>
                  <a:gdLst/>
                  <a:ahLst/>
                  <a:cxnLst>
                    <a:cxn ang="0">
                      <a:pos x="70" y="502"/>
                    </a:cxn>
                    <a:cxn ang="0">
                      <a:pos x="28" y="488"/>
                    </a:cxn>
                    <a:cxn ang="0">
                      <a:pos x="0" y="446"/>
                    </a:cxn>
                    <a:cxn ang="0">
                      <a:pos x="28" y="404"/>
                    </a:cxn>
                    <a:cxn ang="0">
                      <a:pos x="70" y="376"/>
                    </a:cxn>
                    <a:cxn ang="0">
                      <a:pos x="28" y="362"/>
                    </a:cxn>
                    <a:cxn ang="0">
                      <a:pos x="0" y="321"/>
                    </a:cxn>
                    <a:cxn ang="0">
                      <a:pos x="28" y="279"/>
                    </a:cxn>
                    <a:cxn ang="0">
                      <a:pos x="70" y="251"/>
                    </a:cxn>
                    <a:cxn ang="0">
                      <a:pos x="28" y="237"/>
                    </a:cxn>
                    <a:cxn ang="0">
                      <a:pos x="0" y="195"/>
                    </a:cxn>
                    <a:cxn ang="0">
                      <a:pos x="28" y="154"/>
                    </a:cxn>
                    <a:cxn ang="0">
                      <a:pos x="70" y="126"/>
                    </a:cxn>
                    <a:cxn ang="0">
                      <a:pos x="28" y="112"/>
                    </a:cxn>
                    <a:cxn ang="0">
                      <a:pos x="0" y="70"/>
                    </a:cxn>
                    <a:cxn ang="0">
                      <a:pos x="28" y="28"/>
                    </a:cxn>
                    <a:cxn ang="0">
                      <a:pos x="70" y="0"/>
                    </a:cxn>
                  </a:cxnLst>
                  <a:rect l="0" t="0" r="0" b="0"/>
                  <a:pathLst>
                    <a:path w="70" h="502">
                      <a:moveTo>
                        <a:pt x="70" y="502"/>
                      </a:moveTo>
                      <a:lnTo>
                        <a:pt x="28" y="488"/>
                      </a:lnTo>
                      <a:lnTo>
                        <a:pt x="0" y="446"/>
                      </a:lnTo>
                      <a:lnTo>
                        <a:pt x="28" y="404"/>
                      </a:lnTo>
                      <a:lnTo>
                        <a:pt x="70" y="376"/>
                      </a:lnTo>
                      <a:lnTo>
                        <a:pt x="28" y="362"/>
                      </a:lnTo>
                      <a:lnTo>
                        <a:pt x="0" y="321"/>
                      </a:lnTo>
                      <a:lnTo>
                        <a:pt x="28" y="279"/>
                      </a:lnTo>
                      <a:lnTo>
                        <a:pt x="70" y="251"/>
                      </a:lnTo>
                      <a:lnTo>
                        <a:pt x="28" y="237"/>
                      </a:lnTo>
                      <a:lnTo>
                        <a:pt x="0" y="195"/>
                      </a:lnTo>
                      <a:lnTo>
                        <a:pt x="28" y="154"/>
                      </a:lnTo>
                      <a:lnTo>
                        <a:pt x="70" y="126"/>
                      </a:lnTo>
                      <a:lnTo>
                        <a:pt x="28" y="112"/>
                      </a:lnTo>
                      <a:lnTo>
                        <a:pt x="0" y="70"/>
                      </a:lnTo>
                      <a:lnTo>
                        <a:pt x="28" y="28"/>
                      </a:lnTo>
                      <a:lnTo>
                        <a:pt x="70" y="0"/>
                      </a:lnTo>
                    </a:path>
                  </a:pathLst>
                </a:custGeom>
                <a:noFill/>
                <a:ln w="38100" cap="flat" cmpd="sng">
                  <a:solidFill>
                    <a:srgbClr val="FF9900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9895" name="Line 62"/>
              <p:cNvSpPr/>
              <p:nvPr/>
            </p:nvSpPr>
            <p:spPr>
              <a:xfrm flipH="1">
                <a:off x="1313" y="650"/>
                <a:ext cx="1104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896" name="Line 63"/>
              <p:cNvSpPr/>
              <p:nvPr/>
            </p:nvSpPr>
            <p:spPr>
              <a:xfrm flipH="1">
                <a:off x="541" y="644"/>
                <a:ext cx="441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oval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897" name="Line 64"/>
              <p:cNvSpPr/>
              <p:nvPr/>
            </p:nvSpPr>
            <p:spPr>
              <a:xfrm>
                <a:off x="541" y="1508"/>
                <a:ext cx="1876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898" name="Line 65"/>
              <p:cNvSpPr/>
              <p:nvPr/>
            </p:nvSpPr>
            <p:spPr>
              <a:xfrm flipV="1">
                <a:off x="2413" y="1364"/>
                <a:ext cx="0" cy="144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899" name="Line 66"/>
              <p:cNvSpPr/>
              <p:nvPr/>
            </p:nvSpPr>
            <p:spPr>
              <a:xfrm>
                <a:off x="2413" y="644"/>
                <a:ext cx="0" cy="48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79900" name="Group 67"/>
              <p:cNvGrpSpPr/>
              <p:nvPr/>
            </p:nvGrpSpPr>
            <p:grpSpPr>
              <a:xfrm>
                <a:off x="445" y="1076"/>
                <a:ext cx="240" cy="72"/>
                <a:chOff x="3072" y="2568"/>
                <a:chExt cx="240" cy="72"/>
              </a:xfrm>
            </p:grpSpPr>
            <p:sp>
              <p:nvSpPr>
                <p:cNvPr id="79912" name="Line 68"/>
                <p:cNvSpPr/>
                <p:nvPr/>
              </p:nvSpPr>
              <p:spPr>
                <a:xfrm>
                  <a:off x="3072" y="2568"/>
                  <a:ext cx="240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9913" name="Line 69"/>
                <p:cNvSpPr/>
                <p:nvPr/>
              </p:nvSpPr>
              <p:spPr>
                <a:xfrm>
                  <a:off x="3120" y="2640"/>
                  <a:ext cx="144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9901" name="Line 70"/>
              <p:cNvSpPr/>
              <p:nvPr/>
            </p:nvSpPr>
            <p:spPr>
              <a:xfrm>
                <a:off x="541" y="644"/>
                <a:ext cx="0" cy="432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902" name="Line 71"/>
              <p:cNvSpPr/>
              <p:nvPr/>
            </p:nvSpPr>
            <p:spPr>
              <a:xfrm flipV="1">
                <a:off x="541" y="1124"/>
                <a:ext cx="0" cy="384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903" name="Line 72"/>
              <p:cNvSpPr/>
              <p:nvPr/>
            </p:nvSpPr>
            <p:spPr>
              <a:xfrm>
                <a:off x="1501" y="644"/>
                <a:ext cx="0" cy="864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904" name="Rectangle 73"/>
              <p:cNvSpPr/>
              <p:nvPr/>
            </p:nvSpPr>
            <p:spPr>
              <a:xfrm>
                <a:off x="2365" y="788"/>
                <a:ext cx="96" cy="192"/>
              </a:xfrm>
              <a:prstGeom prst="rect">
                <a:avLst/>
              </a:prstGeom>
              <a:solidFill>
                <a:srgbClr val="FF9900"/>
              </a:solidFill>
              <a:ln w="28575">
                <a:noFill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grpSp>
            <p:nvGrpSpPr>
              <p:cNvPr id="79905" name="Group 74"/>
              <p:cNvGrpSpPr/>
              <p:nvPr/>
            </p:nvGrpSpPr>
            <p:grpSpPr>
              <a:xfrm>
                <a:off x="1378" y="956"/>
                <a:ext cx="255" cy="240"/>
                <a:chOff x="2160" y="2400"/>
                <a:chExt cx="255" cy="240"/>
              </a:xfrm>
            </p:grpSpPr>
            <p:sp>
              <p:nvSpPr>
                <p:cNvPr id="79910" name="Oval 75" descr="花束"/>
                <p:cNvSpPr/>
                <p:nvPr/>
              </p:nvSpPr>
              <p:spPr>
                <a:xfrm>
                  <a:off x="2160" y="2400"/>
                  <a:ext cx="240" cy="240"/>
                </a:xfrm>
                <a:prstGeom prst="ellipse">
                  <a:avLst/>
                </a:prstGeom>
                <a:blipFill rotWithShape="1">
                  <a:blip r:embed="rId1"/>
                </a:blipFill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zh-CN" b="1" dirty="0">
                    <a:latin typeface="Arial" panose="020B0604020202090204" pitchFamily="34" charset="0"/>
                    <a:ea typeface="仿宋_GB2312" pitchFamily="49" charset="-122"/>
                  </a:endParaRPr>
                </a:p>
              </p:txBody>
            </p:sp>
            <p:sp>
              <p:nvSpPr>
                <p:cNvPr id="79911" name="Text Box 76"/>
                <p:cNvSpPr txBox="1"/>
                <p:nvPr/>
              </p:nvSpPr>
              <p:spPr>
                <a:xfrm>
                  <a:off x="2160" y="2404"/>
                  <a:ext cx="255" cy="23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latin typeface="Times New Roman" panose="02020503050405090304" pitchFamily="18" charset="0"/>
                    </a:rPr>
                    <a:t>V</a:t>
                  </a:r>
                  <a:endParaRPr lang="en-US" altLang="zh-CN" b="1" dirty="0"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79906" name="Text Box 77"/>
              <p:cNvSpPr txBox="1"/>
              <p:nvPr/>
            </p:nvSpPr>
            <p:spPr>
              <a:xfrm>
                <a:off x="1552" y="858"/>
                <a:ext cx="450" cy="49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R</a:t>
                </a:r>
                <a:r>
                  <a:rPr lang="en-US" altLang="zh-CN" b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V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10k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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9907" name="Text Box 78"/>
              <p:cNvSpPr txBox="1"/>
              <p:nvPr/>
            </p:nvSpPr>
            <p:spPr>
              <a:xfrm>
                <a:off x="600" y="1128"/>
                <a:ext cx="363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10V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9908" name="Line 79"/>
              <p:cNvSpPr/>
              <p:nvPr/>
            </p:nvSpPr>
            <p:spPr>
              <a:xfrm>
                <a:off x="925" y="596"/>
                <a:ext cx="384" cy="48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909" name="Line 80"/>
              <p:cNvSpPr/>
              <p:nvPr/>
            </p:nvSpPr>
            <p:spPr>
              <a:xfrm flipV="1">
                <a:off x="1117" y="452"/>
                <a:ext cx="96" cy="144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79887" name="Object 81"/>
            <p:cNvGraphicFramePr>
              <a:graphicFrameLocks noChangeAspect="1"/>
            </p:cNvGraphicFramePr>
            <p:nvPr/>
          </p:nvGraphicFramePr>
          <p:xfrm>
            <a:off x="567" y="1797"/>
            <a:ext cx="1315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21" name="" r:id="rId8" imgW="876300" imgH="219075" progId="Equation.3">
                    <p:embed/>
                  </p:oleObj>
                </mc:Choice>
                <mc:Fallback>
                  <p:oleObj name="" r:id="rId8" imgW="876300" imgH="219075" progId="Equation.3">
                    <p:embed/>
                    <p:pic>
                      <p:nvPicPr>
                        <p:cNvPr id="0" name="Object 81"/>
                        <p:cNvPicPr/>
                        <p:nvPr/>
                      </p:nvPicPr>
                      <p:blipFill>
                        <a:blip r:embed="rId9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67" y="1797"/>
                          <a:ext cx="1315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9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1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8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1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1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1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1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0"/>
                                        <p:tgtEl>
                                          <p:spTgt spid="81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2000"/>
                                        <p:tgtEl>
                                          <p:spTgt spid="8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8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8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81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8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2" grpId="0" build="p"/>
      <p:bldP spid="81929" grpId="0" bldLvl="0" animBg="1"/>
      <p:bldP spid="81930" grpId="0"/>
      <p:bldP spid="81931" grpId="0" build="p"/>
      <p:bldP spid="81933" grpId="0"/>
      <p:bldP spid="81936" grpId="0" bldLvl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2"/>
          <p:cNvSpPr txBox="1"/>
          <p:nvPr/>
        </p:nvSpPr>
        <p:spPr>
          <a:xfrm>
            <a:off x="1774825" y="258922"/>
            <a:ext cx="900113" cy="521970"/>
          </a:xfrm>
          <a:prstGeom prst="rect">
            <a:avLst/>
          </a:prstGeom>
          <a:solidFill>
            <a:srgbClr val="A50021"/>
          </a:solidFill>
          <a:ln w="2857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例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2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82947" name="Text Box 3"/>
          <p:cNvSpPr txBox="1"/>
          <p:nvPr/>
        </p:nvSpPr>
        <p:spPr>
          <a:xfrm>
            <a:off x="3000375" y="514509"/>
            <a:ext cx="6989763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=0</a:t>
            </a:r>
            <a:r>
              <a:rPr lang="zh-CN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时 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, 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开关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K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由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→2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，</a:t>
            </a:r>
            <a:r>
              <a:rPr lang="zh-CN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求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电感电压和电流及开关两端电压</a:t>
            </a:r>
            <a:r>
              <a:rPr lang="en-US" altLang="zh-CN" sz="2800" b="1" i="1" dirty="0">
                <a:solidFill>
                  <a:srgbClr val="FFFF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baseline="-25000" dirty="0">
                <a:solidFill>
                  <a:srgbClr val="FFFF00"/>
                </a:solidFill>
                <a:latin typeface="Times New Roman" panose="02020503050405090304" pitchFamily="18" charset="0"/>
              </a:rPr>
              <a:t>12</a:t>
            </a:r>
            <a:r>
              <a:rPr lang="zh-CN" altLang="en-US" b="1" i="1" dirty="0">
                <a:solidFill>
                  <a:srgbClr val="FFFF00"/>
                </a:solidFill>
                <a:latin typeface="Times New Roman" panose="02020503050405090304" pitchFamily="18" charset="0"/>
              </a:rPr>
              <a:t>。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82948" name="Object 4"/>
          <p:cNvGraphicFramePr>
            <a:graphicFrameLocks noChangeAspect="1"/>
          </p:cNvGraphicFramePr>
          <p:nvPr/>
        </p:nvGraphicFramePr>
        <p:xfrm>
          <a:off x="3719513" y="3716338"/>
          <a:ext cx="6707187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2" name="" r:id="rId1" imgW="2647950" imgH="400050" progId="Equation.3">
                  <p:embed/>
                </p:oleObj>
              </mc:Choice>
              <mc:Fallback>
                <p:oleObj name="" r:id="rId1" imgW="2647950" imgH="400050" progId="Equation.3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719513" y="3716338"/>
                        <a:ext cx="6707187" cy="1025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9" name="Object 5"/>
          <p:cNvGraphicFramePr>
            <a:graphicFrameLocks noChangeAspect="1"/>
          </p:cNvGraphicFramePr>
          <p:nvPr/>
        </p:nvGraphicFramePr>
        <p:xfrm>
          <a:off x="6240463" y="2924175"/>
          <a:ext cx="2087562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3" name="" r:id="rId3" imgW="971550" imgH="400050" progId="Equation.3">
                  <p:embed/>
                </p:oleObj>
              </mc:Choice>
              <mc:Fallback>
                <p:oleObj name="" r:id="rId3" imgW="971550" imgH="400050" progId="Equation.3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240463" y="2924175"/>
                        <a:ext cx="2087562" cy="865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0" name="Text Box 6"/>
          <p:cNvSpPr txBox="1"/>
          <p:nvPr/>
        </p:nvSpPr>
        <p:spPr>
          <a:xfrm>
            <a:off x="5159375" y="1096328"/>
            <a:ext cx="576263" cy="3695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解</a:t>
            </a:r>
            <a:endParaRPr lang="zh-CN" altLang="en-US" sz="3200" b="1" i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82951" name="Group 7"/>
          <p:cNvGrpSpPr/>
          <p:nvPr/>
        </p:nvGrpSpPr>
        <p:grpSpPr>
          <a:xfrm>
            <a:off x="1919288" y="1385888"/>
            <a:ext cx="3762375" cy="2239962"/>
            <a:chOff x="249" y="873"/>
            <a:chExt cx="2370" cy="1411"/>
          </a:xfrm>
        </p:grpSpPr>
        <p:grpSp>
          <p:nvGrpSpPr>
            <p:cNvPr id="80934" name="Group 8"/>
            <p:cNvGrpSpPr/>
            <p:nvPr/>
          </p:nvGrpSpPr>
          <p:grpSpPr>
            <a:xfrm>
              <a:off x="249" y="873"/>
              <a:ext cx="2370" cy="1411"/>
              <a:chOff x="295" y="918"/>
              <a:chExt cx="2370" cy="1411"/>
            </a:xfrm>
          </p:grpSpPr>
          <p:sp>
            <p:nvSpPr>
              <p:cNvPr id="80937" name="Line 9"/>
              <p:cNvSpPr/>
              <p:nvPr/>
            </p:nvSpPr>
            <p:spPr>
              <a:xfrm>
                <a:off x="1655" y="1389"/>
                <a:ext cx="0" cy="317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938" name="Text Box 10"/>
              <p:cNvSpPr txBox="1"/>
              <p:nvPr/>
            </p:nvSpPr>
            <p:spPr>
              <a:xfrm>
                <a:off x="1339" y="1343"/>
                <a:ext cx="288" cy="36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i</a:t>
                </a:r>
                <a:r>
                  <a:rPr lang="en-US" altLang="zh-CN" sz="3200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80939" name="Text Box 11"/>
              <p:cNvSpPr txBox="1"/>
              <p:nvPr/>
            </p:nvSpPr>
            <p:spPr>
              <a:xfrm>
                <a:off x="751" y="918"/>
                <a:ext cx="517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K(</a:t>
                </a: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t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=0)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80940" name="Text Box 12"/>
              <p:cNvSpPr txBox="1"/>
              <p:nvPr/>
            </p:nvSpPr>
            <p:spPr>
              <a:xfrm>
                <a:off x="521" y="1281"/>
                <a:ext cx="257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80941" name="Text Box 13"/>
              <p:cNvSpPr txBox="1"/>
              <p:nvPr/>
            </p:nvSpPr>
            <p:spPr>
              <a:xfrm>
                <a:off x="521" y="1780"/>
                <a:ext cx="243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–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80942" name="Text Box 14"/>
              <p:cNvSpPr txBox="1"/>
              <p:nvPr/>
            </p:nvSpPr>
            <p:spPr>
              <a:xfrm>
                <a:off x="476" y="1553"/>
                <a:ext cx="590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24V</a:t>
                </a:r>
                <a:endPara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80943" name="Text Box 15"/>
              <p:cNvSpPr txBox="1"/>
              <p:nvPr/>
            </p:nvSpPr>
            <p:spPr>
              <a:xfrm>
                <a:off x="1822" y="1870"/>
                <a:ext cx="299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6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H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80944" name="Text Box 16"/>
              <p:cNvSpPr txBox="1"/>
              <p:nvPr/>
            </p:nvSpPr>
            <p:spPr>
              <a:xfrm>
                <a:off x="1822" y="1417"/>
                <a:ext cx="298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3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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grpSp>
            <p:nvGrpSpPr>
              <p:cNvPr id="80945" name="Group 17"/>
              <p:cNvGrpSpPr/>
              <p:nvPr/>
            </p:nvGrpSpPr>
            <p:grpSpPr>
              <a:xfrm flipH="1" flipV="1">
                <a:off x="1749" y="1773"/>
                <a:ext cx="88" cy="432"/>
                <a:chOff x="2586" y="847"/>
                <a:chExt cx="71" cy="654"/>
              </a:xfrm>
            </p:grpSpPr>
            <p:sp>
              <p:nvSpPr>
                <p:cNvPr id="80971" name="Line 18"/>
                <p:cNvSpPr/>
                <p:nvPr/>
              </p:nvSpPr>
              <p:spPr>
                <a:xfrm flipV="1">
                  <a:off x="2656" y="847"/>
                  <a:ext cx="1" cy="69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0972" name="Line 19"/>
                <p:cNvSpPr/>
                <p:nvPr/>
              </p:nvSpPr>
              <p:spPr>
                <a:xfrm flipV="1">
                  <a:off x="2656" y="1418"/>
                  <a:ext cx="1" cy="83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0973" name="Freeform 20"/>
                <p:cNvSpPr/>
                <p:nvPr/>
              </p:nvSpPr>
              <p:spPr>
                <a:xfrm>
                  <a:off x="2586" y="916"/>
                  <a:ext cx="70" cy="502"/>
                </a:xfrm>
                <a:custGeom>
                  <a:avLst/>
                  <a:gdLst/>
                  <a:ahLst/>
                  <a:cxnLst>
                    <a:cxn ang="0">
                      <a:pos x="70" y="502"/>
                    </a:cxn>
                    <a:cxn ang="0">
                      <a:pos x="28" y="488"/>
                    </a:cxn>
                    <a:cxn ang="0">
                      <a:pos x="0" y="446"/>
                    </a:cxn>
                    <a:cxn ang="0">
                      <a:pos x="28" y="404"/>
                    </a:cxn>
                    <a:cxn ang="0">
                      <a:pos x="70" y="376"/>
                    </a:cxn>
                    <a:cxn ang="0">
                      <a:pos x="28" y="362"/>
                    </a:cxn>
                    <a:cxn ang="0">
                      <a:pos x="0" y="321"/>
                    </a:cxn>
                    <a:cxn ang="0">
                      <a:pos x="28" y="279"/>
                    </a:cxn>
                    <a:cxn ang="0">
                      <a:pos x="70" y="251"/>
                    </a:cxn>
                    <a:cxn ang="0">
                      <a:pos x="28" y="237"/>
                    </a:cxn>
                    <a:cxn ang="0">
                      <a:pos x="0" y="195"/>
                    </a:cxn>
                    <a:cxn ang="0">
                      <a:pos x="28" y="154"/>
                    </a:cxn>
                    <a:cxn ang="0">
                      <a:pos x="70" y="126"/>
                    </a:cxn>
                    <a:cxn ang="0">
                      <a:pos x="28" y="112"/>
                    </a:cxn>
                    <a:cxn ang="0">
                      <a:pos x="0" y="70"/>
                    </a:cxn>
                    <a:cxn ang="0">
                      <a:pos x="28" y="28"/>
                    </a:cxn>
                    <a:cxn ang="0">
                      <a:pos x="70" y="0"/>
                    </a:cxn>
                  </a:cxnLst>
                  <a:rect l="0" t="0" r="0" b="0"/>
                  <a:pathLst>
                    <a:path w="70" h="502">
                      <a:moveTo>
                        <a:pt x="70" y="502"/>
                      </a:moveTo>
                      <a:lnTo>
                        <a:pt x="28" y="488"/>
                      </a:lnTo>
                      <a:lnTo>
                        <a:pt x="0" y="446"/>
                      </a:lnTo>
                      <a:lnTo>
                        <a:pt x="28" y="404"/>
                      </a:lnTo>
                      <a:lnTo>
                        <a:pt x="70" y="376"/>
                      </a:lnTo>
                      <a:lnTo>
                        <a:pt x="28" y="362"/>
                      </a:lnTo>
                      <a:lnTo>
                        <a:pt x="0" y="321"/>
                      </a:lnTo>
                      <a:lnTo>
                        <a:pt x="28" y="279"/>
                      </a:lnTo>
                      <a:lnTo>
                        <a:pt x="70" y="251"/>
                      </a:lnTo>
                      <a:lnTo>
                        <a:pt x="28" y="237"/>
                      </a:lnTo>
                      <a:lnTo>
                        <a:pt x="0" y="195"/>
                      </a:lnTo>
                      <a:lnTo>
                        <a:pt x="28" y="154"/>
                      </a:lnTo>
                      <a:lnTo>
                        <a:pt x="70" y="126"/>
                      </a:lnTo>
                      <a:lnTo>
                        <a:pt x="28" y="112"/>
                      </a:lnTo>
                      <a:lnTo>
                        <a:pt x="0" y="70"/>
                      </a:lnTo>
                      <a:lnTo>
                        <a:pt x="28" y="28"/>
                      </a:lnTo>
                      <a:lnTo>
                        <a:pt x="70" y="0"/>
                      </a:lnTo>
                    </a:path>
                  </a:pathLst>
                </a:custGeom>
                <a:noFill/>
                <a:ln w="38100" cap="flat" cmpd="sng">
                  <a:solidFill>
                    <a:srgbClr val="FF9900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0946" name="Line 21"/>
              <p:cNvSpPr/>
              <p:nvPr/>
            </p:nvSpPr>
            <p:spPr>
              <a:xfrm flipH="1">
                <a:off x="1202" y="1344"/>
                <a:ext cx="1104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947" name="Line 22"/>
              <p:cNvSpPr/>
              <p:nvPr/>
            </p:nvSpPr>
            <p:spPr>
              <a:xfrm flipH="1">
                <a:off x="431" y="1324"/>
                <a:ext cx="441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oval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948" name="Line 23"/>
              <p:cNvSpPr/>
              <p:nvPr/>
            </p:nvSpPr>
            <p:spPr>
              <a:xfrm>
                <a:off x="431" y="2296"/>
                <a:ext cx="1876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949" name="Line 24"/>
              <p:cNvSpPr/>
              <p:nvPr/>
            </p:nvSpPr>
            <p:spPr>
              <a:xfrm flipV="1">
                <a:off x="1749" y="2152"/>
                <a:ext cx="0" cy="144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950" name="Line 25"/>
              <p:cNvSpPr/>
              <p:nvPr/>
            </p:nvSpPr>
            <p:spPr>
              <a:xfrm>
                <a:off x="1749" y="1341"/>
                <a:ext cx="0" cy="48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oval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951" name="Line 26"/>
              <p:cNvSpPr/>
              <p:nvPr/>
            </p:nvSpPr>
            <p:spPr>
              <a:xfrm>
                <a:off x="2290" y="1344"/>
                <a:ext cx="0" cy="952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952" name="Line 27"/>
              <p:cNvSpPr/>
              <p:nvPr/>
            </p:nvSpPr>
            <p:spPr>
              <a:xfrm>
                <a:off x="1111" y="1571"/>
                <a:ext cx="0" cy="725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oval" w="med" len="med"/>
                <a:tailEnd type="oval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953" name="Rectangle 28"/>
              <p:cNvSpPr/>
              <p:nvPr/>
            </p:nvSpPr>
            <p:spPr>
              <a:xfrm>
                <a:off x="1701" y="1485"/>
                <a:ext cx="96" cy="192"/>
              </a:xfrm>
              <a:prstGeom prst="rect">
                <a:avLst/>
              </a:prstGeom>
              <a:solidFill>
                <a:srgbClr val="FF9900"/>
              </a:solidFill>
              <a:ln w="28575">
                <a:noFill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grpSp>
            <p:nvGrpSpPr>
              <p:cNvPr id="80954" name="Group 29"/>
              <p:cNvGrpSpPr/>
              <p:nvPr/>
            </p:nvGrpSpPr>
            <p:grpSpPr>
              <a:xfrm>
                <a:off x="295" y="1506"/>
                <a:ext cx="272" cy="265"/>
                <a:chOff x="2160" y="2400"/>
                <a:chExt cx="255" cy="240"/>
              </a:xfrm>
            </p:grpSpPr>
            <p:sp>
              <p:nvSpPr>
                <p:cNvPr id="80969" name="Oval 30"/>
                <p:cNvSpPr/>
                <p:nvPr/>
              </p:nvSpPr>
              <p:spPr>
                <a:xfrm>
                  <a:off x="2160" y="2400"/>
                  <a:ext cx="240" cy="240"/>
                </a:xfrm>
                <a:prstGeom prst="ellipse">
                  <a:avLst/>
                </a:prstGeom>
                <a:solidFill>
                  <a:srgbClr val="33CCFF"/>
                </a:solidFill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zh-CN" b="1" dirty="0">
                    <a:latin typeface="Arial" panose="020B0604020202090204" pitchFamily="34" charset="0"/>
                    <a:ea typeface="仿宋_GB2312" pitchFamily="49" charset="-122"/>
                  </a:endParaRPr>
                </a:p>
              </p:txBody>
            </p:sp>
            <p:sp>
              <p:nvSpPr>
                <p:cNvPr id="80970" name="Text Box 31"/>
                <p:cNvSpPr txBox="1"/>
                <p:nvPr/>
              </p:nvSpPr>
              <p:spPr>
                <a:xfrm>
                  <a:off x="2160" y="2414"/>
                  <a:ext cx="255" cy="2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b="1" dirty="0"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80955" name="Text Box 32"/>
              <p:cNvSpPr txBox="1"/>
              <p:nvPr/>
            </p:nvSpPr>
            <p:spPr>
              <a:xfrm>
                <a:off x="507" y="1961"/>
                <a:ext cx="298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4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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80956" name="Line 33"/>
              <p:cNvSpPr/>
              <p:nvPr/>
            </p:nvSpPr>
            <p:spPr>
              <a:xfrm>
                <a:off x="815" y="1276"/>
                <a:ext cx="384" cy="48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oval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957" name="Line 34"/>
              <p:cNvSpPr/>
              <p:nvPr/>
            </p:nvSpPr>
            <p:spPr>
              <a:xfrm flipH="1" flipV="1">
                <a:off x="930" y="1298"/>
                <a:ext cx="85" cy="226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triangl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958" name="Line 35"/>
              <p:cNvSpPr/>
              <p:nvPr/>
            </p:nvSpPr>
            <p:spPr>
              <a:xfrm>
                <a:off x="431" y="1344"/>
                <a:ext cx="0" cy="952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959" name="Rectangle 36"/>
              <p:cNvSpPr/>
              <p:nvPr/>
            </p:nvSpPr>
            <p:spPr>
              <a:xfrm>
                <a:off x="2245" y="1570"/>
                <a:ext cx="91" cy="272"/>
              </a:xfrm>
              <a:prstGeom prst="rect">
                <a:avLst/>
              </a:prstGeom>
              <a:solidFill>
                <a:srgbClr val="FF9900"/>
              </a:solidFill>
              <a:ln w="952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80960" name="Rectangle 37"/>
              <p:cNvSpPr/>
              <p:nvPr/>
            </p:nvSpPr>
            <p:spPr>
              <a:xfrm>
                <a:off x="385" y="1933"/>
                <a:ext cx="91" cy="227"/>
              </a:xfrm>
              <a:prstGeom prst="rect">
                <a:avLst/>
              </a:prstGeom>
              <a:solidFill>
                <a:srgbClr val="FF9900"/>
              </a:solidFill>
              <a:ln w="952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80961" name="Rectangle 38"/>
              <p:cNvSpPr/>
              <p:nvPr/>
            </p:nvSpPr>
            <p:spPr>
              <a:xfrm>
                <a:off x="1066" y="1797"/>
                <a:ext cx="90" cy="227"/>
              </a:xfrm>
              <a:prstGeom prst="rect">
                <a:avLst/>
              </a:prstGeom>
              <a:solidFill>
                <a:srgbClr val="FF9900"/>
              </a:solidFill>
              <a:ln w="952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80962" name="Text Box 39"/>
              <p:cNvSpPr txBox="1"/>
              <p:nvPr/>
            </p:nvSpPr>
            <p:spPr>
              <a:xfrm>
                <a:off x="1142" y="1780"/>
                <a:ext cx="298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4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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80963" name="Text Box 40"/>
              <p:cNvSpPr txBox="1"/>
              <p:nvPr/>
            </p:nvSpPr>
            <p:spPr>
              <a:xfrm>
                <a:off x="2367" y="1598"/>
                <a:ext cx="298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6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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80964" name="Text Box 41"/>
              <p:cNvSpPr txBox="1"/>
              <p:nvPr/>
            </p:nvSpPr>
            <p:spPr>
              <a:xfrm>
                <a:off x="1474" y="1689"/>
                <a:ext cx="257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80965" name="Text Box 42"/>
              <p:cNvSpPr txBox="1"/>
              <p:nvPr/>
            </p:nvSpPr>
            <p:spPr>
              <a:xfrm>
                <a:off x="1474" y="2097"/>
                <a:ext cx="257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－</a:t>
                </a:r>
                <a:endParaRPr lang="zh-CN" altLang="en-US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80966" name="Text Box 43"/>
              <p:cNvSpPr txBox="1"/>
              <p:nvPr/>
            </p:nvSpPr>
            <p:spPr>
              <a:xfrm>
                <a:off x="1430" y="1751"/>
                <a:ext cx="359" cy="36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sz="3200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80967" name="Rectangle 44"/>
              <p:cNvSpPr/>
              <p:nvPr/>
            </p:nvSpPr>
            <p:spPr>
              <a:xfrm>
                <a:off x="1338" y="1298"/>
                <a:ext cx="227" cy="91"/>
              </a:xfrm>
              <a:prstGeom prst="rect">
                <a:avLst/>
              </a:prstGeom>
              <a:solidFill>
                <a:srgbClr val="FF9900"/>
              </a:solidFill>
              <a:ln w="952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80968" name="Text Box 45"/>
              <p:cNvSpPr txBox="1"/>
              <p:nvPr/>
            </p:nvSpPr>
            <p:spPr>
              <a:xfrm>
                <a:off x="1414" y="1054"/>
                <a:ext cx="298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2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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80935" name="Text Box 46"/>
            <p:cNvSpPr txBox="1"/>
            <p:nvPr/>
          </p:nvSpPr>
          <p:spPr>
            <a:xfrm>
              <a:off x="703" y="1253"/>
              <a:ext cx="27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80936" name="Text Box 47"/>
            <p:cNvSpPr txBox="1"/>
            <p:nvPr/>
          </p:nvSpPr>
          <p:spPr>
            <a:xfrm>
              <a:off x="1020" y="1253"/>
              <a:ext cx="27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82992" name="Object 48"/>
          <p:cNvGraphicFramePr>
            <a:graphicFrameLocks noChangeAspect="1"/>
          </p:cNvGraphicFramePr>
          <p:nvPr/>
        </p:nvGraphicFramePr>
        <p:xfrm>
          <a:off x="6240463" y="908050"/>
          <a:ext cx="37274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4" name="" r:id="rId5" imgW="1695450" imgH="600075" progId="Equation.3">
                  <p:embed/>
                </p:oleObj>
              </mc:Choice>
              <mc:Fallback>
                <p:oleObj name="" r:id="rId5" imgW="1695450" imgH="600075" progId="Equation.3">
                  <p:embed/>
                  <p:pic>
                    <p:nvPicPr>
                      <p:cNvPr id="0" name="Object 48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240463" y="908050"/>
                        <a:ext cx="3727450" cy="1336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993" name="Group 49"/>
          <p:cNvGrpSpPr/>
          <p:nvPr/>
        </p:nvGrpSpPr>
        <p:grpSpPr>
          <a:xfrm>
            <a:off x="1946275" y="3789363"/>
            <a:ext cx="981075" cy="720725"/>
            <a:chOff x="266" y="2387"/>
            <a:chExt cx="618" cy="454"/>
          </a:xfrm>
        </p:grpSpPr>
        <p:sp>
          <p:nvSpPr>
            <p:cNvPr id="80932" name="AutoShape 50"/>
            <p:cNvSpPr/>
            <p:nvPr/>
          </p:nvSpPr>
          <p:spPr>
            <a:xfrm>
              <a:off x="703" y="2387"/>
              <a:ext cx="181" cy="454"/>
            </a:xfrm>
            <a:prstGeom prst="downArrow">
              <a:avLst>
                <a:gd name="adj1" fmla="val 50000"/>
                <a:gd name="adj2" fmla="val 62707"/>
              </a:avLst>
            </a:prstGeom>
            <a:solidFill>
              <a:schemeClr val="accent1"/>
            </a:solidFill>
            <a:ln w="9525">
              <a:noFill/>
            </a:ln>
          </p:spPr>
          <p:txBody>
            <a:bodyPr vert="eaVert"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80933" name="Text Box 51"/>
            <p:cNvSpPr txBox="1"/>
            <p:nvPr/>
          </p:nvSpPr>
          <p:spPr>
            <a:xfrm>
              <a:off x="266" y="2551"/>
              <a:ext cx="353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 &gt;0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</p:grpSp>
      <p:grpSp>
        <p:nvGrpSpPr>
          <p:cNvPr id="82996" name="Group 52"/>
          <p:cNvGrpSpPr/>
          <p:nvPr/>
        </p:nvGrpSpPr>
        <p:grpSpPr>
          <a:xfrm>
            <a:off x="2135188" y="4508500"/>
            <a:ext cx="2475964" cy="1805802"/>
            <a:chOff x="1066" y="1933"/>
            <a:chExt cx="1560" cy="1138"/>
          </a:xfrm>
        </p:grpSpPr>
        <p:sp>
          <p:nvSpPr>
            <p:cNvPr id="80909" name="Line 53"/>
            <p:cNvSpPr/>
            <p:nvPr/>
          </p:nvSpPr>
          <p:spPr>
            <a:xfrm>
              <a:off x="1711" y="2365"/>
              <a:ext cx="396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10" name="Line 54"/>
            <p:cNvSpPr/>
            <p:nvPr/>
          </p:nvSpPr>
          <p:spPr>
            <a:xfrm>
              <a:off x="1973" y="2365"/>
              <a:ext cx="247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0911" name="Group 55"/>
            <p:cNvGrpSpPr/>
            <p:nvPr/>
          </p:nvGrpSpPr>
          <p:grpSpPr>
            <a:xfrm>
              <a:off x="1837" y="1933"/>
              <a:ext cx="247" cy="373"/>
              <a:chOff x="1872" y="467"/>
              <a:chExt cx="240" cy="301"/>
            </a:xfrm>
          </p:grpSpPr>
          <p:sp>
            <p:nvSpPr>
              <p:cNvPr id="80930" name="Line 56"/>
              <p:cNvSpPr/>
              <p:nvPr/>
            </p:nvSpPr>
            <p:spPr>
              <a:xfrm>
                <a:off x="1872" y="768"/>
                <a:ext cx="240" cy="0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931" name="Text Box 57"/>
              <p:cNvSpPr txBox="1"/>
              <p:nvPr/>
            </p:nvSpPr>
            <p:spPr>
              <a:xfrm>
                <a:off x="1873" y="467"/>
                <a:ext cx="181" cy="29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sz="3200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i</a:t>
                </a:r>
                <a:endParaRPr lang="en-US" altLang="zh-CN" b="1" dirty="0">
                  <a:solidFill>
                    <a:srgbClr val="FFFF00"/>
                  </a:solidFill>
                  <a:latin typeface="Arial" panose="020B0604020202090204" pitchFamily="34" charset="0"/>
                  <a:ea typeface="仿宋_GB2312" pitchFamily="49" charset="-122"/>
                </a:endParaRPr>
              </a:p>
            </p:txBody>
          </p:sp>
        </p:grpSp>
        <p:sp>
          <p:nvSpPr>
            <p:cNvPr id="80912" name="Text Box 58"/>
            <p:cNvSpPr txBox="1"/>
            <p:nvPr/>
          </p:nvSpPr>
          <p:spPr>
            <a:xfrm>
              <a:off x="2075" y="2606"/>
              <a:ext cx="20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grpSp>
          <p:nvGrpSpPr>
            <p:cNvPr id="80913" name="Group 59"/>
            <p:cNvGrpSpPr/>
            <p:nvPr/>
          </p:nvGrpSpPr>
          <p:grpSpPr>
            <a:xfrm>
              <a:off x="2311" y="2369"/>
              <a:ext cx="314" cy="702"/>
              <a:chOff x="1978" y="771"/>
              <a:chExt cx="305" cy="566"/>
            </a:xfrm>
          </p:grpSpPr>
          <p:grpSp>
            <p:nvGrpSpPr>
              <p:cNvPr id="80926" name="Group 60"/>
              <p:cNvGrpSpPr/>
              <p:nvPr/>
            </p:nvGrpSpPr>
            <p:grpSpPr>
              <a:xfrm>
                <a:off x="2082" y="771"/>
                <a:ext cx="191" cy="566"/>
                <a:chOff x="1650" y="1299"/>
                <a:chExt cx="191" cy="566"/>
              </a:xfrm>
            </p:grpSpPr>
            <p:sp>
              <p:nvSpPr>
                <p:cNvPr id="80928" name="Text Box 61"/>
                <p:cNvSpPr txBox="1"/>
                <p:nvPr/>
              </p:nvSpPr>
              <p:spPr>
                <a:xfrm>
                  <a:off x="1650" y="1299"/>
                  <a:ext cx="191" cy="18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r>
                    <a: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solidFill>
                      <a:srgbClr val="FFFF00"/>
                    </a:solidFill>
                    <a:latin typeface="Arial" panose="020B0604020202090204" pitchFamily="34" charset="0"/>
                    <a:ea typeface="仿宋_GB2312" pitchFamily="49" charset="-122"/>
                  </a:endParaRPr>
                </a:p>
              </p:txBody>
            </p:sp>
            <p:sp>
              <p:nvSpPr>
                <p:cNvPr id="80929" name="Text Box 62"/>
                <p:cNvSpPr txBox="1"/>
                <p:nvPr/>
              </p:nvSpPr>
              <p:spPr>
                <a:xfrm>
                  <a:off x="1656" y="1685"/>
                  <a:ext cx="171" cy="18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r>
                    <a: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–</a:t>
                  </a:r>
                  <a:endParaRPr lang="en-US" altLang="zh-CN" b="1" dirty="0">
                    <a:solidFill>
                      <a:srgbClr val="FFFF00"/>
                    </a:solidFill>
                    <a:latin typeface="Arial" panose="020B0604020202090204" pitchFamily="34" charset="0"/>
                    <a:ea typeface="仿宋_GB2312" pitchFamily="49" charset="-122"/>
                  </a:endParaRPr>
                </a:p>
              </p:txBody>
            </p:sp>
          </p:grpSp>
          <p:sp>
            <p:nvSpPr>
              <p:cNvPr id="80927" name="Text Box 63"/>
              <p:cNvSpPr txBox="1"/>
              <p:nvPr/>
            </p:nvSpPr>
            <p:spPr>
              <a:xfrm>
                <a:off x="1978" y="899"/>
                <a:ext cx="305" cy="29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sz="3200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dirty="0">
                  <a:solidFill>
                    <a:srgbClr val="FFFF00"/>
                  </a:solidFill>
                  <a:latin typeface="Arial" panose="020B0604020202090204" pitchFamily="34" charset="0"/>
                  <a:ea typeface="仿宋_GB2312" pitchFamily="49" charset="-122"/>
                </a:endParaRPr>
              </a:p>
            </p:txBody>
          </p:sp>
        </p:grpSp>
        <p:sp>
          <p:nvSpPr>
            <p:cNvPr id="80914" name="Line 64"/>
            <p:cNvSpPr/>
            <p:nvPr/>
          </p:nvSpPr>
          <p:spPr>
            <a:xfrm>
              <a:off x="1069" y="2365"/>
              <a:ext cx="69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0915" name="Group 65"/>
            <p:cNvGrpSpPr/>
            <p:nvPr/>
          </p:nvGrpSpPr>
          <p:grpSpPr>
            <a:xfrm flipH="1" flipV="1">
              <a:off x="2255" y="2543"/>
              <a:ext cx="73" cy="357"/>
              <a:chOff x="2586" y="847"/>
              <a:chExt cx="71" cy="654"/>
            </a:xfrm>
          </p:grpSpPr>
          <p:sp>
            <p:nvSpPr>
              <p:cNvPr id="80923" name="Line 66"/>
              <p:cNvSpPr/>
              <p:nvPr/>
            </p:nvSpPr>
            <p:spPr>
              <a:xfrm flipV="1">
                <a:off x="2656" y="847"/>
                <a:ext cx="1" cy="69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924" name="Line 67"/>
              <p:cNvSpPr/>
              <p:nvPr/>
            </p:nvSpPr>
            <p:spPr>
              <a:xfrm flipV="1">
                <a:off x="2656" y="1418"/>
                <a:ext cx="1" cy="83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925" name="Freeform 68"/>
              <p:cNvSpPr/>
              <p:nvPr/>
            </p:nvSpPr>
            <p:spPr>
              <a:xfrm>
                <a:off x="2586" y="916"/>
                <a:ext cx="70" cy="502"/>
              </a:xfrm>
              <a:custGeom>
                <a:avLst/>
                <a:gdLst/>
                <a:ahLst/>
                <a:cxnLst>
                  <a:cxn ang="0">
                    <a:pos x="70" y="502"/>
                  </a:cxn>
                  <a:cxn ang="0">
                    <a:pos x="28" y="488"/>
                  </a:cxn>
                  <a:cxn ang="0">
                    <a:pos x="0" y="446"/>
                  </a:cxn>
                  <a:cxn ang="0">
                    <a:pos x="28" y="404"/>
                  </a:cxn>
                  <a:cxn ang="0">
                    <a:pos x="70" y="376"/>
                  </a:cxn>
                  <a:cxn ang="0">
                    <a:pos x="28" y="362"/>
                  </a:cxn>
                  <a:cxn ang="0">
                    <a:pos x="0" y="321"/>
                  </a:cxn>
                  <a:cxn ang="0">
                    <a:pos x="28" y="279"/>
                  </a:cxn>
                  <a:cxn ang="0">
                    <a:pos x="70" y="251"/>
                  </a:cxn>
                  <a:cxn ang="0">
                    <a:pos x="28" y="237"/>
                  </a:cxn>
                  <a:cxn ang="0">
                    <a:pos x="0" y="195"/>
                  </a:cxn>
                  <a:cxn ang="0">
                    <a:pos x="28" y="154"/>
                  </a:cxn>
                  <a:cxn ang="0">
                    <a:pos x="70" y="126"/>
                  </a:cxn>
                  <a:cxn ang="0">
                    <a:pos x="28" y="112"/>
                  </a:cxn>
                  <a:cxn ang="0">
                    <a:pos x="0" y="70"/>
                  </a:cxn>
                  <a:cxn ang="0">
                    <a:pos x="28" y="28"/>
                  </a:cxn>
                  <a:cxn ang="0">
                    <a:pos x="70" y="0"/>
                  </a:cxn>
                </a:cxnLst>
                <a:rect l="0" t="0" r="0" b="0"/>
                <a:pathLst>
                  <a:path w="70" h="502">
                    <a:moveTo>
                      <a:pt x="70" y="502"/>
                    </a:moveTo>
                    <a:lnTo>
                      <a:pt x="28" y="488"/>
                    </a:lnTo>
                    <a:lnTo>
                      <a:pt x="0" y="446"/>
                    </a:lnTo>
                    <a:lnTo>
                      <a:pt x="28" y="404"/>
                    </a:lnTo>
                    <a:lnTo>
                      <a:pt x="70" y="376"/>
                    </a:lnTo>
                    <a:lnTo>
                      <a:pt x="28" y="362"/>
                    </a:lnTo>
                    <a:lnTo>
                      <a:pt x="0" y="321"/>
                    </a:lnTo>
                    <a:lnTo>
                      <a:pt x="28" y="279"/>
                    </a:lnTo>
                    <a:lnTo>
                      <a:pt x="70" y="251"/>
                    </a:lnTo>
                    <a:lnTo>
                      <a:pt x="28" y="237"/>
                    </a:lnTo>
                    <a:lnTo>
                      <a:pt x="0" y="195"/>
                    </a:lnTo>
                    <a:lnTo>
                      <a:pt x="28" y="154"/>
                    </a:lnTo>
                    <a:lnTo>
                      <a:pt x="70" y="126"/>
                    </a:lnTo>
                    <a:lnTo>
                      <a:pt x="28" y="112"/>
                    </a:lnTo>
                    <a:lnTo>
                      <a:pt x="0" y="70"/>
                    </a:lnTo>
                    <a:lnTo>
                      <a:pt x="28" y="28"/>
                    </a:lnTo>
                    <a:lnTo>
                      <a:pt x="70" y="0"/>
                    </a:lnTo>
                  </a:path>
                </a:pathLst>
              </a:custGeom>
              <a:noFill/>
              <a:ln w="38100" cap="flat" cmpd="sng">
                <a:solidFill>
                  <a:srgbClr val="FF99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0916" name="Line 69"/>
            <p:cNvSpPr/>
            <p:nvPr/>
          </p:nvSpPr>
          <p:spPr>
            <a:xfrm flipV="1">
              <a:off x="2255" y="2841"/>
              <a:ext cx="0" cy="178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17" name="Line 70"/>
            <p:cNvSpPr/>
            <p:nvPr/>
          </p:nvSpPr>
          <p:spPr>
            <a:xfrm>
              <a:off x="2255" y="2365"/>
              <a:ext cx="0" cy="178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0918" name="Group 71"/>
            <p:cNvGrpSpPr/>
            <p:nvPr/>
          </p:nvGrpSpPr>
          <p:grpSpPr>
            <a:xfrm>
              <a:off x="1338" y="2072"/>
              <a:ext cx="332" cy="353"/>
              <a:chOff x="1008" y="579"/>
              <a:chExt cx="322" cy="285"/>
            </a:xfrm>
          </p:grpSpPr>
          <p:sp>
            <p:nvSpPr>
              <p:cNvPr id="80921" name="Text Box 72"/>
              <p:cNvSpPr txBox="1"/>
              <p:nvPr/>
            </p:nvSpPr>
            <p:spPr>
              <a:xfrm>
                <a:off x="1125" y="579"/>
                <a:ext cx="205" cy="1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dirty="0">
                  <a:solidFill>
                    <a:srgbClr val="FFFF00"/>
                  </a:solidFill>
                  <a:latin typeface="Arial" panose="020B060402020209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80922" name="Rectangle 73"/>
              <p:cNvSpPr/>
              <p:nvPr/>
            </p:nvSpPr>
            <p:spPr>
              <a:xfrm>
                <a:off x="1008" y="768"/>
                <a:ext cx="288" cy="96"/>
              </a:xfrm>
              <a:prstGeom prst="rect">
                <a:avLst/>
              </a:prstGeom>
              <a:solidFill>
                <a:srgbClr val="FF9900"/>
              </a:solidFill>
              <a:ln w="28575">
                <a:noFill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80919" name="Line 74"/>
            <p:cNvSpPr/>
            <p:nvPr/>
          </p:nvSpPr>
          <p:spPr>
            <a:xfrm>
              <a:off x="1066" y="3067"/>
              <a:ext cx="1179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20" name="Line 75"/>
            <p:cNvSpPr/>
            <p:nvPr/>
          </p:nvSpPr>
          <p:spPr>
            <a:xfrm>
              <a:off x="1066" y="2341"/>
              <a:ext cx="0" cy="72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83020" name="Object 76"/>
          <p:cNvGraphicFramePr>
            <a:graphicFrameLocks noChangeAspect="1"/>
          </p:cNvGraphicFramePr>
          <p:nvPr/>
        </p:nvGraphicFramePr>
        <p:xfrm>
          <a:off x="6240463" y="2492375"/>
          <a:ext cx="338455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5" name="" r:id="rId7" imgW="1485900" imgH="190500" progId="Equation.3">
                  <p:embed/>
                </p:oleObj>
              </mc:Choice>
              <mc:Fallback>
                <p:oleObj name="" r:id="rId7" imgW="1485900" imgH="190500" progId="Equation.3">
                  <p:embed/>
                  <p:pic>
                    <p:nvPicPr>
                      <p:cNvPr id="0" name="Object 76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240463" y="2492375"/>
                        <a:ext cx="3384550" cy="458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021" name="Object 77"/>
          <p:cNvGraphicFramePr>
            <a:graphicFrameLocks noChangeAspect="1"/>
          </p:cNvGraphicFramePr>
          <p:nvPr/>
        </p:nvGraphicFramePr>
        <p:xfrm>
          <a:off x="5159375" y="4724400"/>
          <a:ext cx="4679950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6" name="" r:id="rId9" imgW="1819275" imgH="400050" progId="Equation.3">
                  <p:embed/>
                </p:oleObj>
              </mc:Choice>
              <mc:Fallback>
                <p:oleObj name="" r:id="rId9" imgW="1819275" imgH="400050" progId="Equation.3">
                  <p:embed/>
                  <p:pic>
                    <p:nvPicPr>
                      <p:cNvPr id="0" name="Object 77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159375" y="4724400"/>
                        <a:ext cx="4679950" cy="1036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2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82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8" dur="500"/>
                                        <p:tgtEl>
                                          <p:spTgt spid="82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82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82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8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8" dur="20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0"/>
                                        <p:tgtEl>
                                          <p:spTgt spid="8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6" grpId="0" bldLvl="0" animBg="1"/>
      <p:bldP spid="82947" grpId="0"/>
      <p:bldP spid="82950" grpId="0" bldLvl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22" name="Object 2"/>
          <p:cNvGraphicFramePr>
            <a:graphicFrameLocks noChangeAspect="1"/>
          </p:cNvGraphicFramePr>
          <p:nvPr/>
        </p:nvGraphicFramePr>
        <p:xfrm>
          <a:off x="3503613" y="2209800"/>
          <a:ext cx="4392612" cy="276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6" name="" r:id="rId1" imgW="4000500" imgH="2466975" progId="Visio.Drawing.11">
                  <p:embed/>
                </p:oleObj>
              </mc:Choice>
              <mc:Fallback>
                <p:oleObj name="" r:id="rId1" imgW="4000500" imgH="2466975" progId="Visio.Drawing.11">
                  <p:embed/>
                  <p:pic>
                    <p:nvPicPr>
                      <p:cNvPr id="0" name="Object 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FFFFFF"/>
                          </a:clrFrom>
                          <a:clrTo>
                            <a:srgbClr val="EDECD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503613" y="2209800"/>
                        <a:ext cx="4392612" cy="2760663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3" name="Rectangle 3"/>
          <p:cNvSpPr/>
          <p:nvPr/>
        </p:nvSpPr>
        <p:spPr>
          <a:xfrm>
            <a:off x="5375275" y="5108893"/>
            <a:ext cx="647700" cy="4235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latin typeface="Times New Roman" panose="02020503050405090304" pitchFamily="18" charset="0"/>
              </a:rPr>
              <a:t>(a)</a:t>
            </a:r>
            <a:endParaRPr lang="en-US" altLang="zh-CN" b="1" dirty="0">
              <a:latin typeface="Times New Roman" panose="02020503050405090304" pitchFamily="18" charset="0"/>
            </a:endParaRPr>
          </a:p>
        </p:txBody>
      </p:sp>
      <p:sp>
        <p:nvSpPr>
          <p:cNvPr id="111620" name="Text Box 4"/>
          <p:cNvSpPr txBox="1">
            <a:spLocks noChangeArrowheads="1"/>
          </p:cNvSpPr>
          <p:nvPr/>
        </p:nvSpPr>
        <p:spPr bwMode="auto">
          <a:xfrm>
            <a:off x="1774825" y="546100"/>
            <a:ext cx="9123045" cy="1198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defTabSz="914400" eaLnBrk="1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1" lang="zh-CN" altLang="en-US" sz="28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仿宋_GB2312" pitchFamily="49" charset="-122"/>
                <a:ea typeface="仿宋_GB2312" pitchFamily="49" charset="-122"/>
                <a:cs typeface="+mn-cs"/>
              </a:rPr>
              <a:t>例：</a:t>
            </a:r>
            <a:r>
              <a:rPr kumimoji="1" lang="zh-CN" altLang="en-US" sz="2800" b="1" kern="1200" cap="none" spc="0" normalizeH="0" baseline="0" noProof="0">
                <a:latin typeface="仿宋_GB2312" pitchFamily="49" charset="-122"/>
                <a:ea typeface="仿宋_GB2312" pitchFamily="49" charset="-122"/>
                <a:cs typeface="+mn-cs"/>
              </a:rPr>
              <a:t> 电路如图</a:t>
            </a:r>
            <a:r>
              <a:rPr kumimoji="1" lang="en-US" altLang="zh-CN" sz="2800" b="1" kern="1200" cap="none" spc="0" normalizeH="0" baseline="0" noProof="0">
                <a:latin typeface="仿宋_GB2312" pitchFamily="49" charset="-122"/>
                <a:ea typeface="仿宋_GB2312" pitchFamily="49" charset="-122"/>
                <a:cs typeface="+mn-cs"/>
              </a:rPr>
              <a:t>(a)</a:t>
            </a:r>
            <a:r>
              <a:rPr kumimoji="1" lang="zh-CN" altLang="en-US" sz="2800" b="1" kern="1200" cap="none" spc="0" normalizeH="0" baseline="0" noProof="0">
                <a:latin typeface="仿宋_GB2312" pitchFamily="49" charset="-122"/>
                <a:ea typeface="仿宋_GB2312" pitchFamily="49" charset="-122"/>
                <a:cs typeface="+mn-cs"/>
              </a:rPr>
              <a:t>所示，</a:t>
            </a:r>
            <a:r>
              <a:rPr kumimoji="1" lang="en-US" altLang="zh-CN" sz="2800" b="1" kern="1200" cap="none" spc="0" normalizeH="0" baseline="0" noProof="0">
                <a:latin typeface="仿宋_GB2312" pitchFamily="49" charset="-122"/>
                <a:ea typeface="仿宋_GB2312" pitchFamily="49" charset="-122"/>
                <a:cs typeface="+mn-cs"/>
              </a:rPr>
              <a:t>K</a:t>
            </a:r>
            <a:r>
              <a:rPr kumimoji="1" lang="zh-CN" altLang="en-US" sz="2800" b="1" kern="1200" cap="none" spc="0" normalizeH="0" baseline="0" noProof="0">
                <a:latin typeface="仿宋_GB2312" pitchFamily="49" charset="-122"/>
                <a:ea typeface="仿宋_GB2312" pitchFamily="49" charset="-122"/>
                <a:cs typeface="+mn-cs"/>
              </a:rPr>
              <a:t>合于①已很久， </a:t>
            </a:r>
            <a:r>
              <a:rPr kumimoji="1" lang="en-US" altLang="zh-CN" sz="2800" b="1" i="1" kern="1200" cap="none" spc="0" normalizeH="0" baseline="0" noProof="0">
                <a:latin typeface="仿宋_GB2312" pitchFamily="49" charset="-122"/>
                <a:ea typeface="仿宋_GB2312" pitchFamily="49" charset="-122"/>
                <a:cs typeface="+mn-cs"/>
              </a:rPr>
              <a:t>t</a:t>
            </a:r>
            <a:r>
              <a:rPr kumimoji="1" lang="en-US" altLang="zh-CN" sz="2800" b="1" kern="1200" cap="none" spc="0" normalizeH="0" baseline="0" noProof="0">
                <a:latin typeface="仿宋_GB2312" pitchFamily="49" charset="-122"/>
                <a:ea typeface="仿宋_GB2312" pitchFamily="49" charset="-122"/>
                <a:cs typeface="+mn-cs"/>
              </a:rPr>
              <a:t>=0 </a:t>
            </a:r>
            <a:r>
              <a:rPr kumimoji="1" lang="zh-CN" altLang="en-US" sz="2800" b="1" kern="1200" cap="none" spc="0" normalizeH="0" baseline="0" noProof="0">
                <a:latin typeface="仿宋_GB2312" pitchFamily="49" charset="-122"/>
                <a:ea typeface="仿宋_GB2312" pitchFamily="49" charset="-122"/>
                <a:cs typeface="+mn-cs"/>
              </a:rPr>
              <a:t>时Ｋ由① 合向②，求换路后的</a:t>
            </a:r>
            <a:r>
              <a:rPr kumimoji="1" lang="zh-CN" altLang="en-US" sz="3200" b="1" kern="1200" cap="none" spc="0" normalizeH="0" baseline="0" noProof="0">
                <a:latin typeface="Times New Roman" panose="02020503050405090304" pitchFamily="18" charset="0"/>
                <a:ea typeface="楷体_GB2312" pitchFamily="1" charset="-122"/>
                <a:cs typeface="+mn-cs"/>
              </a:rPr>
              <a:t> </a:t>
            </a:r>
            <a:endParaRPr kumimoji="1" lang="zh-CN" altLang="en-US" sz="3200" b="1" kern="1200" cap="none" spc="0" normalizeH="0" baseline="0" noProof="0">
              <a:latin typeface="Times New Roman" panose="02020503050405090304" pitchFamily="18" charset="0"/>
              <a:ea typeface="楷体_GB2312" pitchFamily="1" charset="-122"/>
              <a:cs typeface="+mn-cs"/>
            </a:endParaRPr>
          </a:p>
        </p:txBody>
      </p:sp>
      <p:graphicFrame>
        <p:nvGraphicFramePr>
          <p:cNvPr id="81925" name="Object 5"/>
          <p:cNvGraphicFramePr>
            <a:graphicFrameLocks noChangeAspect="1"/>
          </p:cNvGraphicFramePr>
          <p:nvPr/>
        </p:nvGraphicFramePr>
        <p:xfrm>
          <a:off x="1981200" y="1687830"/>
          <a:ext cx="32766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7" name="" r:id="rId3" imgW="1193800" imgH="228600" progId="Equation.DSMT4">
                  <p:embed/>
                </p:oleObj>
              </mc:Choice>
              <mc:Fallback>
                <p:oleObj name="" r:id="rId3" imgW="1193800" imgH="228600" progId="Equation.DSMT4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1200" y="1687830"/>
                        <a:ext cx="3276600" cy="550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1926" name="Group 10"/>
          <p:cNvGrpSpPr/>
          <p:nvPr/>
        </p:nvGrpSpPr>
        <p:grpSpPr>
          <a:xfrm>
            <a:off x="1703388" y="5369243"/>
            <a:ext cx="8421687" cy="534987"/>
            <a:chOff x="308" y="3647"/>
            <a:chExt cx="5305" cy="337"/>
          </a:xfrm>
        </p:grpSpPr>
        <p:sp>
          <p:nvSpPr>
            <p:cNvPr id="81928" name="Text Box 6"/>
            <p:cNvSpPr txBox="1"/>
            <p:nvPr/>
          </p:nvSpPr>
          <p:spPr>
            <a:xfrm>
              <a:off x="308" y="3647"/>
              <a:ext cx="576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latin typeface="仿宋_GB2312" pitchFamily="49" charset="-122"/>
                  <a:ea typeface="仿宋_GB2312" pitchFamily="49" charset="-122"/>
                </a:rPr>
                <a:t>解</a:t>
              </a:r>
              <a:r>
                <a:rPr lang="en-US" altLang="zh-CN" sz="2800" b="1" dirty="0">
                  <a:latin typeface="仿宋_GB2312" pitchFamily="49" charset="-122"/>
                  <a:ea typeface="仿宋_GB2312" pitchFamily="49" charset="-122"/>
                </a:rPr>
                <a:t>:</a:t>
              </a:r>
              <a:endParaRPr lang="en-US" altLang="zh-CN" sz="2800" b="1" dirty="0">
                <a:latin typeface="仿宋_GB2312" pitchFamily="49" charset="-122"/>
                <a:ea typeface="仿宋_GB2312" pitchFamily="49" charset="-122"/>
              </a:endParaRPr>
            </a:p>
          </p:txBody>
        </p:sp>
        <p:sp>
          <p:nvSpPr>
            <p:cNvPr id="81929" name="Text Box 7"/>
            <p:cNvSpPr txBox="1"/>
            <p:nvPr/>
          </p:nvSpPr>
          <p:spPr>
            <a:xfrm>
              <a:off x="720" y="3655"/>
              <a:ext cx="4893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latin typeface="仿宋_GB2312" pitchFamily="49" charset="-122"/>
                  <a:ea typeface="仿宋_GB2312" pitchFamily="49" charset="-122"/>
                </a:rPr>
                <a:t>换路前电路已稳定，由换路定律可得：</a:t>
              </a:r>
              <a:endParaRPr lang="zh-CN" altLang="en-US" sz="2800" b="1" dirty="0">
                <a:latin typeface="仿宋_GB2312" pitchFamily="49" charset="-122"/>
                <a:ea typeface="仿宋_GB2312" pitchFamily="49" charset="-122"/>
              </a:endParaRPr>
            </a:p>
          </p:txBody>
        </p:sp>
      </p:grpSp>
      <p:graphicFrame>
        <p:nvGraphicFramePr>
          <p:cNvPr id="111624" name="Object 8"/>
          <p:cNvGraphicFramePr>
            <a:graphicFrameLocks noChangeAspect="1"/>
          </p:cNvGraphicFramePr>
          <p:nvPr/>
        </p:nvGraphicFramePr>
        <p:xfrm>
          <a:off x="3103563" y="5821998"/>
          <a:ext cx="5976937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8" name="" r:id="rId5" imgW="2387600" imgH="393700" progId="Equation.DSMT4">
                  <p:embed/>
                </p:oleObj>
              </mc:Choice>
              <mc:Fallback>
                <p:oleObj name="" r:id="rId5" imgW="2387600" imgH="393700" progId="Equation.DSMT4">
                  <p:embed/>
                  <p:pic>
                    <p:nvPicPr>
                      <p:cNvPr id="0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03563" y="5821998"/>
                        <a:ext cx="5976937" cy="985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2"/>
          <p:cNvSpPr txBox="1"/>
          <p:nvPr/>
        </p:nvSpPr>
        <p:spPr>
          <a:xfrm>
            <a:off x="2316163" y="3547428"/>
            <a:ext cx="4500562" cy="6076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latin typeface="宋体" pitchFamily="2" charset="-122"/>
              </a:rPr>
              <a:t>                          </a:t>
            </a:r>
            <a:endParaRPr lang="en-US" altLang="zh-CN" sz="2800" b="1" dirty="0">
              <a:latin typeface="宋体" pitchFamily="2" charset="-122"/>
            </a:endParaRPr>
          </a:p>
        </p:txBody>
      </p:sp>
      <p:sp>
        <p:nvSpPr>
          <p:cNvPr id="112643" name="Text Box 3"/>
          <p:cNvSpPr txBox="1">
            <a:spLocks noChangeArrowheads="1"/>
          </p:cNvSpPr>
          <p:nvPr/>
        </p:nvSpPr>
        <p:spPr bwMode="auto">
          <a:xfrm>
            <a:off x="1847850" y="669290"/>
            <a:ext cx="4608513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2800" b="1" kern="1200" cap="none" spc="0" normalizeH="0" baseline="0" noProof="0">
                <a:latin typeface="仿宋_GB2312" pitchFamily="49" charset="-122"/>
                <a:ea typeface="仿宋_GB2312" pitchFamily="49" charset="-122"/>
                <a:cs typeface="+mn-cs"/>
              </a:rPr>
              <a:t>换路后电路为</a:t>
            </a:r>
            <a:r>
              <a:rPr kumimoji="0" lang="zh-CN" altLang="en-US" sz="2800" b="1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仿宋_GB2312" pitchFamily="49" charset="-122"/>
                <a:ea typeface="仿宋_GB2312" pitchFamily="49" charset="-122"/>
                <a:cs typeface="+mn-cs"/>
              </a:rPr>
              <a:t>零输入响应</a:t>
            </a:r>
            <a:r>
              <a:rPr kumimoji="0" lang="zh-CN" altLang="en-US" sz="2800" b="1" kern="1200" cap="none" spc="0" normalizeH="0" baseline="0" noProof="0">
                <a:latin typeface="仿宋_GB2312" pitchFamily="49" charset="-122"/>
                <a:ea typeface="仿宋_GB2312" pitchFamily="49" charset="-122"/>
                <a:cs typeface="+mn-cs"/>
              </a:rPr>
              <a:t>。</a:t>
            </a:r>
            <a:endParaRPr kumimoji="0" lang="zh-CN" altLang="en-US" sz="2800" b="1" kern="1200" cap="none" spc="0" normalizeH="0" baseline="0" noProof="0">
              <a:latin typeface="仿宋_GB2312" pitchFamily="49" charset="-122"/>
              <a:ea typeface="仿宋_GB2312" pitchFamily="49" charset="-122"/>
              <a:cs typeface="+mn-cs"/>
            </a:endParaRPr>
          </a:p>
        </p:txBody>
      </p:sp>
      <p:graphicFrame>
        <p:nvGraphicFramePr>
          <p:cNvPr id="112644" name="Object 4"/>
          <p:cNvGraphicFramePr>
            <a:graphicFrameLocks noChangeAspect="1"/>
          </p:cNvGraphicFramePr>
          <p:nvPr/>
        </p:nvGraphicFramePr>
        <p:xfrm>
          <a:off x="1989138" y="2774315"/>
          <a:ext cx="425291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0" name="" r:id="rId1" imgW="1536700" imgH="419100" progId="Equation.DSMT4">
                  <p:embed/>
                </p:oleObj>
              </mc:Choice>
              <mc:Fallback>
                <p:oleObj name="" r:id="rId1" imgW="1536700" imgH="419100" progId="Equation.DSMT4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89138" y="2774315"/>
                        <a:ext cx="4252912" cy="1158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1919288" y="4341178"/>
            <a:ext cx="27368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2800" b="1" kern="1200" cap="none" spc="0" normalizeH="0" baseline="0" noProof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仿宋_GB2312" pitchFamily="49" charset="-122"/>
                <a:ea typeface="仿宋_GB2312" pitchFamily="49" charset="-122"/>
                <a:cs typeface="+mn-cs"/>
              </a:rPr>
              <a:t>时间常数</a:t>
            </a:r>
            <a:r>
              <a:rPr kumimoji="0" lang="zh-CN" altLang="en-US" sz="2800" b="1" kern="1200" cap="none" spc="0" normalizeH="0" baseline="0" noProof="0">
                <a:latin typeface="仿宋_GB2312" pitchFamily="49" charset="-122"/>
                <a:ea typeface="仿宋_GB2312" pitchFamily="49" charset="-122"/>
                <a:cs typeface="+mn-cs"/>
              </a:rPr>
              <a:t>为：</a:t>
            </a:r>
            <a:endParaRPr kumimoji="0" lang="zh-CN" altLang="en-US" sz="2800" b="1" kern="1200" cap="none" spc="0" normalizeH="0" baseline="0" noProof="0">
              <a:latin typeface="仿宋_GB2312" pitchFamily="49" charset="-122"/>
              <a:ea typeface="仿宋_GB2312" pitchFamily="49" charset="-122"/>
              <a:cs typeface="+mn-cs"/>
            </a:endParaRPr>
          </a:p>
        </p:txBody>
      </p:sp>
      <p:graphicFrame>
        <p:nvGraphicFramePr>
          <p:cNvPr id="112646" name="Object 6"/>
          <p:cNvGraphicFramePr>
            <a:graphicFrameLocks noChangeAspect="1"/>
          </p:cNvGraphicFramePr>
          <p:nvPr/>
        </p:nvGraphicFramePr>
        <p:xfrm>
          <a:off x="4583113" y="5060315"/>
          <a:ext cx="2873375" cy="128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1" name="" r:id="rId3" imgW="965200" imgH="431800" progId="Equation.DSMT4">
                  <p:embed/>
                </p:oleObj>
              </mc:Choice>
              <mc:Fallback>
                <p:oleObj name="" r:id="rId3" imgW="965200" imgH="431800" progId="Equation.DSMT4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83113" y="5060315"/>
                        <a:ext cx="2873375" cy="1284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8" name="Rectangle 8"/>
          <p:cNvSpPr/>
          <p:nvPr/>
        </p:nvSpPr>
        <p:spPr>
          <a:xfrm>
            <a:off x="1919288" y="1461453"/>
            <a:ext cx="4105275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800" b="1" dirty="0">
                <a:latin typeface="Times New Roman" panose="02020503050405090304" pitchFamily="18" charset="0"/>
                <a:ea typeface="仿宋_GB2312" pitchFamily="49" charset="-122"/>
              </a:rPr>
              <a:t>从</a:t>
            </a:r>
            <a:r>
              <a:rPr lang="zh-CN" altLang="en-US" sz="2800" b="1" i="1" dirty="0">
                <a:latin typeface="Times New Roman" panose="02020503050405090304" pitchFamily="18" charset="0"/>
                <a:ea typeface="仿宋_GB2312" pitchFamily="49" charset="-122"/>
              </a:rPr>
              <a:t>Ｌ</a:t>
            </a:r>
            <a:r>
              <a:rPr lang="zh-CN" altLang="en-US" sz="2800" b="1" dirty="0">
                <a:latin typeface="Times New Roman" panose="02020503050405090304" pitchFamily="18" charset="0"/>
                <a:ea typeface="仿宋_GB2312" pitchFamily="49" charset="-122"/>
              </a:rPr>
              <a:t>两端视入的等效电阻为：</a:t>
            </a:r>
            <a:endParaRPr lang="zh-CN" altLang="en-US" sz="2800" b="1" dirty="0"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graphicFrame>
        <p:nvGraphicFramePr>
          <p:cNvPr id="82952" name="Object 10"/>
          <p:cNvGraphicFramePr>
            <a:graphicFrameLocks noChangeAspect="1"/>
          </p:cNvGraphicFramePr>
          <p:nvPr/>
        </p:nvGraphicFramePr>
        <p:xfrm>
          <a:off x="6311900" y="1461453"/>
          <a:ext cx="2952750" cy="280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2" name="" r:id="rId5" imgW="2456180" imgH="2331085" progId="Visio.Drawing.11">
                  <p:embed/>
                </p:oleObj>
              </mc:Choice>
              <mc:Fallback>
                <p:oleObj name="" r:id="rId5" imgW="2456180" imgH="2331085" progId="Visio.Drawing.11">
                  <p:embed/>
                  <p:pic>
                    <p:nvPicPr>
                      <p:cNvPr id="0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11900" y="1461453"/>
                        <a:ext cx="2952750" cy="2809875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1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/>
      <p:bldP spid="112643" grpId="0" bldLvl="0" animBg="1"/>
      <p:bldP spid="112645" grpId="0" bldLvl="0" animBg="1"/>
      <p:bldP spid="11264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ext Box 2"/>
          <p:cNvSpPr txBox="1"/>
          <p:nvPr/>
        </p:nvSpPr>
        <p:spPr>
          <a:xfrm>
            <a:off x="1847850" y="508635"/>
            <a:ext cx="338455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宋体" pitchFamily="2" charset="-122"/>
              </a:rPr>
              <a:t>零输入响应为：</a:t>
            </a:r>
            <a:endParaRPr lang="zh-CN" altLang="en-US" sz="3200" b="1" dirty="0">
              <a:latin typeface="宋体" pitchFamily="2" charset="-122"/>
            </a:endParaRPr>
          </a:p>
        </p:txBody>
      </p:sp>
      <p:graphicFrame>
        <p:nvGraphicFramePr>
          <p:cNvPr id="113667" name="Object 3"/>
          <p:cNvGraphicFramePr>
            <a:graphicFrameLocks noChangeAspect="1"/>
          </p:cNvGraphicFramePr>
          <p:nvPr/>
        </p:nvGraphicFramePr>
        <p:xfrm>
          <a:off x="1992313" y="1084263"/>
          <a:ext cx="3744912" cy="167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4" name="" r:id="rId1" imgW="1307465" imgH="584200" progId="Equation.DSMT4">
                  <p:embed/>
                </p:oleObj>
              </mc:Choice>
              <mc:Fallback>
                <p:oleObj name="" r:id="rId1" imgW="1307465" imgH="584200" progId="Equation.DSMT4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92313" y="1084263"/>
                        <a:ext cx="3744912" cy="16716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68" name="Object 4"/>
          <p:cNvGraphicFramePr>
            <a:graphicFrameLocks noChangeAspect="1"/>
          </p:cNvGraphicFramePr>
          <p:nvPr/>
        </p:nvGraphicFramePr>
        <p:xfrm>
          <a:off x="1919288" y="2847023"/>
          <a:ext cx="530225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5" name="" r:id="rId3" imgW="1993265" imgH="406400" progId="Equation.DSMT4">
                  <p:embed/>
                </p:oleObj>
              </mc:Choice>
              <mc:Fallback>
                <p:oleObj name="" r:id="rId3" imgW="1993265" imgH="406400" progId="Equation.DSMT4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9288" y="2847023"/>
                        <a:ext cx="5302250" cy="1117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69" name="Object 5"/>
          <p:cNvGraphicFramePr>
            <a:graphicFrameLocks noChangeAspect="1"/>
          </p:cNvGraphicFramePr>
          <p:nvPr/>
        </p:nvGraphicFramePr>
        <p:xfrm>
          <a:off x="1703388" y="3867785"/>
          <a:ext cx="44958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6" name="" r:id="rId5" imgW="1739900" imgH="393700" progId="Equation.DSMT4">
                  <p:embed/>
                </p:oleObj>
              </mc:Choice>
              <mc:Fallback>
                <p:oleObj name="" r:id="rId5" imgW="1739900" imgH="393700" progId="Equation.DSMT4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3388" y="3867785"/>
                        <a:ext cx="4495800" cy="101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0" name="Object 6"/>
          <p:cNvGraphicFramePr>
            <a:graphicFrameLocks noChangeAspect="1"/>
          </p:cNvGraphicFramePr>
          <p:nvPr/>
        </p:nvGraphicFramePr>
        <p:xfrm>
          <a:off x="1703388" y="5099685"/>
          <a:ext cx="46482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7" name="" r:id="rId7" imgW="1663700" imgH="469900" progId="Equation.DSMT4">
                  <p:embed/>
                </p:oleObj>
              </mc:Choice>
              <mc:Fallback>
                <p:oleObj name="" r:id="rId7" imgW="1663700" imgH="469900" progId="Equation.DSMT4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03388" y="5099685"/>
                        <a:ext cx="4648200" cy="1314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3" name="Object 9"/>
          <p:cNvGraphicFramePr>
            <a:graphicFrameLocks noChangeAspect="1"/>
          </p:cNvGraphicFramePr>
          <p:nvPr/>
        </p:nvGraphicFramePr>
        <p:xfrm>
          <a:off x="6460490" y="3613785"/>
          <a:ext cx="4454525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8" name="" r:id="rId9" imgW="4000500" imgH="2466975" progId="Visio.Drawing.11">
                  <p:embed/>
                </p:oleObj>
              </mc:Choice>
              <mc:Fallback>
                <p:oleObj name="" r:id="rId9" imgW="4000500" imgH="2466975" progId="Visio.Drawing.11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FFFFFF"/>
                          </a:clrFrom>
                          <a:clrTo>
                            <a:srgbClr val="EDECD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460490" y="3613785"/>
                        <a:ext cx="4454525" cy="2800350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6" name="Text Box 10"/>
          <p:cNvSpPr txBox="1"/>
          <p:nvPr/>
        </p:nvSpPr>
        <p:spPr>
          <a:xfrm>
            <a:off x="8328025" y="3029585"/>
            <a:ext cx="71913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Times New Roman" panose="02020503050405090304" pitchFamily="18" charset="0"/>
              </a:rPr>
              <a:t>(a)</a:t>
            </a:r>
            <a:endParaRPr lang="en-US" altLang="zh-CN" b="1" dirty="0">
              <a:latin typeface="Times New Roman" panose="02020503050405090304" pitchFamily="18" charset="0"/>
            </a:endParaRPr>
          </a:p>
        </p:txBody>
      </p:sp>
      <p:sp>
        <p:nvSpPr>
          <p:cNvPr id="113675" name="Text Box 11"/>
          <p:cNvSpPr txBox="1"/>
          <p:nvPr/>
        </p:nvSpPr>
        <p:spPr>
          <a:xfrm>
            <a:off x="8328025" y="6485573"/>
            <a:ext cx="71913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Times New Roman" panose="02020503050405090304" pitchFamily="18" charset="0"/>
              </a:rPr>
              <a:t>(b)</a:t>
            </a:r>
            <a:endParaRPr lang="en-US" altLang="zh-CN" b="1" dirty="0">
              <a:latin typeface="Times New Roman" panose="02020503050405090304" pitchFamily="18" charset="0"/>
            </a:endParaRPr>
          </a:p>
        </p:txBody>
      </p:sp>
      <p:graphicFrame>
        <p:nvGraphicFramePr>
          <p:cNvPr id="83978" name="Object 13"/>
          <p:cNvGraphicFramePr>
            <a:graphicFrameLocks noChangeAspect="1"/>
          </p:cNvGraphicFramePr>
          <p:nvPr/>
        </p:nvGraphicFramePr>
        <p:xfrm>
          <a:off x="7385368" y="621348"/>
          <a:ext cx="2605087" cy="247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9" name="" r:id="rId11" imgW="2456180" imgH="2331085" progId="Visio.Drawing.11">
                  <p:embed/>
                </p:oleObj>
              </mc:Choice>
              <mc:Fallback>
                <p:oleObj name="" r:id="rId11" imgW="2456180" imgH="2331085" progId="Visio.Drawing.11">
                  <p:embed/>
                  <p:pic>
                    <p:nvPicPr>
                      <p:cNvPr id="0" name="Object 1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85368" y="621348"/>
                        <a:ext cx="2605087" cy="2479675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7" dur="500"/>
                                        <p:tgtEl>
                                          <p:spTgt spid="113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3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6" grpId="0"/>
      <p:bldP spid="11367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/>
          <p:cNvSpPr txBox="1"/>
          <p:nvPr/>
        </p:nvSpPr>
        <p:spPr>
          <a:xfrm>
            <a:off x="2098675" y="738347"/>
            <a:ext cx="1333500" cy="521970"/>
          </a:xfrm>
          <a:prstGeom prst="rect">
            <a:avLst/>
          </a:prstGeom>
          <a:solidFill>
            <a:schemeClr val="hlink"/>
          </a:solidFill>
          <a:ln w="9525">
            <a:noFill/>
          </a:ln>
          <a:effectLst>
            <a:outerShdw dist="35921" dir="2699999" algn="ctr" rotWithShape="0">
              <a:schemeClr val="bg2"/>
            </a:outerShdw>
          </a:effectLst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小结</a:t>
            </a:r>
            <a:endParaRPr lang="zh-CN" altLang="en-US" sz="2800" b="1" dirty="0">
              <a:solidFill>
                <a:srgbClr val="00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83971" name="Text Box 3"/>
          <p:cNvSpPr txBox="1"/>
          <p:nvPr/>
        </p:nvSpPr>
        <p:spPr>
          <a:xfrm>
            <a:off x="2165350" y="5910898"/>
            <a:ext cx="8899525" cy="39878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4.</a:t>
            </a:r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一阶电路的零输入响应和初始值成正比，称为零输入线性。</a:t>
            </a:r>
            <a:endParaRPr lang="zh-CN" altLang="en-US" sz="20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83972" name="Text Box 4"/>
          <p:cNvSpPr txBox="1"/>
          <p:nvPr/>
        </p:nvSpPr>
        <p:spPr>
          <a:xfrm>
            <a:off x="2222500" y="1427798"/>
            <a:ext cx="7715250" cy="7067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marL="342900" indent="-342900" eaLnBrk="1" hangingPunct="1">
              <a:buAutoNum type="arabicPeriod"/>
            </a:pPr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一阶电路的零输入响应是由储能元件的初值引起的</a:t>
            </a:r>
            <a:endParaRPr lang="zh-CN" altLang="en-US" sz="20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  <a:p>
            <a:pPr marL="342900" indent="-342900" eaLnBrk="1" hangingPunct="1"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  响应</a:t>
            </a:r>
            <a:r>
              <a:rPr lang="en-US" altLang="zh-CN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, </a:t>
            </a:r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都是由初始值衰减为零的指数衰减函数。</a:t>
            </a:r>
            <a:endParaRPr lang="zh-CN" altLang="en-US" sz="20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83973" name="Text Box 5"/>
          <p:cNvSpPr txBox="1"/>
          <p:nvPr/>
        </p:nvSpPr>
        <p:spPr>
          <a:xfrm>
            <a:off x="2208213" y="3809048"/>
            <a:ext cx="8064500" cy="101473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2. </a:t>
            </a:r>
            <a:r>
              <a:rPr lang="zh-CN" altLang="zh-CN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衰减快慢取决于时间常数</a:t>
            </a:r>
            <a:r>
              <a:rPr lang="zh-CN" altLang="en-US" sz="2000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endParaRPr lang="zh-CN" altLang="en-US" sz="2000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  <a:sym typeface="Symbol" panose="05050102010706020507" pitchFamily="18" charset="2"/>
            </a:endParaRPr>
          </a:p>
          <a:p>
            <a:pPr eaLnBrk="1" hangingPunct="1"/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    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RC</a:t>
            </a:r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电路    </a:t>
            </a:r>
            <a:r>
              <a:rPr lang="zh-CN" altLang="en-US" sz="2000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=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RC 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,</a:t>
            </a:r>
            <a:r>
              <a:rPr lang="en-US" altLang="zh-CN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    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RL</a:t>
            </a:r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电路    </a:t>
            </a:r>
            <a:r>
              <a:rPr lang="zh-CN" altLang="en-US" sz="2000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=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L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/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R</a:t>
            </a:r>
            <a:endParaRPr lang="en-US" altLang="zh-CN" sz="2000" b="1" i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000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     R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为与动态元件相连的一端口电路的等效电阻。</a:t>
            </a:r>
            <a:endParaRPr lang="zh-CN" altLang="en-US" sz="2000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83974" name="Text Box 6"/>
          <p:cNvSpPr txBox="1"/>
          <p:nvPr/>
        </p:nvSpPr>
        <p:spPr>
          <a:xfrm>
            <a:off x="2208213" y="5118735"/>
            <a:ext cx="7704137" cy="39878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3.  </a:t>
            </a:r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同一电路中所有响应具有相同的时间常数。</a:t>
            </a:r>
            <a:endParaRPr lang="zh-CN" altLang="en-US" sz="20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84999" name="Text Box 7"/>
          <p:cNvSpPr txBox="1"/>
          <p:nvPr/>
        </p:nvSpPr>
        <p:spPr>
          <a:xfrm>
            <a:off x="3898900" y="271780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endParaRPr lang="zh-CN" altLang="zh-CN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83976" name="Object 8"/>
          <p:cNvGraphicFramePr>
            <a:graphicFrameLocks noChangeAspect="1"/>
          </p:cNvGraphicFramePr>
          <p:nvPr/>
        </p:nvGraphicFramePr>
        <p:xfrm>
          <a:off x="2387600" y="2373313"/>
          <a:ext cx="2878138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38" name="" r:id="rId1" imgW="981075" imgH="323850" progId="Equation.DSMT4">
                  <p:embed/>
                </p:oleObj>
              </mc:Choice>
              <mc:Fallback>
                <p:oleObj name="" r:id="rId1" imgW="981075" imgH="323850" progId="Equation.DSMT4">
                  <p:embed/>
                  <p:pic>
                    <p:nvPicPr>
                      <p:cNvPr id="0" name="Object 8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87600" y="2373313"/>
                        <a:ext cx="2878138" cy="95250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33CCFF"/>
                          </a:gs>
                          <a:gs pos="100000">
                            <a:schemeClr val="bg1"/>
                          </a:gs>
                        </a:gsLst>
                        <a:lin ang="5400000" scaled="1"/>
                        <a:tileRect/>
                      </a:gra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977" name="Group 9"/>
          <p:cNvGrpSpPr/>
          <p:nvPr/>
        </p:nvGrpSpPr>
        <p:grpSpPr>
          <a:xfrm>
            <a:off x="6096000" y="2309813"/>
            <a:ext cx="3992563" cy="1169988"/>
            <a:chOff x="2880" y="1225"/>
            <a:chExt cx="2515" cy="737"/>
          </a:xfrm>
        </p:grpSpPr>
        <p:sp>
          <p:nvSpPr>
            <p:cNvPr id="85002" name="Text Box 10"/>
            <p:cNvSpPr txBox="1"/>
            <p:nvPr/>
          </p:nvSpPr>
          <p:spPr>
            <a:xfrm>
              <a:off x="3696" y="1633"/>
              <a:ext cx="1497" cy="329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2800" b="1" i="1" baseline="-25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L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sz="2800" b="1" baseline="30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)= </a:t>
              </a:r>
              <a:r>
                <a:rPr lang="en-US" altLang="zh-CN" sz="2800" b="1" i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2800" b="1" i="1" baseline="-25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L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(0</a:t>
              </a:r>
              <a:r>
                <a:rPr lang="zh-CN" altLang="en-US" sz="2800" b="1" baseline="30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－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2800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85003" name="Text Box 11"/>
            <p:cNvSpPr txBox="1"/>
            <p:nvPr/>
          </p:nvSpPr>
          <p:spPr>
            <a:xfrm>
              <a:off x="3774" y="1225"/>
              <a:ext cx="1621" cy="32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2800" b="1" i="1" baseline="-25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sz="2800" b="1" baseline="-25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sz="2800" b="1" baseline="30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) = </a:t>
              </a:r>
              <a:r>
                <a:rPr lang="en-US" altLang="zh-CN" sz="2800" b="1" i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2800" b="1" i="1" baseline="-25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sz="2800" b="1" baseline="-25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(0</a:t>
              </a:r>
              <a:r>
                <a:rPr lang="zh-CN" altLang="en-US" sz="2800" b="1" baseline="30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－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2800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85004" name="Text Box 12"/>
            <p:cNvSpPr txBox="1"/>
            <p:nvPr/>
          </p:nvSpPr>
          <p:spPr>
            <a:xfrm>
              <a:off x="2925" y="1344"/>
              <a:ext cx="861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RC</a:t>
              </a:r>
              <a:r>
                <a:rPr lang="zh-CN" altLang="en-US" b="1" dirty="0">
                  <a:solidFill>
                    <a:srgbClr val="FF0000"/>
                  </a:solidFill>
                  <a:latin typeface="Arial" panose="020B0604020202090204" pitchFamily="34" charset="0"/>
                  <a:ea typeface="仿宋_GB2312" pitchFamily="49" charset="-122"/>
                </a:rPr>
                <a:t>电路</a:t>
              </a:r>
              <a:endPara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85005" name="Text Box 13"/>
            <p:cNvSpPr txBox="1"/>
            <p:nvPr/>
          </p:nvSpPr>
          <p:spPr>
            <a:xfrm>
              <a:off x="2880" y="1706"/>
              <a:ext cx="861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RL</a:t>
              </a:r>
              <a:r>
                <a:rPr lang="zh-CN" altLang="en-US" b="1" dirty="0">
                  <a:solidFill>
                    <a:srgbClr val="FF0000"/>
                  </a:solidFill>
                  <a:latin typeface="Arial" panose="020B0604020202090204" pitchFamily="34" charset="0"/>
                  <a:ea typeface="仿宋_GB2312" pitchFamily="49" charset="-122"/>
                </a:rPr>
                <a:t>电路</a:t>
              </a:r>
              <a:endPara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0"/>
                                        <p:tgtEl>
                                          <p:spTgt spid="8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0" grpId="0" bldLvl="0" animBg="1"/>
      <p:bldP spid="83971" grpId="0"/>
      <p:bldP spid="83972" grpId="0"/>
      <p:bldP spid="83973" grpId="0"/>
      <p:bldP spid="839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/>
          <p:nvPr/>
        </p:nvSpPr>
        <p:spPr>
          <a:xfrm>
            <a:off x="2063750" y="2453482"/>
            <a:ext cx="3400425" cy="52197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过渡过程产生的原因</a:t>
            </a:r>
            <a:endParaRPr lang="zh-CN" altLang="en-US" sz="2800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41987" name="Text Box 3"/>
          <p:cNvSpPr txBox="1"/>
          <p:nvPr/>
        </p:nvSpPr>
        <p:spPr>
          <a:xfrm>
            <a:off x="1919288" y="3438208"/>
            <a:ext cx="8135937" cy="119888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      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电路内部含有储能元件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L  </a:t>
            </a:r>
            <a:r>
              <a:rPr lang="zh-CN" altLang="en-US" sz="24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、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电路在换路时能量发生变化，而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能量的储存和释放都需要一定的时间来完成。</a:t>
            </a:r>
            <a:endParaRPr lang="zh-CN" altLang="en-US" sz="2400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  <a:p>
            <a:pPr eaLnBrk="1" hangingPunct="1"/>
            <a:endParaRPr lang="zh-CN" altLang="en-US" sz="2400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3071813" y="4594860"/>
          <a:ext cx="130810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" r:id="rId1" imgW="533400" imgH="400050" progId="Equation.3">
                  <p:embed/>
                </p:oleObj>
              </mc:Choice>
              <mc:Fallback>
                <p:oleObj name="" r:id="rId1" imgW="533400" imgH="400050" progId="Equation.3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71813" y="4594860"/>
                        <a:ext cx="1308100" cy="973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9" name="Text Box 5"/>
          <p:cNvSpPr txBox="1"/>
          <p:nvPr/>
        </p:nvSpPr>
        <p:spPr>
          <a:xfrm>
            <a:off x="3935413" y="1137285"/>
            <a:ext cx="35496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电路结构、状态发生变化</a:t>
            </a:r>
            <a:endParaRPr lang="zh-CN" altLang="en-US" sz="2400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41990" name="Text Box 6"/>
          <p:cNvSpPr txBox="1"/>
          <p:nvPr/>
        </p:nvSpPr>
        <p:spPr>
          <a:xfrm>
            <a:off x="1992313" y="1067435"/>
            <a:ext cx="1079500" cy="52197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换路</a:t>
            </a:r>
            <a:endParaRPr lang="zh-CN" altLang="en-US" sz="2800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41991" name="AutoShape 7"/>
          <p:cNvSpPr/>
          <p:nvPr/>
        </p:nvSpPr>
        <p:spPr>
          <a:xfrm>
            <a:off x="3143250" y="1210310"/>
            <a:ext cx="865188" cy="288925"/>
          </a:xfrm>
          <a:prstGeom prst="rightArrow">
            <a:avLst>
              <a:gd name="adj1" fmla="val 50000"/>
              <a:gd name="adj2" fmla="val 74862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41992" name="Group 8"/>
          <p:cNvGrpSpPr/>
          <p:nvPr/>
        </p:nvGrpSpPr>
        <p:grpSpPr>
          <a:xfrm>
            <a:off x="7608888" y="937260"/>
            <a:ext cx="2546350" cy="1092201"/>
            <a:chOff x="3969" y="128"/>
            <a:chExt cx="1604" cy="688"/>
          </a:xfrm>
        </p:grpSpPr>
        <p:sp>
          <p:nvSpPr>
            <p:cNvPr id="12300" name="Text Box 9"/>
            <p:cNvSpPr txBox="1"/>
            <p:nvPr/>
          </p:nvSpPr>
          <p:spPr>
            <a:xfrm>
              <a:off x="4111" y="128"/>
              <a:ext cx="146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sz="2400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支路接入或断开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301" name="AutoShape 10"/>
            <p:cNvSpPr/>
            <p:nvPr/>
          </p:nvSpPr>
          <p:spPr>
            <a:xfrm>
              <a:off x="3969" y="164"/>
              <a:ext cx="91" cy="590"/>
            </a:xfrm>
            <a:prstGeom prst="leftBrace">
              <a:avLst>
                <a:gd name="adj1" fmla="val 54029"/>
                <a:gd name="adj2" fmla="val 5000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sz="24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302" name="Text Box 11"/>
            <p:cNvSpPr txBox="1"/>
            <p:nvPr/>
          </p:nvSpPr>
          <p:spPr>
            <a:xfrm>
              <a:off x="4155" y="526"/>
              <a:ext cx="1270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sz="2400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电路参数变化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41996" name="AutoShape 12"/>
          <p:cNvSpPr/>
          <p:nvPr/>
        </p:nvSpPr>
        <p:spPr>
          <a:xfrm>
            <a:off x="5808663" y="2651760"/>
            <a:ext cx="865187" cy="288925"/>
          </a:xfrm>
          <a:prstGeom prst="rightArrow">
            <a:avLst>
              <a:gd name="adj1" fmla="val 50000"/>
              <a:gd name="adj2" fmla="val 74862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41997" name="Object 13"/>
          <p:cNvGraphicFramePr>
            <a:graphicFrameLocks noChangeAspect="1"/>
          </p:cNvGraphicFramePr>
          <p:nvPr/>
        </p:nvGraphicFramePr>
        <p:xfrm>
          <a:off x="7248525" y="4955223"/>
          <a:ext cx="1157288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" r:id="rId3" imgW="476250" imgH="152400" progId="Equation.3">
                  <p:embed/>
                </p:oleObj>
              </mc:Choice>
              <mc:Fallback>
                <p:oleObj name="" r:id="rId3" imgW="476250" imgH="152400" progId="Equation.3">
                  <p:embed/>
                  <p:pic>
                    <p:nvPicPr>
                      <p:cNvPr id="0" name="Object 1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248525" y="4955223"/>
                        <a:ext cx="1157288" cy="396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8" name="Object 14"/>
          <p:cNvGraphicFramePr>
            <a:graphicFrameLocks noChangeAspect="1"/>
          </p:cNvGraphicFramePr>
          <p:nvPr/>
        </p:nvGraphicFramePr>
        <p:xfrm>
          <a:off x="5303838" y="4883785"/>
          <a:ext cx="118586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" r:id="rId5" imgW="485775" imgH="171450" progId="Equation.3">
                  <p:embed/>
                </p:oleObj>
              </mc:Choice>
              <mc:Fallback>
                <p:oleObj name="" r:id="rId5" imgW="485775" imgH="171450" progId="Equation.3">
                  <p:embed/>
                  <p:pic>
                    <p:nvPicPr>
                      <p:cNvPr id="0" name="Object 14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303838" y="4883785"/>
                        <a:ext cx="1185862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4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400"/>
                            </p:stCondLst>
                            <p:childTnLst>
                              <p:par>
                                <p:cTn id="4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3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30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30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 bldLvl="0" animBg="1"/>
      <p:bldP spid="41987" grpId="0" build="p"/>
      <p:bldP spid="41989" grpId="0" build="p"/>
      <p:bldP spid="41990" grpId="0" bldLvl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2"/>
          <p:cNvSpPr txBox="1"/>
          <p:nvPr/>
        </p:nvSpPr>
        <p:spPr>
          <a:xfrm>
            <a:off x="1992313" y="1429068"/>
            <a:ext cx="8208962" cy="3184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）从物理意义上说，零输入响应是在零输入时非零初始状态下产生的，它取决于电路的初始状态，也取决于电路的特性。对一阶电路来说，它是通过时间常数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τ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或电路固有频率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λ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来体现的。</a:t>
            </a:r>
            <a:endParaRPr lang="zh-CN" altLang="en-US" sz="2000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）从数学意义上说，零输入响应就是线性齐次常微分方程，在非零初始条件下的解。</a:t>
            </a:r>
            <a:endParaRPr lang="zh-CN" altLang="en-US" sz="2000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  <a:p>
            <a:pPr eaLnBrk="1" hangingPunct="1">
              <a:lnSpc>
                <a:spcPct val="135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）在激励为零时，线性电路的零输入响应与电路的初始状态呈线性关系，初始状态可看做是电路的“激励”或“输入信号”。若初始状态增大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A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倍，则零输入响应也增大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A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倍，这种关系我们称为“零输入线性”。</a:t>
            </a:r>
            <a:endParaRPr lang="zh-CN" altLang="en-US" sz="2000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271363" name="Rectangle 3"/>
          <p:cNvSpPr/>
          <p:nvPr/>
        </p:nvSpPr>
        <p:spPr>
          <a:xfrm>
            <a:off x="2279650" y="766128"/>
            <a:ext cx="323342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零输入响应的特性如下</a:t>
            </a:r>
            <a:r>
              <a:rPr lang="en-US" altLang="zh-CN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: </a:t>
            </a:r>
            <a:endParaRPr lang="en-US" altLang="zh-CN" sz="20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713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7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/>
          <p:nvPr/>
        </p:nvSpPr>
        <p:spPr>
          <a:xfrm>
            <a:off x="4872038" y="1330008"/>
            <a:ext cx="5184775" cy="9759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25000"/>
              </a:lnSpc>
            </a:pP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动态元件初始能量为零，由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t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&gt;0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电路中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外加输入激励作用所产生的响应。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135171" name="Object 3"/>
          <p:cNvGraphicFramePr>
            <a:graphicFrameLocks noChangeAspect="1"/>
          </p:cNvGraphicFramePr>
          <p:nvPr/>
        </p:nvGraphicFramePr>
        <p:xfrm>
          <a:off x="6383338" y="3130233"/>
          <a:ext cx="3097212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2" name="" r:id="rId1" imgW="1238250" imgH="400050" progId="Equation.3">
                  <p:embed/>
                </p:oleObj>
              </mc:Choice>
              <mc:Fallback>
                <p:oleObj name="" r:id="rId1" imgW="1238250" imgH="400050" progId="Equation.3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383338" y="3130233"/>
                        <a:ext cx="3097212" cy="1098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72" name="Text Box 4"/>
          <p:cNvSpPr txBox="1"/>
          <p:nvPr/>
        </p:nvSpPr>
        <p:spPr>
          <a:xfrm>
            <a:off x="6672263" y="2626995"/>
            <a:ext cx="109982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列方程：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135173" name="Group 5"/>
          <p:cNvGrpSpPr/>
          <p:nvPr/>
        </p:nvGrpSpPr>
        <p:grpSpPr>
          <a:xfrm>
            <a:off x="1919288" y="3319892"/>
            <a:ext cx="3620578" cy="2264820"/>
            <a:chOff x="432" y="1385"/>
            <a:chExt cx="2281" cy="1264"/>
          </a:xfrm>
        </p:grpSpPr>
        <p:grpSp>
          <p:nvGrpSpPr>
            <p:cNvPr id="87055" name="Group 6"/>
            <p:cNvGrpSpPr/>
            <p:nvPr/>
          </p:nvGrpSpPr>
          <p:grpSpPr>
            <a:xfrm>
              <a:off x="432" y="1385"/>
              <a:ext cx="2281" cy="998"/>
              <a:chOff x="3456" y="1922"/>
              <a:chExt cx="2084" cy="910"/>
            </a:xfrm>
          </p:grpSpPr>
          <p:sp>
            <p:nvSpPr>
              <p:cNvPr id="87057" name="Line 7"/>
              <p:cNvSpPr/>
              <p:nvPr/>
            </p:nvSpPr>
            <p:spPr>
              <a:xfrm>
                <a:off x="4656" y="2304"/>
                <a:ext cx="384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87058" name="Group 8"/>
              <p:cNvGrpSpPr/>
              <p:nvPr/>
            </p:nvGrpSpPr>
            <p:grpSpPr>
              <a:xfrm>
                <a:off x="3456" y="1922"/>
                <a:ext cx="2084" cy="910"/>
                <a:chOff x="3456" y="1970"/>
                <a:chExt cx="2084" cy="910"/>
              </a:xfrm>
            </p:grpSpPr>
            <p:grpSp>
              <p:nvGrpSpPr>
                <p:cNvPr id="87059" name="Group 9"/>
                <p:cNvGrpSpPr/>
                <p:nvPr/>
              </p:nvGrpSpPr>
              <p:grpSpPr>
                <a:xfrm>
                  <a:off x="4992" y="2002"/>
                  <a:ext cx="240" cy="302"/>
                  <a:chOff x="1872" y="466"/>
                  <a:chExt cx="240" cy="302"/>
                </a:xfrm>
              </p:grpSpPr>
              <p:sp>
                <p:nvSpPr>
                  <p:cNvPr id="87095" name="Line 10"/>
                  <p:cNvSpPr/>
                  <p:nvPr/>
                </p:nvSpPr>
                <p:spPr>
                  <a:xfrm>
                    <a:off x="1872" y="768"/>
                    <a:ext cx="240" cy="0"/>
                  </a:xfrm>
                  <a:prstGeom prst="line">
                    <a:avLst/>
                  </a:prstGeom>
                  <a:ln w="38100" cap="flat" cmpd="sng">
                    <a:solidFill>
                      <a:srgbClr val="00FFFF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096" name="Text Box 11"/>
                  <p:cNvSpPr txBox="1"/>
                  <p:nvPr/>
                </p:nvSpPr>
                <p:spPr>
                  <a:xfrm>
                    <a:off x="1880" y="466"/>
                    <a:ext cx="170" cy="297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sz="3200" b="1" i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i</a:t>
                    </a:r>
                    <a:endPara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endParaRPr>
                  </a:p>
                </p:txBody>
              </p:sp>
            </p:grpSp>
            <p:grpSp>
              <p:nvGrpSpPr>
                <p:cNvPr id="87060" name="Group 12"/>
                <p:cNvGrpSpPr/>
                <p:nvPr/>
              </p:nvGrpSpPr>
              <p:grpSpPr>
                <a:xfrm>
                  <a:off x="3888" y="1970"/>
                  <a:ext cx="509" cy="286"/>
                  <a:chOff x="1200" y="962"/>
                  <a:chExt cx="509" cy="286"/>
                </a:xfrm>
              </p:grpSpPr>
              <p:sp>
                <p:nvSpPr>
                  <p:cNvPr id="87093" name="Line 13"/>
                  <p:cNvSpPr/>
                  <p:nvPr/>
                </p:nvSpPr>
                <p:spPr>
                  <a:xfrm flipH="1">
                    <a:off x="1200" y="1104"/>
                    <a:ext cx="144" cy="144"/>
                  </a:xfrm>
                  <a:prstGeom prst="line">
                    <a:avLst/>
                  </a:prstGeom>
                  <a:ln w="38100" cap="flat" cmpd="sng">
                    <a:solidFill>
                      <a:srgbClr val="FF330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094" name="Text Box 14"/>
                  <p:cNvSpPr txBox="1"/>
                  <p:nvPr/>
                </p:nvSpPr>
                <p:spPr>
                  <a:xfrm>
                    <a:off x="1236" y="962"/>
                    <a:ext cx="473" cy="187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b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K(</a:t>
                    </a:r>
                    <a:r>
                      <a:rPr lang="en-US" altLang="zh-CN" b="1" i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t</a:t>
                    </a:r>
                    <a:r>
                      <a:rPr lang="en-US" altLang="zh-CN" b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=0)</a:t>
                    </a:r>
                    <a:endPara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endParaRPr>
                  </a:p>
                </p:txBody>
              </p:sp>
            </p:grpSp>
            <p:sp>
              <p:nvSpPr>
                <p:cNvPr id="87061" name="Text Box 15"/>
                <p:cNvSpPr txBox="1"/>
                <p:nvPr/>
              </p:nvSpPr>
              <p:spPr>
                <a:xfrm>
                  <a:off x="3639" y="2497"/>
                  <a:ext cx="248" cy="18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i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U</a:t>
                  </a:r>
                  <a:r>
                    <a:rPr lang="en-US" altLang="zh-CN" b="1" i="1" baseline="-25000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S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  <p:grpSp>
              <p:nvGrpSpPr>
                <p:cNvPr id="87062" name="Group 16"/>
                <p:cNvGrpSpPr/>
                <p:nvPr/>
              </p:nvGrpSpPr>
              <p:grpSpPr>
                <a:xfrm>
                  <a:off x="4342" y="2342"/>
                  <a:ext cx="551" cy="289"/>
                  <a:chOff x="838" y="806"/>
                  <a:chExt cx="551" cy="289"/>
                </a:xfrm>
              </p:grpSpPr>
              <p:grpSp>
                <p:nvGrpSpPr>
                  <p:cNvPr id="87089" name="Group 17"/>
                  <p:cNvGrpSpPr/>
                  <p:nvPr/>
                </p:nvGrpSpPr>
                <p:grpSpPr>
                  <a:xfrm>
                    <a:off x="838" y="818"/>
                    <a:ext cx="551" cy="187"/>
                    <a:chOff x="838" y="818"/>
                    <a:chExt cx="551" cy="187"/>
                  </a:xfrm>
                </p:grpSpPr>
                <p:sp>
                  <p:nvSpPr>
                    <p:cNvPr id="87091" name="Text Box 18"/>
                    <p:cNvSpPr txBox="1"/>
                    <p:nvPr/>
                  </p:nvSpPr>
                  <p:spPr>
                    <a:xfrm>
                      <a:off x="838" y="818"/>
                      <a:ext cx="180" cy="187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ctr" anchorCtr="0">
                      <a:spAutoFit/>
                    </a:bodyPr>
                    <a:lstStyle/>
                    <a:p>
                      <a:pPr algn="ctr" eaLnBrk="1" hangingPunct="1">
                        <a:spcBef>
                          <a:spcPct val="50000"/>
                        </a:spcBef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Times New Roman" panose="02020503050405090304" pitchFamily="18" charset="0"/>
                        </a:rPr>
                        <a:t>+</a:t>
                      </a:r>
                      <a:endParaRPr lang="en-US" altLang="zh-CN" b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endParaRPr>
                    </a:p>
                  </p:txBody>
                </p:sp>
                <p:sp>
                  <p:nvSpPr>
                    <p:cNvPr id="87092" name="Text Box 19"/>
                    <p:cNvSpPr txBox="1"/>
                    <p:nvPr/>
                  </p:nvSpPr>
                  <p:spPr>
                    <a:xfrm>
                      <a:off x="1222" y="818"/>
                      <a:ext cx="167" cy="187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ctr" anchorCtr="0">
                      <a:spAutoFit/>
                    </a:bodyPr>
                    <a:lstStyle/>
                    <a:p>
                      <a:pPr algn="ctr" eaLnBrk="1" hangingPunct="1">
                        <a:spcBef>
                          <a:spcPct val="50000"/>
                        </a:spcBef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Times New Roman" panose="02020503050405090304" pitchFamily="18" charset="0"/>
                        </a:rPr>
                        <a:t>–</a:t>
                      </a:r>
                      <a:endParaRPr lang="en-US" altLang="zh-CN" b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endParaRPr>
                    </a:p>
                  </p:txBody>
                </p:sp>
              </p:grpSp>
              <p:sp>
                <p:nvSpPr>
                  <p:cNvPr id="87090" name="Text Box 20"/>
                  <p:cNvSpPr txBox="1"/>
                  <p:nvPr/>
                </p:nvSpPr>
                <p:spPr>
                  <a:xfrm>
                    <a:off x="985" y="806"/>
                    <a:ext cx="279" cy="28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sz="3200" b="1" i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u</a:t>
                    </a:r>
                    <a:r>
                      <a:rPr lang="en-US" altLang="zh-CN" b="1" i="1" baseline="-25000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R</a:t>
                    </a:r>
                    <a:endParaRPr lang="en-US" altLang="zh-CN" b="1" baseline="-25000" dirty="0">
                      <a:solidFill>
                        <a:schemeClr val="bg1"/>
                      </a:solidFill>
                      <a:latin typeface="Times New Roman" panose="02020503050405090304" pitchFamily="18" charset="0"/>
                    </a:endParaRPr>
                  </a:p>
                </p:txBody>
              </p:sp>
            </p:grpSp>
            <p:grpSp>
              <p:nvGrpSpPr>
                <p:cNvPr id="87063" name="Group 21"/>
                <p:cNvGrpSpPr/>
                <p:nvPr/>
              </p:nvGrpSpPr>
              <p:grpSpPr>
                <a:xfrm>
                  <a:off x="3456" y="2256"/>
                  <a:ext cx="2084" cy="624"/>
                  <a:chOff x="192" y="912"/>
                  <a:chExt cx="2084" cy="624"/>
                </a:xfrm>
              </p:grpSpPr>
              <p:sp>
                <p:nvSpPr>
                  <p:cNvPr id="87067" name="Line 22"/>
                  <p:cNvSpPr/>
                  <p:nvPr/>
                </p:nvSpPr>
                <p:spPr>
                  <a:xfrm>
                    <a:off x="768" y="1008"/>
                    <a:ext cx="672" cy="0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068" name="Line 23"/>
                  <p:cNvSpPr/>
                  <p:nvPr/>
                </p:nvSpPr>
                <p:spPr>
                  <a:xfrm>
                    <a:off x="288" y="1008"/>
                    <a:ext cx="336" cy="0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069" name="Line 24"/>
                  <p:cNvSpPr/>
                  <p:nvPr/>
                </p:nvSpPr>
                <p:spPr>
                  <a:xfrm>
                    <a:off x="288" y="1008"/>
                    <a:ext cx="0" cy="240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87070" name="Group 25"/>
                  <p:cNvGrpSpPr/>
                  <p:nvPr/>
                </p:nvGrpSpPr>
                <p:grpSpPr>
                  <a:xfrm>
                    <a:off x="192" y="1248"/>
                    <a:ext cx="192" cy="48"/>
                    <a:chOff x="528" y="1488"/>
                    <a:chExt cx="192" cy="48"/>
                  </a:xfrm>
                </p:grpSpPr>
                <p:sp>
                  <p:nvSpPr>
                    <p:cNvPr id="87087" name="Line 26"/>
                    <p:cNvSpPr/>
                    <p:nvPr/>
                  </p:nvSpPr>
                  <p:spPr>
                    <a:xfrm>
                      <a:off x="528" y="1488"/>
                      <a:ext cx="192" cy="0"/>
                    </a:xfrm>
                    <a:prstGeom prst="line">
                      <a:avLst/>
                    </a:prstGeom>
                    <a:ln w="38100" cap="flat" cmpd="sng">
                      <a:solidFill>
                        <a:srgbClr val="FF99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7088" name="Line 27"/>
                    <p:cNvSpPr/>
                    <p:nvPr/>
                  </p:nvSpPr>
                  <p:spPr>
                    <a:xfrm>
                      <a:off x="576" y="1536"/>
                      <a:ext cx="96" cy="0"/>
                    </a:xfrm>
                    <a:prstGeom prst="line">
                      <a:avLst/>
                    </a:prstGeom>
                    <a:ln w="38100" cap="flat" cmpd="sng">
                      <a:solidFill>
                        <a:srgbClr val="FF99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87071" name="Line 28"/>
                  <p:cNvSpPr/>
                  <p:nvPr/>
                </p:nvSpPr>
                <p:spPr>
                  <a:xfrm>
                    <a:off x="288" y="1296"/>
                    <a:ext cx="0" cy="240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87072" name="Group 29"/>
                  <p:cNvGrpSpPr/>
                  <p:nvPr/>
                </p:nvGrpSpPr>
                <p:grpSpPr>
                  <a:xfrm>
                    <a:off x="1706" y="961"/>
                    <a:ext cx="570" cy="575"/>
                    <a:chOff x="1706" y="769"/>
                    <a:chExt cx="570" cy="575"/>
                  </a:xfrm>
                </p:grpSpPr>
                <p:sp>
                  <p:nvSpPr>
                    <p:cNvPr id="87076" name="Text Box 30"/>
                    <p:cNvSpPr txBox="1"/>
                    <p:nvPr/>
                  </p:nvSpPr>
                  <p:spPr>
                    <a:xfrm>
                      <a:off x="1706" y="1058"/>
                      <a:ext cx="193" cy="187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ctr" anchorCtr="0">
                      <a:spAutoFit/>
                    </a:bodyPr>
                    <a:lstStyle/>
                    <a:p>
                      <a:pPr algn="ctr" eaLnBrk="1" hangingPunct="1">
                        <a:spcBef>
                          <a:spcPct val="50000"/>
                        </a:spcBef>
                      </a:pPr>
                      <a:r>
                        <a:rPr lang="en-US" altLang="zh-CN" b="1" i="1" dirty="0">
                          <a:solidFill>
                            <a:schemeClr val="bg1"/>
                          </a:solidFill>
                          <a:latin typeface="Times New Roman" panose="02020503050405090304" pitchFamily="18" charset="0"/>
                        </a:rPr>
                        <a:t>C</a:t>
                      </a:r>
                      <a:endParaRPr lang="en-US" altLang="zh-CN" b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endParaRPr>
                    </a:p>
                  </p:txBody>
                </p:sp>
                <p:grpSp>
                  <p:nvGrpSpPr>
                    <p:cNvPr id="87077" name="Group 31"/>
                    <p:cNvGrpSpPr/>
                    <p:nvPr/>
                  </p:nvGrpSpPr>
                  <p:grpSpPr>
                    <a:xfrm>
                      <a:off x="1991" y="769"/>
                      <a:ext cx="285" cy="569"/>
                      <a:chOff x="1991" y="769"/>
                      <a:chExt cx="285" cy="569"/>
                    </a:xfrm>
                  </p:grpSpPr>
                  <p:grpSp>
                    <p:nvGrpSpPr>
                      <p:cNvPr id="87083" name="Group 32"/>
                      <p:cNvGrpSpPr/>
                      <p:nvPr/>
                    </p:nvGrpSpPr>
                    <p:grpSpPr>
                      <a:xfrm>
                        <a:off x="2088" y="769"/>
                        <a:ext cx="176" cy="569"/>
                        <a:chOff x="1656" y="1297"/>
                        <a:chExt cx="176" cy="569"/>
                      </a:xfrm>
                    </p:grpSpPr>
                    <p:sp>
                      <p:nvSpPr>
                        <p:cNvPr id="87085" name="Text Box 33"/>
                        <p:cNvSpPr txBox="1"/>
                        <p:nvPr/>
                      </p:nvSpPr>
                      <p:spPr>
                        <a:xfrm>
                          <a:off x="1656" y="1297"/>
                          <a:ext cx="176" cy="18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 wrap="none" anchor="ctr" anchorCtr="0">
                          <a:spAutoFit/>
                        </a:bodyPr>
                        <a:lstStyle/>
                        <a:p>
                          <a:pPr algn="ctr" eaLnBrk="1" hangingPunct="1">
                            <a:spcBef>
                              <a:spcPct val="50000"/>
                            </a:spcBef>
                          </a:pPr>
                          <a:r>
                            <a:rPr lang="en-US" altLang="zh-CN" b="1" dirty="0">
                              <a:solidFill>
                                <a:schemeClr val="bg1"/>
                              </a:solidFill>
                              <a:latin typeface="Times New Roman" panose="02020503050405090304" pitchFamily="18" charset="0"/>
                            </a:rPr>
                            <a:t>+</a:t>
                          </a:r>
                          <a:endParaRPr lang="en-US" altLang="zh-CN" b="1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endParaRPr>
                        </a:p>
                      </p:txBody>
                    </p:sp>
                    <p:sp>
                      <p:nvSpPr>
                        <p:cNvPr id="87086" name="Text Box 34"/>
                        <p:cNvSpPr txBox="1"/>
                        <p:nvPr/>
                      </p:nvSpPr>
                      <p:spPr>
                        <a:xfrm>
                          <a:off x="1659" y="1685"/>
                          <a:ext cx="157" cy="18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 wrap="none" anchor="ctr" anchorCtr="0">
                          <a:spAutoFit/>
                        </a:bodyPr>
                        <a:lstStyle/>
                        <a:p>
                          <a:pPr algn="ctr" eaLnBrk="1" hangingPunct="1">
                            <a:spcBef>
                              <a:spcPct val="50000"/>
                            </a:spcBef>
                          </a:pPr>
                          <a:r>
                            <a:rPr lang="en-US" altLang="zh-CN" b="1" dirty="0">
                              <a:solidFill>
                                <a:schemeClr val="bg1"/>
                              </a:solidFill>
                              <a:latin typeface="Times New Roman" panose="02020503050405090304" pitchFamily="18" charset="0"/>
                            </a:rPr>
                            <a:t>–</a:t>
                          </a:r>
                          <a:endParaRPr lang="en-US" altLang="zh-CN" b="1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87084" name="Text Box 35"/>
                      <p:cNvSpPr txBox="1"/>
                      <p:nvPr/>
                    </p:nvSpPr>
                    <p:spPr>
                      <a:xfrm>
                        <a:off x="1991" y="910"/>
                        <a:ext cx="285" cy="27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none" anchor="ctr" anchorCtr="0">
                        <a:spAutoFit/>
                      </a:bodyPr>
                      <a:lstStyle/>
                      <a:p>
                        <a:pPr algn="ctr" eaLnBrk="1" hangingPunct="1">
                          <a:spcBef>
                            <a:spcPct val="50000"/>
                          </a:spcBef>
                        </a:pPr>
                        <a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rPr>
                          <a:t>u</a:t>
                        </a:r>
                        <a:r>
                          <a:rPr lang="en-US" altLang="zh-CN" b="1" i="1" baseline="-25000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rPr>
                          <a:t>C</a:t>
                        </a:r>
                        <a:endParaRPr lang="en-US" altLang="zh-CN" b="1" dirty="0">
                          <a:solidFill>
                            <a:schemeClr val="bg1"/>
                          </a:solidFill>
                          <a:latin typeface="Times New Roman" panose="0202050305040509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87078" name="Group 36"/>
                    <p:cNvGrpSpPr/>
                    <p:nvPr/>
                  </p:nvGrpSpPr>
                  <p:grpSpPr>
                    <a:xfrm>
                      <a:off x="1824" y="1008"/>
                      <a:ext cx="192" cy="96"/>
                      <a:chOff x="1824" y="1680"/>
                      <a:chExt cx="192" cy="96"/>
                    </a:xfrm>
                  </p:grpSpPr>
                  <p:sp>
                    <p:nvSpPr>
                      <p:cNvPr id="87081" name="Line 37"/>
                      <p:cNvSpPr/>
                      <p:nvPr/>
                    </p:nvSpPr>
                    <p:spPr>
                      <a:xfrm>
                        <a:off x="1824" y="1680"/>
                        <a:ext cx="192" cy="0"/>
                      </a:xfrm>
                      <a:prstGeom prst="line">
                        <a:avLst/>
                      </a:prstGeom>
                      <a:ln w="57150" cap="flat" cmpd="sng">
                        <a:solidFill>
                          <a:srgbClr val="FF9900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7082" name="Line 38"/>
                      <p:cNvSpPr/>
                      <p:nvPr/>
                    </p:nvSpPr>
                    <p:spPr>
                      <a:xfrm>
                        <a:off x="1824" y="1776"/>
                        <a:ext cx="192" cy="0"/>
                      </a:xfrm>
                      <a:prstGeom prst="line">
                        <a:avLst/>
                      </a:prstGeom>
                      <a:ln w="57150" cap="flat" cmpd="sng">
                        <a:solidFill>
                          <a:srgbClr val="FF9900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87079" name="Line 39"/>
                    <p:cNvSpPr/>
                    <p:nvPr/>
                  </p:nvSpPr>
                  <p:spPr>
                    <a:xfrm flipV="1">
                      <a:off x="1920" y="1104"/>
                      <a:ext cx="0" cy="240"/>
                    </a:xfrm>
                    <a:prstGeom prst="line">
                      <a:avLst/>
                    </a:prstGeom>
                    <a:ln w="28575" cap="flat" cmpd="sng">
                      <a:solidFill>
                        <a:srgbClr val="FFCC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7080" name="Line 40"/>
                    <p:cNvSpPr/>
                    <p:nvPr/>
                  </p:nvSpPr>
                  <p:spPr>
                    <a:xfrm flipV="1">
                      <a:off x="1920" y="816"/>
                      <a:ext cx="0" cy="192"/>
                    </a:xfrm>
                    <a:prstGeom prst="line">
                      <a:avLst/>
                    </a:prstGeom>
                    <a:ln w="28575" cap="flat" cmpd="sng">
                      <a:solidFill>
                        <a:srgbClr val="FFCC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87073" name="Line 41"/>
                  <p:cNvSpPr/>
                  <p:nvPr/>
                </p:nvSpPr>
                <p:spPr>
                  <a:xfrm flipH="1" flipV="1">
                    <a:off x="624" y="912"/>
                    <a:ext cx="144" cy="96"/>
                  </a:xfrm>
                  <a:prstGeom prst="line">
                    <a:avLst/>
                  </a:prstGeom>
                  <a:ln w="38100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074" name="Line 42"/>
                  <p:cNvSpPr/>
                  <p:nvPr/>
                </p:nvSpPr>
                <p:spPr>
                  <a:xfrm>
                    <a:off x="1680" y="1008"/>
                    <a:ext cx="240" cy="0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075" name="Line 43"/>
                  <p:cNvSpPr/>
                  <p:nvPr/>
                </p:nvSpPr>
                <p:spPr>
                  <a:xfrm>
                    <a:off x="288" y="1536"/>
                    <a:ext cx="1632" cy="0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7064" name="Group 44"/>
                <p:cNvGrpSpPr/>
                <p:nvPr/>
              </p:nvGrpSpPr>
              <p:grpSpPr>
                <a:xfrm>
                  <a:off x="4416" y="2114"/>
                  <a:ext cx="313" cy="286"/>
                  <a:chOff x="1008" y="578"/>
                  <a:chExt cx="313" cy="286"/>
                </a:xfrm>
              </p:grpSpPr>
              <p:sp>
                <p:nvSpPr>
                  <p:cNvPr id="87065" name="Text Box 45"/>
                  <p:cNvSpPr txBox="1"/>
                  <p:nvPr/>
                </p:nvSpPr>
                <p:spPr>
                  <a:xfrm>
                    <a:off x="1128" y="578"/>
                    <a:ext cx="193" cy="187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b="1" i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R</a:t>
                    </a:r>
                    <a:endPara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endParaRPr>
                  </a:p>
                </p:txBody>
              </p:sp>
              <p:sp>
                <p:nvSpPr>
                  <p:cNvPr id="87066" name="Rectangle 46"/>
                  <p:cNvSpPr/>
                  <p:nvPr/>
                </p:nvSpPr>
                <p:spPr>
                  <a:xfrm>
                    <a:off x="1008" y="768"/>
                    <a:ext cx="288" cy="96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 cap="flat" cmpd="sng">
                    <a:solidFill>
                      <a:srgbClr val="FF990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lstStyle/>
                  <a:p>
                    <a:pPr algn="ctr" eaLnBrk="1" hangingPunct="1"/>
                    <a:endParaRPr lang="zh-CN" altLang="en-US" dirty="0">
                      <a:latin typeface="Times New Roman" panose="02020503050405090304" pitchFamily="18" charset="0"/>
                    </a:endParaRPr>
                  </a:p>
                </p:txBody>
              </p:sp>
            </p:grpSp>
          </p:grpSp>
        </p:grpSp>
        <p:sp>
          <p:nvSpPr>
            <p:cNvPr id="87056" name="Text Box 47"/>
            <p:cNvSpPr txBox="1"/>
            <p:nvPr/>
          </p:nvSpPr>
          <p:spPr>
            <a:xfrm>
              <a:off x="718" y="2323"/>
              <a:ext cx="933" cy="32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 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(0</a:t>
              </a:r>
              <a:r>
                <a:rPr lang="zh-CN" altLang="en-US" b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)=0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135216" name="Rectangle 48"/>
          <p:cNvSpPr/>
          <p:nvPr/>
        </p:nvSpPr>
        <p:spPr>
          <a:xfrm>
            <a:off x="2711450" y="608807"/>
            <a:ext cx="697674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3-3  </a:t>
            </a:r>
            <a:r>
              <a:rPr lang="zh-CN" altLang="en-US" sz="32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一阶电路的零状态响应         </a:t>
            </a:r>
            <a:endParaRPr lang="zh-CN" altLang="en-US" sz="32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35217" name="Text Box 49"/>
          <p:cNvSpPr txBox="1"/>
          <p:nvPr/>
        </p:nvSpPr>
        <p:spPr>
          <a:xfrm>
            <a:off x="6600825" y="4327208"/>
            <a:ext cx="247523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非齐次线性常微分方程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135218" name="Text Box 50"/>
          <p:cNvSpPr txBox="1"/>
          <p:nvPr/>
        </p:nvSpPr>
        <p:spPr>
          <a:xfrm>
            <a:off x="2513330" y="5838508"/>
            <a:ext cx="155829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解答形式为：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35219" name="Object 51"/>
          <p:cNvGraphicFramePr>
            <a:graphicFrameLocks noChangeAspect="1"/>
          </p:cNvGraphicFramePr>
          <p:nvPr/>
        </p:nvGraphicFramePr>
        <p:xfrm>
          <a:off x="4583113" y="5722620"/>
          <a:ext cx="25209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3" name="" r:id="rId3" imgW="1666875" imgH="476250" progId="Equation.3">
                  <p:embed/>
                </p:oleObj>
              </mc:Choice>
              <mc:Fallback>
                <p:oleObj name="" r:id="rId3" imgW="1666875" imgH="476250" progId="Equation.3">
                  <p:embed/>
                  <p:pic>
                    <p:nvPicPr>
                      <p:cNvPr id="0" name="Object 51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583113" y="5722620"/>
                        <a:ext cx="2520950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220" name="Text Box 52"/>
          <p:cNvSpPr txBox="1"/>
          <p:nvPr/>
        </p:nvSpPr>
        <p:spPr>
          <a:xfrm>
            <a:off x="1919288" y="2625567"/>
            <a:ext cx="4121785" cy="521970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1. </a:t>
            </a:r>
            <a:r>
              <a:rPr lang="en-US" altLang="zh-CN" sz="2800" b="1" i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rPr>
              <a:t>RC</a:t>
            </a:r>
            <a:r>
              <a:rPr lang="zh-CN" altLang="zh-CN" sz="28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电路的零状态响应</a:t>
            </a:r>
            <a:endParaRPr lang="zh-CN" altLang="en-US" sz="2800" b="1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35221" name="Text Box 53"/>
          <p:cNvSpPr txBox="1"/>
          <p:nvPr/>
        </p:nvSpPr>
        <p:spPr>
          <a:xfrm>
            <a:off x="1992313" y="1474470"/>
            <a:ext cx="2089150" cy="52197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零状态响应</a:t>
            </a:r>
            <a:endParaRPr lang="zh-CN" altLang="en-US" sz="2800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135222" name="AutoShape 54"/>
          <p:cNvSpPr/>
          <p:nvPr/>
        </p:nvSpPr>
        <p:spPr>
          <a:xfrm>
            <a:off x="4295775" y="1545908"/>
            <a:ext cx="433388" cy="287337"/>
          </a:xfrm>
          <a:prstGeom prst="rightArrow">
            <a:avLst>
              <a:gd name="adj1" fmla="val 50000"/>
              <a:gd name="adj2" fmla="val 37707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135223" name="AutoShape 55" descr="羊皮纸"/>
          <p:cNvSpPr/>
          <p:nvPr/>
        </p:nvSpPr>
        <p:spPr>
          <a:xfrm>
            <a:off x="5591175" y="5074920"/>
            <a:ext cx="2376488" cy="504825"/>
          </a:xfrm>
          <a:prstGeom prst="wedgeRoundRectCallout">
            <a:avLst>
              <a:gd name="adj1" fmla="val -41583"/>
              <a:gd name="adj2" fmla="val 106287"/>
              <a:gd name="adj3" fmla="val 16667"/>
            </a:avLst>
          </a:prstGeom>
          <a:blipFill rotWithShape="1">
            <a:blip r:embed="rId5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rgbClr val="000000"/>
                </a:solidFill>
                <a:latin typeface="Arial" panose="020B0604020202090204" pitchFamily="34" charset="0"/>
                <a:ea typeface="仿宋_GB2312" pitchFamily="49" charset="-122"/>
              </a:rPr>
              <a:t>齐次方程通解</a:t>
            </a:r>
            <a:endParaRPr lang="zh-CN" altLang="en-US" b="1" dirty="0">
              <a:solidFill>
                <a:srgbClr val="00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135224" name="AutoShape 56" descr="羊皮纸"/>
          <p:cNvSpPr/>
          <p:nvPr/>
        </p:nvSpPr>
        <p:spPr>
          <a:xfrm>
            <a:off x="8472488" y="4930458"/>
            <a:ext cx="900112" cy="1655762"/>
          </a:xfrm>
          <a:prstGeom prst="wedgeRoundRectCallout">
            <a:avLst>
              <a:gd name="adj1" fmla="val -195856"/>
              <a:gd name="adj2" fmla="val 20565"/>
              <a:gd name="adj3" fmla="val 16667"/>
            </a:avLst>
          </a:prstGeom>
          <a:blipFill rotWithShape="1">
            <a:blip r:embed="rId5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rgbClr val="000000"/>
                </a:solidFill>
                <a:latin typeface="Arial" panose="020B0604020202090204" pitchFamily="34" charset="0"/>
                <a:ea typeface="仿宋_GB2312" pitchFamily="49" charset="-122"/>
              </a:rPr>
              <a:t>非齐次方程特解</a:t>
            </a:r>
            <a:endParaRPr lang="zh-CN" altLang="en-US" b="1" dirty="0">
              <a:solidFill>
                <a:srgbClr val="00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5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5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35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75"/>
                                        <p:tgtEl>
                                          <p:spTgt spid="13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5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5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3000"/>
                                        <p:tgtEl>
                                          <p:spTgt spid="135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135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5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5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0" dur="500"/>
                                        <p:tgtEl>
                                          <p:spTgt spid="135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5" dur="2000"/>
                                        <p:tgtEl>
                                          <p:spTgt spid="135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0" dur="2000"/>
                                        <p:tgtEl>
                                          <p:spTgt spid="135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0" grpId="0"/>
      <p:bldP spid="135172" grpId="0"/>
      <p:bldP spid="135216" grpId="0"/>
      <p:bldP spid="135217" grpId="0"/>
      <p:bldP spid="135218" grpId="0"/>
      <p:bldP spid="135220" grpId="0" bldLvl="0" animBg="1"/>
      <p:bldP spid="135221" grpId="0" bldLvl="0" animBg="1"/>
      <p:bldP spid="135223" grpId="0" bldLvl="0" animBg="1"/>
      <p:bldP spid="135224" grpId="0" bldLvl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5652" name="Object 4"/>
              <p:cNvSpPr txBox="1"/>
              <p:nvPr>
                <p:ph sz="half" idx="1"/>
              </p:nvPr>
            </p:nvSpPr>
            <p:spPr>
              <a:xfrm>
                <a:off x="2776252" y="1216025"/>
                <a:ext cx="6199474" cy="2981402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sup>
                      </m:sSup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nary>
                            <m:naryPr>
                              <m:subHide m:val="on"/>
                              <m:supHide m:val="on"/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sup>
                      </m:sSup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sup>
                      </m:sSup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e>
                      </m:nary>
                      <m:sSup>
                        <m:s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nary>
                            <m:naryPr>
                              <m:subHide m:val="on"/>
                              <m:supHide m:val="on"/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sup>
                      </m:sSup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e>
                      </m:nary>
                      <m:sSup>
                        <m:s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⋅[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𝑅𝐶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5652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776252" y="1216025"/>
                <a:ext cx="6199474" cy="2981402"/>
              </a:xfrm>
              <a:prstGeom prst="rect">
                <a:avLst/>
              </a:prstGeom>
              <a:blipFill rotWithShape="1">
                <a:blip r:embed="rId1"/>
                <a:stretch>
                  <a:fillRect l="-1" b="3"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655" name="Text Box 7"/>
          <p:cNvSpPr txBox="1"/>
          <p:nvPr/>
        </p:nvSpPr>
        <p:spPr>
          <a:xfrm>
            <a:off x="1919288" y="640080"/>
            <a:ext cx="24479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其特解为：</a:t>
            </a:r>
            <a:endParaRPr lang="zh-CN" altLang="en-US" sz="2800" b="1" dirty="0">
              <a:solidFill>
                <a:srgbClr val="FF000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sp>
        <p:nvSpPr>
          <p:cNvPr id="155656" name="Text Box 8"/>
          <p:cNvSpPr txBox="1"/>
          <p:nvPr/>
        </p:nvSpPr>
        <p:spPr>
          <a:xfrm>
            <a:off x="1992313" y="4456430"/>
            <a:ext cx="24479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其通解为：</a:t>
            </a:r>
            <a:endParaRPr lang="zh-CN" altLang="en-US" sz="2800" b="1" dirty="0">
              <a:solidFill>
                <a:srgbClr val="FF000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5657" name="Object 9"/>
              <p:cNvSpPr txBox="1"/>
              <p:nvPr>
                <p:ph sz="half" idx="2"/>
              </p:nvPr>
            </p:nvSpPr>
            <p:spPr>
              <a:xfrm>
                <a:off x="3287713" y="5392738"/>
                <a:ext cx="4608512" cy="1373187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sup>
                      </m:sSup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sup>
                      </m:sSup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zh-CN" alt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5657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287713" y="5392738"/>
                <a:ext cx="4608512" cy="1373187"/>
              </a:xfrm>
              <a:prstGeom prst="rect">
                <a:avLst/>
              </a:prstGeom>
              <a:blipFill rotWithShape="1">
                <a:blip r:embed="rId2"/>
                <a:stretch>
                  <a:fillRect l="-7" t="-23"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5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5" grpId="0"/>
      <p:bldP spid="15565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2"/>
          <p:cNvSpPr txBox="1"/>
          <p:nvPr/>
        </p:nvSpPr>
        <p:spPr>
          <a:xfrm>
            <a:off x="2424113" y="2226628"/>
            <a:ext cx="47802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与输入激励的变化规律有关，为电路的稳态解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graphicFrame>
        <p:nvGraphicFramePr>
          <p:cNvPr id="136195" name="Object 3"/>
          <p:cNvGraphicFramePr>
            <a:graphicFrameLocks noChangeAspect="1"/>
          </p:cNvGraphicFramePr>
          <p:nvPr/>
        </p:nvGraphicFramePr>
        <p:xfrm>
          <a:off x="7824788" y="3261678"/>
          <a:ext cx="2232025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6" name="" r:id="rId1" imgW="762000" imgH="342900" progId="Equation.3">
                  <p:embed/>
                </p:oleObj>
              </mc:Choice>
              <mc:Fallback>
                <p:oleObj name="" r:id="rId1" imgW="762000" imgH="342900" progId="Equation.3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824788" y="3261678"/>
                        <a:ext cx="2232025" cy="935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196" name="Text Box 4"/>
          <p:cNvSpPr txBox="1"/>
          <p:nvPr/>
        </p:nvSpPr>
        <p:spPr>
          <a:xfrm>
            <a:off x="2495550" y="4458653"/>
            <a:ext cx="340106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变化规律由电路参数和结构决定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136197" name="Text Box 5"/>
          <p:cNvSpPr txBox="1"/>
          <p:nvPr/>
        </p:nvSpPr>
        <p:spPr>
          <a:xfrm>
            <a:off x="1992313" y="5125403"/>
            <a:ext cx="641350" cy="3683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全解</a:t>
            </a:r>
            <a:endParaRPr lang="zh-CN" altLang="en-US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36198" name="Text Box 6"/>
          <p:cNvSpPr txBox="1"/>
          <p:nvPr/>
        </p:nvSpPr>
        <p:spPr>
          <a:xfrm>
            <a:off x="2424113" y="6285865"/>
            <a:ext cx="2743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)=A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+U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S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= 0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36199" name="Text Box 7"/>
          <p:cNvSpPr txBox="1"/>
          <p:nvPr/>
        </p:nvSpPr>
        <p:spPr>
          <a:xfrm>
            <a:off x="6600825" y="6285865"/>
            <a:ext cx="1752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 A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= </a:t>
            </a:r>
            <a:r>
              <a:rPr lang="zh-CN" altLang="en-US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－</a:t>
            </a:r>
            <a:r>
              <a:rPr lang="zh-CN" altLang="en-US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S</a:t>
            </a:r>
            <a:endParaRPr lang="en-US" altLang="zh-CN" sz="2800" b="1" baseline="-25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36200" name="Text Box 8"/>
          <p:cNvSpPr txBox="1"/>
          <p:nvPr/>
        </p:nvSpPr>
        <p:spPr>
          <a:xfrm>
            <a:off x="2063750" y="5707539"/>
            <a:ext cx="400875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由初始条件 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u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C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(0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+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)=0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定积分常数 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A</a:t>
            </a:r>
            <a:endParaRPr lang="en-US" altLang="zh-CN" b="1" i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grpSp>
        <p:nvGrpSpPr>
          <p:cNvPr id="136201" name="Group 9"/>
          <p:cNvGrpSpPr/>
          <p:nvPr/>
        </p:nvGrpSpPr>
        <p:grpSpPr>
          <a:xfrm>
            <a:off x="2495550" y="3477578"/>
            <a:ext cx="4064000" cy="974725"/>
            <a:chOff x="1156" y="1434"/>
            <a:chExt cx="2560" cy="614"/>
          </a:xfrm>
        </p:grpSpPr>
        <p:sp>
          <p:nvSpPr>
            <p:cNvPr id="89114" name="Text Box 10"/>
            <p:cNvSpPr txBox="1"/>
            <p:nvPr/>
          </p:nvSpPr>
          <p:spPr>
            <a:xfrm>
              <a:off x="2971" y="1644"/>
              <a:ext cx="74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/>
            <a:p>
              <a:pPr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的通解</a:t>
              </a:r>
              <a:endParaRPr lang="zh-CN" altLang="en-US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graphicFrame>
          <p:nvGraphicFramePr>
            <p:cNvPr id="89115" name="Object 11"/>
            <p:cNvGraphicFramePr>
              <a:graphicFrameLocks noChangeAspect="1"/>
            </p:cNvGraphicFramePr>
            <p:nvPr/>
          </p:nvGraphicFramePr>
          <p:xfrm>
            <a:off x="1156" y="1434"/>
            <a:ext cx="1588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587" name="" r:id="rId3" imgW="1133475" imgH="400050" progId="Equation.3">
                    <p:embed/>
                  </p:oleObj>
                </mc:Choice>
                <mc:Fallback>
                  <p:oleObj name="" r:id="rId3" imgW="1133475" imgH="400050" progId="Equation.3">
                    <p:embed/>
                    <p:pic>
                      <p:nvPicPr>
                        <p:cNvPr id="0" name="Object 11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56" y="1434"/>
                          <a:ext cx="1588" cy="6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6204" name="Object 12"/>
          <p:cNvGraphicFramePr>
            <a:graphicFrameLocks noChangeAspect="1"/>
          </p:cNvGraphicFramePr>
          <p:nvPr/>
        </p:nvGraphicFramePr>
        <p:xfrm>
          <a:off x="8328025" y="1316990"/>
          <a:ext cx="158432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8" name="" r:id="rId5" imgW="533400" imgH="219075" progId="Equation.3">
                  <p:embed/>
                </p:oleObj>
              </mc:Choice>
              <mc:Fallback>
                <p:oleObj name="" r:id="rId5" imgW="533400" imgH="219075" progId="Equation.3">
                  <p:embed/>
                  <p:pic>
                    <p:nvPicPr>
                      <p:cNvPr id="0" name="Object 12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328025" y="1316990"/>
                        <a:ext cx="1584325" cy="669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05" name="Object 13"/>
          <p:cNvGraphicFramePr>
            <a:graphicFrameLocks noChangeAspect="1"/>
          </p:cNvGraphicFramePr>
          <p:nvPr/>
        </p:nvGraphicFramePr>
        <p:xfrm>
          <a:off x="3071813" y="4701540"/>
          <a:ext cx="5702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9" name="" r:id="rId7" imgW="1885950" imgH="342900" progId="Equation.3">
                  <p:embed/>
                </p:oleObj>
              </mc:Choice>
              <mc:Fallback>
                <p:oleObj name="" r:id="rId7" imgW="1885950" imgH="342900" progId="Equation.3">
                  <p:embed/>
                  <p:pic>
                    <p:nvPicPr>
                      <p:cNvPr id="0" name="Object 13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71813" y="4701540"/>
                        <a:ext cx="5702300" cy="977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6206" name="Group 14"/>
          <p:cNvGrpSpPr/>
          <p:nvPr/>
        </p:nvGrpSpPr>
        <p:grpSpPr>
          <a:xfrm>
            <a:off x="2135188" y="2758440"/>
            <a:ext cx="6213475" cy="615950"/>
            <a:chOff x="295" y="1117"/>
            <a:chExt cx="3914" cy="388"/>
          </a:xfrm>
        </p:grpSpPr>
        <p:sp>
          <p:nvSpPr>
            <p:cNvPr id="89111" name="Text Box 15"/>
            <p:cNvSpPr txBox="1"/>
            <p:nvPr/>
          </p:nvSpPr>
          <p:spPr>
            <a:xfrm>
              <a:off x="1292" y="1190"/>
              <a:ext cx="291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/>
            <a:p>
              <a:pPr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通解（自由分量，暂态分量）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graphicFrame>
          <p:nvGraphicFramePr>
            <p:cNvPr id="89112" name="Object 16"/>
            <p:cNvGraphicFramePr>
              <a:graphicFrameLocks noChangeAspect="1"/>
            </p:cNvGraphicFramePr>
            <p:nvPr/>
          </p:nvGraphicFramePr>
          <p:xfrm>
            <a:off x="295" y="1117"/>
            <a:ext cx="515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590" name="" r:id="rId9" imgW="190500" imgH="219075" progId="Equation.3">
                    <p:embed/>
                  </p:oleObj>
                </mc:Choice>
                <mc:Fallback>
                  <p:oleObj name="" r:id="rId9" imgW="190500" imgH="219075" progId="Equation.3">
                    <p:embed/>
                    <p:pic>
                      <p:nvPicPr>
                        <p:cNvPr id="0" name="Object 16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95" y="1117"/>
                          <a:ext cx="515" cy="388"/>
                        </a:xfrm>
                        <a:prstGeom prst="rect">
                          <a:avLst/>
                        </a:prstGeom>
                        <a:solidFill>
                          <a:srgbClr val="FF9900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9113" name="AutoShape 17"/>
            <p:cNvSpPr/>
            <p:nvPr/>
          </p:nvSpPr>
          <p:spPr>
            <a:xfrm>
              <a:off x="884" y="1253"/>
              <a:ext cx="318" cy="91"/>
            </a:xfrm>
            <a:prstGeom prst="rightArrow">
              <a:avLst>
                <a:gd name="adj1" fmla="val 50000"/>
                <a:gd name="adj2" fmla="val 87362"/>
              </a:avLst>
            </a:prstGeom>
            <a:solidFill>
              <a:schemeClr val="bg1"/>
            </a:solidFill>
            <a:ln w="952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36210" name="Group 18"/>
          <p:cNvGrpSpPr/>
          <p:nvPr/>
        </p:nvGrpSpPr>
        <p:grpSpPr>
          <a:xfrm>
            <a:off x="2063750" y="669290"/>
            <a:ext cx="4611688" cy="647700"/>
            <a:chOff x="340" y="164"/>
            <a:chExt cx="2905" cy="408"/>
          </a:xfrm>
        </p:grpSpPr>
        <p:sp>
          <p:nvSpPr>
            <p:cNvPr id="89108" name="Text Box 19"/>
            <p:cNvSpPr txBox="1"/>
            <p:nvPr/>
          </p:nvSpPr>
          <p:spPr>
            <a:xfrm>
              <a:off x="1247" y="238"/>
              <a:ext cx="199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特解（强制分量，稳态分量）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graphicFrame>
          <p:nvGraphicFramePr>
            <p:cNvPr id="89109" name="Object 20"/>
            <p:cNvGraphicFramePr>
              <a:graphicFrameLocks noChangeAspect="1"/>
            </p:cNvGraphicFramePr>
            <p:nvPr/>
          </p:nvGraphicFramePr>
          <p:xfrm>
            <a:off x="340" y="164"/>
            <a:ext cx="483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591" name="" r:id="rId11" imgW="190500" imgH="219075" progId="Equation.3">
                    <p:embed/>
                  </p:oleObj>
                </mc:Choice>
                <mc:Fallback>
                  <p:oleObj name="" r:id="rId11" imgW="190500" imgH="219075" progId="Equation.3">
                    <p:embed/>
                    <p:pic>
                      <p:nvPicPr>
                        <p:cNvPr id="0" name="Object 20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40" y="164"/>
                          <a:ext cx="483" cy="408"/>
                        </a:xfrm>
                        <a:prstGeom prst="rect">
                          <a:avLst/>
                        </a:prstGeom>
                        <a:solidFill>
                          <a:srgbClr val="FF9900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9110" name="AutoShape 21"/>
            <p:cNvSpPr/>
            <p:nvPr/>
          </p:nvSpPr>
          <p:spPr>
            <a:xfrm>
              <a:off x="884" y="346"/>
              <a:ext cx="318" cy="90"/>
            </a:xfrm>
            <a:prstGeom prst="rightArrow">
              <a:avLst>
                <a:gd name="adj1" fmla="val 50000"/>
                <a:gd name="adj2" fmla="val 88333"/>
              </a:avLst>
            </a:prstGeom>
            <a:solidFill>
              <a:schemeClr val="bg1"/>
            </a:solidFill>
            <a:ln w="952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</p:grpSp>
      <p:sp>
        <p:nvSpPr>
          <p:cNvPr id="136214" name="Line 22"/>
          <p:cNvSpPr/>
          <p:nvPr/>
        </p:nvSpPr>
        <p:spPr>
          <a:xfrm>
            <a:off x="7104063" y="1677353"/>
            <a:ext cx="647700" cy="0"/>
          </a:xfrm>
          <a:prstGeom prst="line">
            <a:avLst/>
          </a:prstGeom>
          <a:ln w="76200" cap="flat" cmpd="sng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6215" name="Line 23"/>
          <p:cNvSpPr/>
          <p:nvPr/>
        </p:nvSpPr>
        <p:spPr>
          <a:xfrm>
            <a:off x="6672263" y="3909378"/>
            <a:ext cx="647700" cy="0"/>
          </a:xfrm>
          <a:prstGeom prst="line">
            <a:avLst/>
          </a:prstGeom>
          <a:ln w="76200" cap="flat" cmpd="sng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6216" name="Line 24"/>
          <p:cNvSpPr/>
          <p:nvPr/>
        </p:nvSpPr>
        <p:spPr>
          <a:xfrm>
            <a:off x="5519738" y="6574790"/>
            <a:ext cx="647700" cy="0"/>
          </a:xfrm>
          <a:prstGeom prst="line">
            <a:avLst/>
          </a:prstGeom>
          <a:ln w="76200" cap="flat" cmpd="sng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36217" name="Group 25"/>
          <p:cNvGrpSpPr/>
          <p:nvPr/>
        </p:nvGrpSpPr>
        <p:grpSpPr>
          <a:xfrm>
            <a:off x="2711450" y="1245553"/>
            <a:ext cx="4032250" cy="946150"/>
            <a:chOff x="748" y="527"/>
            <a:chExt cx="2540" cy="596"/>
          </a:xfrm>
        </p:grpSpPr>
        <p:graphicFrame>
          <p:nvGraphicFramePr>
            <p:cNvPr id="89106" name="Object 26"/>
            <p:cNvGraphicFramePr>
              <a:graphicFrameLocks noChangeAspect="1"/>
            </p:cNvGraphicFramePr>
            <p:nvPr/>
          </p:nvGraphicFramePr>
          <p:xfrm>
            <a:off x="748" y="527"/>
            <a:ext cx="1679" cy="5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592" name="" r:id="rId13" imgW="1238250" imgH="400050" progId="Equation.3">
                    <p:embed/>
                  </p:oleObj>
                </mc:Choice>
                <mc:Fallback>
                  <p:oleObj name="" r:id="rId13" imgW="1238250" imgH="400050" progId="Equation.3">
                    <p:embed/>
                    <p:pic>
                      <p:nvPicPr>
                        <p:cNvPr id="0" name="Object 26"/>
                        <p:cNvPicPr/>
                        <p:nvPr/>
                      </p:nvPicPr>
                      <p:blipFill>
                        <a:blip r:embed="rId14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48" y="527"/>
                          <a:ext cx="1679" cy="5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9107" name="Text Box 27"/>
            <p:cNvSpPr txBox="1"/>
            <p:nvPr/>
          </p:nvSpPr>
          <p:spPr>
            <a:xfrm>
              <a:off x="2517" y="663"/>
              <a:ext cx="771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00"/>
                  </a:solidFill>
                  <a:latin typeface="Arial" panose="020B0604020202090204" pitchFamily="34" charset="0"/>
                  <a:ea typeface="仿宋_GB2312" pitchFamily="49" charset="-122"/>
                </a:rPr>
                <a:t>的特解</a:t>
              </a:r>
              <a:endPara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6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136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36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6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6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3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36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3000"/>
                                        <p:tgtEl>
                                          <p:spTgt spid="136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136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3000"/>
                                        <p:tgtEl>
                                          <p:spTgt spid="13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136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0"/>
                                        <p:tgtEl>
                                          <p:spTgt spid="136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136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3000"/>
                                        <p:tgtEl>
                                          <p:spTgt spid="136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7" dur="500"/>
                                        <p:tgtEl>
                                          <p:spTgt spid="136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3000"/>
                                        <p:tgtEl>
                                          <p:spTgt spid="136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4" grpId="0"/>
      <p:bldP spid="136196" grpId="0" build="p"/>
      <p:bldP spid="136197" grpId="0" bldLvl="0" animBg="1"/>
      <p:bldP spid="136198" grpId="0" build="p"/>
      <p:bldP spid="136199" grpId="0" build="p"/>
      <p:bldP spid="136200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18" name="Object 2"/>
          <p:cNvGraphicFramePr>
            <a:graphicFrameLocks noChangeAspect="1"/>
          </p:cNvGraphicFramePr>
          <p:nvPr/>
        </p:nvGraphicFramePr>
        <p:xfrm>
          <a:off x="2566988" y="683895"/>
          <a:ext cx="7050087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0" name="" r:id="rId1" imgW="2705100" imgH="355600" progId="Equation.3">
                  <p:embed/>
                </p:oleObj>
              </mc:Choice>
              <mc:Fallback>
                <p:oleObj name="" r:id="rId1" imgW="2705100" imgH="355600" progId="Equation.3">
                  <p:embed/>
                  <p:pic>
                    <p:nvPicPr>
                      <p:cNvPr id="0" name="Object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66988" y="683895"/>
                        <a:ext cx="7050087" cy="922338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99FF"/>
                          </a:gs>
                          <a:gs pos="100000">
                            <a:schemeClr val="bg1"/>
                          </a:gs>
                        </a:gsLst>
                        <a:lin ang="5400000" scaled="1"/>
                        <a:tileRect/>
                      </a:gra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19" name="Object 3"/>
          <p:cNvGraphicFramePr>
            <a:graphicFrameLocks noChangeAspect="1"/>
          </p:cNvGraphicFramePr>
          <p:nvPr/>
        </p:nvGraphicFramePr>
        <p:xfrm>
          <a:off x="6383338" y="1763395"/>
          <a:ext cx="3168650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1" name="" r:id="rId3" imgW="1352550" imgH="419100" progId="Equation.3">
                  <p:embed/>
                </p:oleObj>
              </mc:Choice>
              <mc:Fallback>
                <p:oleObj name="" r:id="rId3" imgW="1352550" imgH="419100" progId="Equation.3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383338" y="1763395"/>
                        <a:ext cx="3168650" cy="1096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7220" name="Group 4"/>
          <p:cNvGrpSpPr/>
          <p:nvPr/>
        </p:nvGrpSpPr>
        <p:grpSpPr>
          <a:xfrm>
            <a:off x="2262188" y="5651183"/>
            <a:ext cx="2692400" cy="654050"/>
            <a:chOff x="511" y="2295"/>
            <a:chExt cx="1696" cy="412"/>
          </a:xfrm>
        </p:grpSpPr>
        <p:sp>
          <p:nvSpPr>
            <p:cNvPr id="90147" name="Freeform 5"/>
            <p:cNvSpPr/>
            <p:nvPr/>
          </p:nvSpPr>
          <p:spPr>
            <a:xfrm>
              <a:off x="863" y="2295"/>
              <a:ext cx="1344" cy="344"/>
            </a:xfrm>
            <a:custGeom>
              <a:avLst/>
              <a:gdLst/>
              <a:ahLst/>
              <a:cxnLst>
                <a:cxn ang="0">
                  <a:pos x="0" y="344"/>
                </a:cxn>
                <a:cxn ang="0">
                  <a:pos x="288" y="152"/>
                </a:cxn>
                <a:cxn ang="0">
                  <a:pos x="624" y="56"/>
                </a:cxn>
                <a:cxn ang="0">
                  <a:pos x="1104" y="8"/>
                </a:cxn>
                <a:cxn ang="0">
                  <a:pos x="1344" y="8"/>
                </a:cxn>
              </a:cxnLst>
              <a:rect l="0" t="0" r="0" b="0"/>
              <a:pathLst>
                <a:path w="1344" h="344">
                  <a:moveTo>
                    <a:pt x="0" y="344"/>
                  </a:moveTo>
                  <a:cubicBezTo>
                    <a:pt x="92" y="272"/>
                    <a:pt x="184" y="200"/>
                    <a:pt x="288" y="152"/>
                  </a:cubicBezTo>
                  <a:cubicBezTo>
                    <a:pt x="392" y="104"/>
                    <a:pt x="488" y="80"/>
                    <a:pt x="624" y="56"/>
                  </a:cubicBezTo>
                  <a:cubicBezTo>
                    <a:pt x="760" y="32"/>
                    <a:pt x="984" y="16"/>
                    <a:pt x="1104" y="8"/>
                  </a:cubicBezTo>
                  <a:cubicBezTo>
                    <a:pt x="1224" y="0"/>
                    <a:pt x="1304" y="8"/>
                    <a:pt x="1344" y="8"/>
                  </a:cubicBezTo>
                </a:path>
              </a:pathLst>
            </a:custGeom>
            <a:noFill/>
            <a:ln w="38100" cap="flat" cmpd="sng">
              <a:solidFill>
                <a:srgbClr val="00FF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8" name="Text Box 6"/>
            <p:cNvSpPr txBox="1"/>
            <p:nvPr/>
          </p:nvSpPr>
          <p:spPr>
            <a:xfrm>
              <a:off x="511" y="2475"/>
              <a:ext cx="319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-U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i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0149" name="Rectangle 7"/>
            <p:cNvSpPr/>
            <p:nvPr/>
          </p:nvSpPr>
          <p:spPr>
            <a:xfrm>
              <a:off x="1407" y="2302"/>
              <a:ext cx="351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b="1" i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‘</a:t>
              </a:r>
              <a:endPara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37224" name="Group 8"/>
          <p:cNvGrpSpPr/>
          <p:nvPr/>
        </p:nvGrpSpPr>
        <p:grpSpPr>
          <a:xfrm>
            <a:off x="2330451" y="4443096"/>
            <a:ext cx="2700338" cy="719138"/>
            <a:chOff x="554" y="1534"/>
            <a:chExt cx="1701" cy="453"/>
          </a:xfrm>
        </p:grpSpPr>
        <p:sp>
          <p:nvSpPr>
            <p:cNvPr id="90144" name="Line 9"/>
            <p:cNvSpPr/>
            <p:nvPr/>
          </p:nvSpPr>
          <p:spPr>
            <a:xfrm>
              <a:off x="863" y="1871"/>
              <a:ext cx="1392" cy="0"/>
            </a:xfrm>
            <a:prstGeom prst="line">
              <a:avLst/>
            </a:prstGeom>
            <a:ln w="38100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5" name="Rectangle 10"/>
            <p:cNvSpPr/>
            <p:nvPr/>
          </p:nvSpPr>
          <p:spPr>
            <a:xfrm>
              <a:off x="1626" y="1534"/>
              <a:ext cx="367" cy="368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b="1" i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“</a:t>
              </a:r>
              <a:endParaRPr lang="en-US" altLang="zh-CN" b="1" i="1" baseline="30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0146" name="Text Box 11"/>
            <p:cNvSpPr txBox="1"/>
            <p:nvPr/>
          </p:nvSpPr>
          <p:spPr>
            <a:xfrm>
              <a:off x="554" y="1755"/>
              <a:ext cx="271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i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37228" name="Group 12"/>
          <p:cNvGrpSpPr/>
          <p:nvPr/>
        </p:nvGrpSpPr>
        <p:grpSpPr>
          <a:xfrm>
            <a:off x="2389188" y="5035233"/>
            <a:ext cx="2565400" cy="546100"/>
            <a:chOff x="591" y="1919"/>
            <a:chExt cx="1616" cy="344"/>
          </a:xfrm>
        </p:grpSpPr>
        <p:sp>
          <p:nvSpPr>
            <p:cNvPr id="90142" name="Freeform 13"/>
            <p:cNvSpPr/>
            <p:nvPr/>
          </p:nvSpPr>
          <p:spPr>
            <a:xfrm>
              <a:off x="863" y="1919"/>
              <a:ext cx="1344" cy="344"/>
            </a:xfrm>
            <a:custGeom>
              <a:avLst/>
              <a:gdLst/>
              <a:ahLst/>
              <a:cxnLst>
                <a:cxn ang="0">
                  <a:pos x="0" y="344"/>
                </a:cxn>
                <a:cxn ang="0">
                  <a:pos x="288" y="152"/>
                </a:cxn>
                <a:cxn ang="0">
                  <a:pos x="624" y="56"/>
                </a:cxn>
                <a:cxn ang="0">
                  <a:pos x="1104" y="8"/>
                </a:cxn>
                <a:cxn ang="0">
                  <a:pos x="1344" y="8"/>
                </a:cxn>
              </a:cxnLst>
              <a:rect l="0" t="0" r="0" b="0"/>
              <a:pathLst>
                <a:path w="1344" h="344">
                  <a:moveTo>
                    <a:pt x="0" y="344"/>
                  </a:moveTo>
                  <a:cubicBezTo>
                    <a:pt x="92" y="272"/>
                    <a:pt x="184" y="200"/>
                    <a:pt x="288" y="152"/>
                  </a:cubicBezTo>
                  <a:cubicBezTo>
                    <a:pt x="392" y="104"/>
                    <a:pt x="488" y="80"/>
                    <a:pt x="624" y="56"/>
                  </a:cubicBezTo>
                  <a:cubicBezTo>
                    <a:pt x="760" y="32"/>
                    <a:pt x="984" y="16"/>
                    <a:pt x="1104" y="8"/>
                  </a:cubicBezTo>
                  <a:cubicBezTo>
                    <a:pt x="1224" y="0"/>
                    <a:pt x="1304" y="8"/>
                    <a:pt x="1344" y="8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3" name="Line 14"/>
            <p:cNvSpPr/>
            <p:nvPr/>
          </p:nvSpPr>
          <p:spPr>
            <a:xfrm>
              <a:off x="591" y="2246"/>
              <a:ext cx="272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7231" name="Group 15"/>
          <p:cNvGrpSpPr/>
          <p:nvPr/>
        </p:nvGrpSpPr>
        <p:grpSpPr>
          <a:xfrm>
            <a:off x="6311900" y="4760595"/>
            <a:ext cx="2867025" cy="1555750"/>
            <a:chOff x="3312" y="172"/>
            <a:chExt cx="1806" cy="980"/>
          </a:xfrm>
        </p:grpSpPr>
        <p:sp>
          <p:nvSpPr>
            <p:cNvPr id="90133" name="Line 16"/>
            <p:cNvSpPr/>
            <p:nvPr/>
          </p:nvSpPr>
          <p:spPr>
            <a:xfrm>
              <a:off x="3456" y="912"/>
              <a:ext cx="1488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34" name="Line 17"/>
            <p:cNvSpPr/>
            <p:nvPr/>
          </p:nvSpPr>
          <p:spPr>
            <a:xfrm flipV="1">
              <a:off x="3600" y="240"/>
              <a:ext cx="0" cy="912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35" name="Freeform 18"/>
            <p:cNvSpPr/>
            <p:nvPr/>
          </p:nvSpPr>
          <p:spPr>
            <a:xfrm>
              <a:off x="3600" y="432"/>
              <a:ext cx="1200" cy="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192"/>
                </a:cxn>
                <a:cxn ang="0">
                  <a:pos x="384" y="336"/>
                </a:cxn>
                <a:cxn ang="0">
                  <a:pos x="912" y="432"/>
                </a:cxn>
                <a:cxn ang="0">
                  <a:pos x="1200" y="442"/>
                </a:cxn>
              </a:cxnLst>
              <a:rect l="0" t="0" r="0" b="0"/>
              <a:pathLst>
                <a:path w="1200" h="450">
                  <a:moveTo>
                    <a:pt x="0" y="0"/>
                  </a:moveTo>
                  <a:cubicBezTo>
                    <a:pt x="40" y="68"/>
                    <a:pt x="80" y="136"/>
                    <a:pt x="144" y="192"/>
                  </a:cubicBezTo>
                  <a:cubicBezTo>
                    <a:pt x="208" y="248"/>
                    <a:pt x="256" y="296"/>
                    <a:pt x="384" y="336"/>
                  </a:cubicBezTo>
                  <a:cubicBezTo>
                    <a:pt x="512" y="376"/>
                    <a:pt x="776" y="414"/>
                    <a:pt x="912" y="432"/>
                  </a:cubicBezTo>
                  <a:cubicBezTo>
                    <a:pt x="1048" y="450"/>
                    <a:pt x="1140" y="440"/>
                    <a:pt x="1200" y="442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36" name="Text Box 19"/>
            <p:cNvSpPr txBox="1"/>
            <p:nvPr/>
          </p:nvSpPr>
          <p:spPr>
            <a:xfrm>
              <a:off x="4963" y="844"/>
              <a:ext cx="155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0137" name="Text Box 20"/>
            <p:cNvSpPr txBox="1"/>
            <p:nvPr/>
          </p:nvSpPr>
          <p:spPr>
            <a:xfrm>
              <a:off x="3612" y="172"/>
              <a:ext cx="276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aphicFrame>
          <p:nvGraphicFramePr>
            <p:cNvPr id="90138" name="Object 21"/>
            <p:cNvGraphicFramePr>
              <a:graphicFrameLocks noChangeAspect="1"/>
            </p:cNvGraphicFramePr>
            <p:nvPr/>
          </p:nvGraphicFramePr>
          <p:xfrm>
            <a:off x="3312" y="240"/>
            <a:ext cx="22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12" name="" r:id="rId5" imgW="476250" imgH="828675" progId="Equation.3">
                    <p:embed/>
                  </p:oleObj>
                </mc:Choice>
                <mc:Fallback>
                  <p:oleObj name="" r:id="rId5" imgW="476250" imgH="828675" progId="Equation.3">
                    <p:embed/>
                    <p:pic>
                      <p:nvPicPr>
                        <p:cNvPr id="0" name="Object 21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312" y="240"/>
                          <a:ext cx="220" cy="3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39" name="Text Box 22"/>
            <p:cNvSpPr txBox="1"/>
            <p:nvPr/>
          </p:nvSpPr>
          <p:spPr>
            <a:xfrm>
              <a:off x="3372" y="892"/>
              <a:ext cx="187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0140" name="Line 23"/>
            <p:cNvSpPr/>
            <p:nvPr/>
          </p:nvSpPr>
          <p:spPr>
            <a:xfrm flipH="1">
              <a:off x="3381" y="900"/>
              <a:ext cx="210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41" name="Line 24"/>
            <p:cNvSpPr/>
            <p:nvPr/>
          </p:nvSpPr>
          <p:spPr>
            <a:xfrm flipV="1">
              <a:off x="3591" y="445"/>
              <a:ext cx="0" cy="455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7241" name="Group 25"/>
          <p:cNvGrpSpPr/>
          <p:nvPr/>
        </p:nvGrpSpPr>
        <p:grpSpPr>
          <a:xfrm>
            <a:off x="2439988" y="4489133"/>
            <a:ext cx="3381375" cy="1860550"/>
            <a:chOff x="623" y="1563"/>
            <a:chExt cx="2130" cy="1172"/>
          </a:xfrm>
        </p:grpSpPr>
        <p:sp>
          <p:nvSpPr>
            <p:cNvPr id="90128" name="Line 26"/>
            <p:cNvSpPr/>
            <p:nvPr/>
          </p:nvSpPr>
          <p:spPr>
            <a:xfrm>
              <a:off x="623" y="2255"/>
              <a:ext cx="1968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29" name="Line 27"/>
            <p:cNvSpPr/>
            <p:nvPr/>
          </p:nvSpPr>
          <p:spPr>
            <a:xfrm flipV="1">
              <a:off x="863" y="1631"/>
              <a:ext cx="0" cy="1104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30" name="Text Box 28"/>
            <p:cNvSpPr txBox="1"/>
            <p:nvPr/>
          </p:nvSpPr>
          <p:spPr>
            <a:xfrm>
              <a:off x="2598" y="2139"/>
              <a:ext cx="155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0131" name="Text Box 29"/>
            <p:cNvSpPr txBox="1"/>
            <p:nvPr/>
          </p:nvSpPr>
          <p:spPr>
            <a:xfrm>
              <a:off x="928" y="1563"/>
              <a:ext cx="237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0132" name="Text Box 30"/>
            <p:cNvSpPr txBox="1"/>
            <p:nvPr/>
          </p:nvSpPr>
          <p:spPr>
            <a:xfrm>
              <a:off x="698" y="2248"/>
              <a:ext cx="18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137247" name="Text Box 31"/>
          <p:cNvSpPr txBox="1"/>
          <p:nvPr/>
        </p:nvSpPr>
        <p:spPr>
          <a:xfrm>
            <a:off x="1847850" y="2893378"/>
            <a:ext cx="7920038" cy="6451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）电压、电流是随时间按同一指数规律变化的函数；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     电容电压由两部分构成：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37248" name="Text Box 32"/>
          <p:cNvSpPr txBox="1"/>
          <p:nvPr/>
        </p:nvSpPr>
        <p:spPr>
          <a:xfrm>
            <a:off x="1919288" y="2050733"/>
            <a:ext cx="3816350" cy="52197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90204" pitchFamily="34" charset="0"/>
              </a:rPr>
              <a:t>从以上式子可以得出：</a:t>
            </a:r>
            <a:endParaRPr lang="zh-CN" altLang="en-US" sz="2800" b="1" dirty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137249" name="AutoShape 33" descr="羊皮纸"/>
          <p:cNvSpPr/>
          <p:nvPr/>
        </p:nvSpPr>
        <p:spPr>
          <a:xfrm>
            <a:off x="4943475" y="5867083"/>
            <a:ext cx="936625" cy="936625"/>
          </a:xfrm>
          <a:prstGeom prst="wedgeRoundRectCallout">
            <a:avLst>
              <a:gd name="adj1" fmla="val -202375"/>
              <a:gd name="adj2" fmla="val -113051"/>
              <a:gd name="adj3" fmla="val 16667"/>
            </a:avLst>
          </a:prstGeom>
          <a:blipFill rotWithShape="1">
            <a:blip r:embed="rId7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rgbClr val="000000"/>
                </a:solidFill>
                <a:latin typeface="Arial" panose="020B0604020202090204" pitchFamily="34" charset="0"/>
                <a:ea typeface="仿宋_GB2312" pitchFamily="49" charset="-122"/>
              </a:rPr>
              <a:t>连续函数</a:t>
            </a:r>
            <a:endParaRPr lang="zh-CN" altLang="en-US" b="1" dirty="0">
              <a:solidFill>
                <a:srgbClr val="00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137250" name="AutoShape 34" descr="羊皮纸"/>
          <p:cNvSpPr/>
          <p:nvPr/>
        </p:nvSpPr>
        <p:spPr>
          <a:xfrm>
            <a:off x="8832850" y="5003483"/>
            <a:ext cx="936625" cy="576262"/>
          </a:xfrm>
          <a:prstGeom prst="wedgeRoundRectCallout">
            <a:avLst>
              <a:gd name="adj1" fmla="val -244236"/>
              <a:gd name="adj2" fmla="val -6199"/>
              <a:gd name="adj3" fmla="val 16667"/>
            </a:avLst>
          </a:prstGeom>
          <a:blipFill rotWithShape="1">
            <a:blip r:embed="rId7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rgbClr val="000000"/>
                </a:solidFill>
                <a:latin typeface="Arial" panose="020B0604020202090204" pitchFamily="34" charset="0"/>
                <a:ea typeface="仿宋_GB2312" pitchFamily="49" charset="-122"/>
              </a:rPr>
              <a:t>跃变</a:t>
            </a:r>
            <a:endParaRPr lang="zh-CN" altLang="en-US" b="1" dirty="0">
              <a:solidFill>
                <a:srgbClr val="00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137251" name="Text Box 35"/>
          <p:cNvSpPr txBox="1"/>
          <p:nvPr/>
        </p:nvSpPr>
        <p:spPr>
          <a:xfrm>
            <a:off x="1992313" y="3779520"/>
            <a:ext cx="3889375" cy="52197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rgbClr val="000000"/>
                </a:solidFill>
                <a:latin typeface="Arial" panose="020B0604020202090204" pitchFamily="34" charset="0"/>
              </a:rPr>
              <a:t>稳态分量（强制分量）</a:t>
            </a:r>
            <a:endParaRPr lang="zh-CN" altLang="en-US" b="1" dirty="0">
              <a:solidFill>
                <a:srgbClr val="00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137252" name="Text Box 36"/>
          <p:cNvSpPr txBox="1"/>
          <p:nvPr/>
        </p:nvSpPr>
        <p:spPr>
          <a:xfrm>
            <a:off x="6456363" y="3779520"/>
            <a:ext cx="3889375" cy="52197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rgbClr val="000000"/>
                </a:solidFill>
                <a:latin typeface="Arial" panose="020B0604020202090204" pitchFamily="34" charset="0"/>
              </a:rPr>
              <a:t>暂态分量（自由分量）</a:t>
            </a:r>
            <a:endParaRPr lang="zh-CN" altLang="en-US" b="1" dirty="0">
              <a:solidFill>
                <a:srgbClr val="00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137253" name="Text Box 37"/>
          <p:cNvSpPr txBox="1"/>
          <p:nvPr/>
        </p:nvSpPr>
        <p:spPr>
          <a:xfrm>
            <a:off x="5951538" y="3708083"/>
            <a:ext cx="431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FF9900"/>
                </a:solidFill>
                <a:latin typeface="Arial" panose="020B0604020202090204" pitchFamily="34" charset="0"/>
                <a:ea typeface="仿宋_GB2312" pitchFamily="49" charset="-122"/>
              </a:rPr>
              <a:t>+</a:t>
            </a:r>
            <a:endParaRPr lang="en-US" altLang="zh-CN" sz="3200" b="1" dirty="0">
              <a:solidFill>
                <a:srgbClr val="FF99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3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7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37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7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7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7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7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7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7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7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7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7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7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7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9" dur="2000"/>
                                        <p:tgtEl>
                                          <p:spTgt spid="137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4" dur="2000"/>
                                        <p:tgtEl>
                                          <p:spTgt spid="137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47" grpId="0"/>
      <p:bldP spid="137248" grpId="0" bldLvl="0" animBg="1"/>
      <p:bldP spid="137249" grpId="0" bldLvl="0" animBg="1"/>
      <p:bldP spid="137250" grpId="0" bldLvl="0" animBg="1"/>
      <p:bldP spid="137251" grpId="0" bldLvl="0" animBg="1"/>
      <p:bldP spid="137252" grpId="0" bldLvl="0" animBg="1"/>
      <p:bldP spid="13725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2"/>
          <p:cNvSpPr txBox="1"/>
          <p:nvPr/>
        </p:nvSpPr>
        <p:spPr>
          <a:xfrm>
            <a:off x="1774825" y="644208"/>
            <a:ext cx="8318500" cy="7556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）响应变化的快慢，由时间常数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＝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RC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决定；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  <a:sym typeface="Symbol" panose="05050102010706020507" pitchFamily="18" charset="2"/>
              </a:rPr>
              <a:t>大，充电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  <a:sym typeface="Symbol" panose="05050102010706020507" pitchFamily="18" charset="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  <a:sym typeface="Symbol" panose="05050102010706020507" pitchFamily="18" charset="2"/>
              </a:rPr>
              <a:t>          慢，小充电就快。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138243" name="Text Box 3"/>
          <p:cNvSpPr txBox="1"/>
          <p:nvPr/>
        </p:nvSpPr>
        <p:spPr>
          <a:xfrm>
            <a:off x="1774825" y="1663383"/>
            <a:ext cx="5507038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）响应与外加激励成线性关系；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38244" name="Text Box 4"/>
          <p:cNvSpPr txBox="1"/>
          <p:nvPr/>
        </p:nvSpPr>
        <p:spPr>
          <a:xfrm>
            <a:off x="1847850" y="2382520"/>
            <a:ext cx="2449513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）能量关系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138245" name="Group 5"/>
          <p:cNvGrpSpPr/>
          <p:nvPr/>
        </p:nvGrpSpPr>
        <p:grpSpPr>
          <a:xfrm>
            <a:off x="2260600" y="2842895"/>
            <a:ext cx="2874963" cy="923925"/>
            <a:chOff x="464" y="2069"/>
            <a:chExt cx="1811" cy="582"/>
          </a:xfrm>
        </p:grpSpPr>
        <p:graphicFrame>
          <p:nvGraphicFramePr>
            <p:cNvPr id="91168" name="Object 6"/>
            <p:cNvGraphicFramePr>
              <a:graphicFrameLocks noChangeAspect="1"/>
            </p:cNvGraphicFramePr>
            <p:nvPr/>
          </p:nvGraphicFramePr>
          <p:xfrm>
            <a:off x="1565" y="2069"/>
            <a:ext cx="710" cy="5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34" name="" r:id="rId1" imgW="485775" imgH="400050" progId="Equation.3">
                    <p:embed/>
                  </p:oleObj>
                </mc:Choice>
                <mc:Fallback>
                  <p:oleObj name="" r:id="rId1" imgW="485775" imgH="400050" progId="Equation.3">
                    <p:embed/>
                    <p:pic>
                      <p:nvPicPr>
                        <p:cNvPr id="0" name="Object 6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565" y="2069"/>
                          <a:ext cx="710" cy="5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169" name="Text Box 7"/>
            <p:cNvSpPr txBox="1"/>
            <p:nvPr/>
          </p:nvSpPr>
          <p:spPr>
            <a:xfrm>
              <a:off x="464" y="2233"/>
              <a:ext cx="83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电容储存：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38248" name="Group 8"/>
          <p:cNvGrpSpPr/>
          <p:nvPr/>
        </p:nvGrpSpPr>
        <p:grpSpPr>
          <a:xfrm>
            <a:off x="2063750" y="3706495"/>
            <a:ext cx="5808663" cy="781050"/>
            <a:chOff x="204" y="2659"/>
            <a:chExt cx="3659" cy="492"/>
          </a:xfrm>
        </p:grpSpPr>
        <p:sp>
          <p:nvSpPr>
            <p:cNvPr id="91166" name="Text Box 9"/>
            <p:cNvSpPr txBox="1"/>
            <p:nvPr/>
          </p:nvSpPr>
          <p:spPr>
            <a:xfrm>
              <a:off x="204" y="2736"/>
              <a:ext cx="112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电源提供能量：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graphicFrame>
          <p:nvGraphicFramePr>
            <p:cNvPr id="91167" name="Object 10"/>
            <p:cNvGraphicFramePr>
              <a:graphicFrameLocks noChangeAspect="1"/>
            </p:cNvGraphicFramePr>
            <p:nvPr/>
          </p:nvGraphicFramePr>
          <p:xfrm>
            <a:off x="1701" y="2659"/>
            <a:ext cx="2162" cy="4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35" name="" r:id="rId3" imgW="1485900" imgH="333375" progId="Equation.3">
                    <p:embed/>
                  </p:oleObj>
                </mc:Choice>
                <mc:Fallback>
                  <p:oleObj name="" r:id="rId3" imgW="1485900" imgH="333375" progId="Equation.3">
                    <p:embed/>
                    <p:pic>
                      <p:nvPicPr>
                        <p:cNvPr id="0" name="Object 10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701" y="2659"/>
                          <a:ext cx="2162" cy="4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8251" name="Object 11"/>
          <p:cNvGraphicFramePr>
            <a:graphicFrameLocks noChangeAspect="1"/>
          </p:cNvGraphicFramePr>
          <p:nvPr/>
        </p:nvGraphicFramePr>
        <p:xfrm>
          <a:off x="8472488" y="4498658"/>
          <a:ext cx="1447800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6" name="" r:id="rId5" imgW="561975" imgH="400050" progId="Equation.3">
                  <p:embed/>
                </p:oleObj>
              </mc:Choice>
              <mc:Fallback>
                <p:oleObj name="" r:id="rId5" imgW="561975" imgH="400050" progId="Equation.3">
                  <p:embed/>
                  <p:pic>
                    <p:nvPicPr>
                      <p:cNvPr id="0" name="Object 11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472488" y="4498658"/>
                        <a:ext cx="1447800" cy="893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8252" name="Group 12"/>
          <p:cNvGrpSpPr/>
          <p:nvPr/>
        </p:nvGrpSpPr>
        <p:grpSpPr>
          <a:xfrm>
            <a:off x="2063750" y="4498658"/>
            <a:ext cx="6256338" cy="987425"/>
            <a:chOff x="204" y="2614"/>
            <a:chExt cx="3941" cy="622"/>
          </a:xfrm>
        </p:grpSpPr>
        <p:sp>
          <p:nvSpPr>
            <p:cNvPr id="91164" name="Text Box 13"/>
            <p:cNvSpPr txBox="1"/>
            <p:nvPr/>
          </p:nvSpPr>
          <p:spPr>
            <a:xfrm>
              <a:off x="204" y="2778"/>
              <a:ext cx="69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电阻消耗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graphicFrame>
          <p:nvGraphicFramePr>
            <p:cNvPr id="91165" name="Object 14"/>
            <p:cNvGraphicFramePr>
              <a:graphicFrameLocks noChangeAspect="1"/>
            </p:cNvGraphicFramePr>
            <p:nvPr/>
          </p:nvGraphicFramePr>
          <p:xfrm>
            <a:off x="1247" y="2614"/>
            <a:ext cx="2898" cy="6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37" name="" r:id="rId7" imgW="2000250" imgH="419100" progId="Equation.3">
                    <p:embed/>
                  </p:oleObj>
                </mc:Choice>
                <mc:Fallback>
                  <p:oleObj name="" r:id="rId7" imgW="2000250" imgH="419100" progId="Equation.3">
                    <p:embed/>
                    <p:pic>
                      <p:nvPicPr>
                        <p:cNvPr id="0" name="Object 14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47" y="2614"/>
                          <a:ext cx="2898" cy="62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8255" name="Group 15"/>
          <p:cNvGrpSpPr/>
          <p:nvPr/>
        </p:nvGrpSpPr>
        <p:grpSpPr>
          <a:xfrm>
            <a:off x="7218363" y="1518920"/>
            <a:ext cx="2498725" cy="1870075"/>
            <a:chOff x="3682" y="1098"/>
            <a:chExt cx="1574" cy="1178"/>
          </a:xfrm>
        </p:grpSpPr>
        <p:sp>
          <p:nvSpPr>
            <p:cNvPr id="91147" name="Oval 16"/>
            <p:cNvSpPr/>
            <p:nvPr/>
          </p:nvSpPr>
          <p:spPr>
            <a:xfrm>
              <a:off x="3972" y="1700"/>
              <a:ext cx="228" cy="218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91148" name="Line 17"/>
            <p:cNvSpPr/>
            <p:nvPr/>
          </p:nvSpPr>
          <p:spPr>
            <a:xfrm flipV="1">
              <a:off x="4078" y="1403"/>
              <a:ext cx="0" cy="85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49" name="Line 18"/>
            <p:cNvSpPr/>
            <p:nvPr/>
          </p:nvSpPr>
          <p:spPr>
            <a:xfrm>
              <a:off x="4078" y="1403"/>
              <a:ext cx="91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1150" name="Group 19"/>
            <p:cNvGrpSpPr/>
            <p:nvPr/>
          </p:nvGrpSpPr>
          <p:grpSpPr>
            <a:xfrm>
              <a:off x="4894" y="1800"/>
              <a:ext cx="192" cy="79"/>
              <a:chOff x="1296" y="2112"/>
              <a:chExt cx="192" cy="48"/>
            </a:xfrm>
          </p:grpSpPr>
          <p:sp>
            <p:nvSpPr>
              <p:cNvPr id="91162" name="Line 20"/>
              <p:cNvSpPr/>
              <p:nvPr/>
            </p:nvSpPr>
            <p:spPr>
              <a:xfrm>
                <a:off x="1296" y="2112"/>
                <a:ext cx="192" cy="0"/>
              </a:xfrm>
              <a:prstGeom prst="line">
                <a:avLst/>
              </a:prstGeom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163" name="Line 21"/>
              <p:cNvSpPr/>
              <p:nvPr/>
            </p:nvSpPr>
            <p:spPr>
              <a:xfrm>
                <a:off x="1296" y="2160"/>
                <a:ext cx="192" cy="0"/>
              </a:xfrm>
              <a:prstGeom prst="line">
                <a:avLst/>
              </a:prstGeom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1151" name="Line 22"/>
            <p:cNvSpPr/>
            <p:nvPr/>
          </p:nvSpPr>
          <p:spPr>
            <a:xfrm>
              <a:off x="4990" y="1403"/>
              <a:ext cx="0" cy="397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52" name="Line 23"/>
            <p:cNvSpPr/>
            <p:nvPr/>
          </p:nvSpPr>
          <p:spPr>
            <a:xfrm>
              <a:off x="4990" y="1879"/>
              <a:ext cx="0" cy="397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53" name="Line 24"/>
            <p:cNvSpPr/>
            <p:nvPr/>
          </p:nvSpPr>
          <p:spPr>
            <a:xfrm>
              <a:off x="4078" y="2276"/>
              <a:ext cx="91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54" name="Rectangle 25"/>
            <p:cNvSpPr/>
            <p:nvPr/>
          </p:nvSpPr>
          <p:spPr>
            <a:xfrm>
              <a:off x="4405" y="1355"/>
              <a:ext cx="240" cy="96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91155" name="Text Box 26"/>
            <p:cNvSpPr txBox="1"/>
            <p:nvPr/>
          </p:nvSpPr>
          <p:spPr>
            <a:xfrm>
              <a:off x="4417" y="1098"/>
              <a:ext cx="211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R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1156" name="Text Box 27"/>
            <p:cNvSpPr txBox="1"/>
            <p:nvPr/>
          </p:nvSpPr>
          <p:spPr>
            <a:xfrm>
              <a:off x="5045" y="1479"/>
              <a:ext cx="211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1157" name="AutoShape 28"/>
            <p:cNvSpPr/>
            <p:nvPr/>
          </p:nvSpPr>
          <p:spPr>
            <a:xfrm>
              <a:off x="4349" y="1572"/>
              <a:ext cx="384" cy="177"/>
            </a:xfrm>
            <a:custGeom>
              <a:avLst/>
              <a:gdLst>
                <a:gd name="txL" fmla="*/ 0 w 21600"/>
                <a:gd name="txT" fmla="*/ 17329 h 21600"/>
                <a:gd name="txR" fmla="*/ 18506 w 21600"/>
                <a:gd name="txB" fmla="*/ 21600 h 21600"/>
              </a:gdLst>
              <a:ahLst/>
              <a:cxnLst>
                <a:cxn ang="17694720">
                  <a:pos x="297" y="0"/>
                </a:cxn>
                <a:cxn ang="11796480">
                  <a:pos x="210" y="59"/>
                </a:cxn>
                <a:cxn ang="11796480">
                  <a:pos x="0" y="160"/>
                </a:cxn>
                <a:cxn ang="5898240">
                  <a:pos x="165" y="177"/>
                </a:cxn>
                <a:cxn ang="0">
                  <a:pos x="329" y="123"/>
                </a:cxn>
                <a:cxn ang="0">
                  <a:pos x="384" y="59"/>
                </a:cxn>
              </a:cxnLst>
              <a:rect l="txL" t="txT" r="txR" b="txB"/>
              <a:pathLst>
                <a:path w="21600" h="21600">
                  <a:moveTo>
                    <a:pt x="16707" y="0"/>
                  </a:moveTo>
                  <a:lnTo>
                    <a:pt x="11813" y="7200"/>
                  </a:lnTo>
                  <a:lnTo>
                    <a:pt x="14899" y="7200"/>
                  </a:lnTo>
                  <a:lnTo>
                    <a:pt x="14899" y="17382"/>
                  </a:lnTo>
                  <a:lnTo>
                    <a:pt x="0" y="17382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6707" y="0"/>
                  </a:lnTo>
                  <a:close/>
                </a:path>
              </a:pathLst>
            </a:custGeom>
            <a:solidFill>
              <a:srgbClr val="00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58" name="AutoShape 29"/>
            <p:cNvSpPr/>
            <p:nvPr/>
          </p:nvSpPr>
          <p:spPr>
            <a:xfrm>
              <a:off x="4277" y="1865"/>
              <a:ext cx="576" cy="112"/>
            </a:xfrm>
            <a:prstGeom prst="rightArrow">
              <a:avLst>
                <a:gd name="adj1" fmla="val 50000"/>
                <a:gd name="adj2" fmla="val 128571"/>
              </a:avLst>
            </a:prstGeom>
            <a:solidFill>
              <a:srgbClr val="00FFFF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91159" name="Text Box 30"/>
            <p:cNvSpPr txBox="1"/>
            <p:nvPr/>
          </p:nvSpPr>
          <p:spPr>
            <a:xfrm>
              <a:off x="3847" y="1530"/>
              <a:ext cx="19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1160" name="Text Box 31"/>
            <p:cNvSpPr txBox="1"/>
            <p:nvPr/>
          </p:nvSpPr>
          <p:spPr>
            <a:xfrm>
              <a:off x="3881" y="1866"/>
              <a:ext cx="16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1161" name="Text Box 32"/>
            <p:cNvSpPr txBox="1"/>
            <p:nvPr/>
          </p:nvSpPr>
          <p:spPr>
            <a:xfrm>
              <a:off x="3682" y="1693"/>
              <a:ext cx="271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138273" name="Text Box 33" descr="新闻纸"/>
          <p:cNvSpPr txBox="1"/>
          <p:nvPr/>
        </p:nvSpPr>
        <p:spPr>
          <a:xfrm>
            <a:off x="3000375" y="5684521"/>
            <a:ext cx="5256213" cy="755650"/>
          </a:xfrm>
          <a:prstGeom prst="rect">
            <a:avLst/>
          </a:prstGeom>
          <a:blipFill rotWithShape="1">
            <a:blip r:embed="rId9"/>
          </a:blipFill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b="1" dirty="0">
                <a:solidFill>
                  <a:srgbClr val="000000"/>
                </a:solidFill>
                <a:latin typeface="Times New Roman" panose="02020503050405090304" pitchFamily="18" charset="0"/>
              </a:rPr>
              <a:t>电源提供的能量一半消耗在电阻上，一半转换成电场能量储存在电容中。</a:t>
            </a:r>
            <a:endParaRPr lang="zh-CN" altLang="en-US" b="1" dirty="0">
              <a:solidFill>
                <a:srgbClr val="000000"/>
              </a:solidFill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0"/>
                                        <p:tgtEl>
                                          <p:spTgt spid="13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0"/>
                                        <p:tgtEl>
                                          <p:spTgt spid="138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0"/>
                                        <p:tgtEl>
                                          <p:spTgt spid="138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0"/>
                                        <p:tgtEl>
                                          <p:spTgt spid="138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000"/>
                                        <p:tgtEl>
                                          <p:spTgt spid="138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138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2" grpId="0"/>
      <p:bldP spid="138243" grpId="0"/>
      <p:bldP spid="138244" grpId="0"/>
      <p:bldP spid="138273" grpId="0" bldLvl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/>
          <p:cNvSpPr txBox="1"/>
          <p:nvPr/>
        </p:nvSpPr>
        <p:spPr>
          <a:xfrm>
            <a:off x="1919288" y="653257"/>
            <a:ext cx="649287" cy="521970"/>
          </a:xfrm>
          <a:prstGeom prst="rect">
            <a:avLst/>
          </a:prstGeom>
          <a:solidFill>
            <a:srgbClr val="A50021"/>
          </a:solidFill>
          <a:ln w="2857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例</a:t>
            </a:r>
            <a:endParaRPr lang="zh-CN" altLang="en-US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39267" name="Text Box 3"/>
          <p:cNvSpPr txBox="1"/>
          <p:nvPr/>
        </p:nvSpPr>
        <p:spPr>
          <a:xfrm>
            <a:off x="2927350" y="624364"/>
            <a:ext cx="6989763" cy="79883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=0</a:t>
            </a:r>
            <a:r>
              <a:rPr lang="zh-CN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时 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,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开关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K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闭合，已知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u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C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0</a:t>
            </a:r>
            <a:r>
              <a:rPr lang="zh-CN" altLang="en-US" b="1" baseline="30000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－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）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=0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，</a:t>
            </a:r>
            <a:r>
              <a:rPr lang="zh-CN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求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）电容电压和电流，（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）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＝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80V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时的充电时间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t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。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139268" name="Text Box 4"/>
          <p:cNvSpPr txBox="1"/>
          <p:nvPr/>
        </p:nvSpPr>
        <p:spPr>
          <a:xfrm>
            <a:off x="1992313" y="1706563"/>
            <a:ext cx="576262" cy="3695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解</a:t>
            </a:r>
            <a:endParaRPr lang="zh-CN" altLang="en-US" sz="3200" b="1" i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139269" name="Group 5"/>
          <p:cNvGrpSpPr/>
          <p:nvPr/>
        </p:nvGrpSpPr>
        <p:grpSpPr>
          <a:xfrm>
            <a:off x="6902450" y="1562735"/>
            <a:ext cx="3154363" cy="1900238"/>
            <a:chOff x="3388" y="782"/>
            <a:chExt cx="1987" cy="1197"/>
          </a:xfrm>
        </p:grpSpPr>
        <p:sp>
          <p:nvSpPr>
            <p:cNvPr id="92172" name="Oval 6"/>
            <p:cNvSpPr/>
            <p:nvPr/>
          </p:nvSpPr>
          <p:spPr>
            <a:xfrm>
              <a:off x="3877" y="1384"/>
              <a:ext cx="228" cy="218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92173" name="Line 7"/>
            <p:cNvSpPr/>
            <p:nvPr/>
          </p:nvSpPr>
          <p:spPr>
            <a:xfrm flipV="1">
              <a:off x="3983" y="1087"/>
              <a:ext cx="0" cy="85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2174" name="Group 8"/>
            <p:cNvGrpSpPr/>
            <p:nvPr/>
          </p:nvGrpSpPr>
          <p:grpSpPr>
            <a:xfrm>
              <a:off x="4799" y="1484"/>
              <a:ext cx="192" cy="79"/>
              <a:chOff x="1296" y="2112"/>
              <a:chExt cx="192" cy="48"/>
            </a:xfrm>
          </p:grpSpPr>
          <p:sp>
            <p:nvSpPr>
              <p:cNvPr id="92194" name="Line 9"/>
              <p:cNvSpPr/>
              <p:nvPr/>
            </p:nvSpPr>
            <p:spPr>
              <a:xfrm>
                <a:off x="1296" y="2112"/>
                <a:ext cx="192" cy="0"/>
              </a:xfrm>
              <a:prstGeom prst="line">
                <a:avLst/>
              </a:prstGeom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195" name="Line 10"/>
              <p:cNvSpPr/>
              <p:nvPr/>
            </p:nvSpPr>
            <p:spPr>
              <a:xfrm>
                <a:off x="1296" y="2160"/>
                <a:ext cx="192" cy="0"/>
              </a:xfrm>
              <a:prstGeom prst="line">
                <a:avLst/>
              </a:prstGeom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2175" name="Line 11"/>
            <p:cNvSpPr/>
            <p:nvPr/>
          </p:nvSpPr>
          <p:spPr>
            <a:xfrm>
              <a:off x="4895" y="1087"/>
              <a:ext cx="0" cy="397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176" name="Line 12"/>
            <p:cNvSpPr/>
            <p:nvPr/>
          </p:nvSpPr>
          <p:spPr>
            <a:xfrm>
              <a:off x="4895" y="1563"/>
              <a:ext cx="0" cy="397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177" name="Line 13"/>
            <p:cNvSpPr/>
            <p:nvPr/>
          </p:nvSpPr>
          <p:spPr>
            <a:xfrm>
              <a:off x="3983" y="1960"/>
              <a:ext cx="91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178" name="Rectangle 14"/>
            <p:cNvSpPr/>
            <p:nvPr/>
          </p:nvSpPr>
          <p:spPr>
            <a:xfrm>
              <a:off x="4310" y="1883"/>
              <a:ext cx="240" cy="96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92179" name="Text Box 15"/>
            <p:cNvSpPr txBox="1"/>
            <p:nvPr/>
          </p:nvSpPr>
          <p:spPr>
            <a:xfrm>
              <a:off x="4160" y="1644"/>
              <a:ext cx="44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500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92180" name="Text Box 16"/>
            <p:cNvSpPr txBox="1"/>
            <p:nvPr/>
          </p:nvSpPr>
          <p:spPr>
            <a:xfrm>
              <a:off x="4385" y="1235"/>
              <a:ext cx="43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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F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2181" name="Text Box 17"/>
            <p:cNvSpPr txBox="1"/>
            <p:nvPr/>
          </p:nvSpPr>
          <p:spPr>
            <a:xfrm>
              <a:off x="3752" y="1214"/>
              <a:ext cx="19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2182" name="Text Box 18"/>
            <p:cNvSpPr txBox="1"/>
            <p:nvPr/>
          </p:nvSpPr>
          <p:spPr>
            <a:xfrm>
              <a:off x="3786" y="1550"/>
              <a:ext cx="16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2183" name="Text Box 19"/>
            <p:cNvSpPr txBox="1"/>
            <p:nvPr/>
          </p:nvSpPr>
          <p:spPr>
            <a:xfrm>
              <a:off x="3388" y="1372"/>
              <a:ext cx="43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100V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2184" name="Line 20"/>
            <p:cNvSpPr/>
            <p:nvPr/>
          </p:nvSpPr>
          <p:spPr>
            <a:xfrm>
              <a:off x="3969" y="1071"/>
              <a:ext cx="317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185" name="Line 21"/>
            <p:cNvSpPr/>
            <p:nvPr/>
          </p:nvSpPr>
          <p:spPr>
            <a:xfrm>
              <a:off x="4603" y="1071"/>
              <a:ext cx="318" cy="0"/>
            </a:xfrm>
            <a:prstGeom prst="line">
              <a:avLst/>
            </a:prstGeom>
            <a:ln w="952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186" name="Line 22"/>
            <p:cNvSpPr/>
            <p:nvPr/>
          </p:nvSpPr>
          <p:spPr>
            <a:xfrm flipV="1">
              <a:off x="4241" y="935"/>
              <a:ext cx="317" cy="136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187" name="Line 23"/>
            <p:cNvSpPr/>
            <p:nvPr/>
          </p:nvSpPr>
          <p:spPr>
            <a:xfrm>
              <a:off x="4286" y="890"/>
              <a:ext cx="182" cy="227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188" name="Text Box 24"/>
            <p:cNvSpPr txBox="1"/>
            <p:nvPr/>
          </p:nvSpPr>
          <p:spPr>
            <a:xfrm>
              <a:off x="4121" y="782"/>
              <a:ext cx="211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2189" name="Text Box 25"/>
            <p:cNvSpPr txBox="1"/>
            <p:nvPr/>
          </p:nvSpPr>
          <p:spPr>
            <a:xfrm>
              <a:off x="4981" y="1145"/>
              <a:ext cx="19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2190" name="Text Box 26"/>
            <p:cNvSpPr txBox="1"/>
            <p:nvPr/>
          </p:nvSpPr>
          <p:spPr>
            <a:xfrm>
              <a:off x="4946" y="1644"/>
              <a:ext cx="26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2191" name="Text Box 27"/>
            <p:cNvSpPr txBox="1"/>
            <p:nvPr/>
          </p:nvSpPr>
          <p:spPr>
            <a:xfrm>
              <a:off x="4967" y="1344"/>
              <a:ext cx="408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u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C</a:t>
              </a:r>
              <a:endPara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92192" name="Line 28"/>
            <p:cNvSpPr/>
            <p:nvPr/>
          </p:nvSpPr>
          <p:spPr>
            <a:xfrm>
              <a:off x="4740" y="981"/>
              <a:ext cx="227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193" name="Text Box 29"/>
            <p:cNvSpPr txBox="1"/>
            <p:nvPr/>
          </p:nvSpPr>
          <p:spPr>
            <a:xfrm>
              <a:off x="4974" y="873"/>
              <a:ext cx="15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i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139294" name="Text Box 30"/>
          <p:cNvSpPr txBox="1"/>
          <p:nvPr/>
        </p:nvSpPr>
        <p:spPr>
          <a:xfrm>
            <a:off x="2782888" y="1662748"/>
            <a:ext cx="3671887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(1) 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这是一个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RC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电路零状态响应问题，有：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graphicFrame>
        <p:nvGraphicFramePr>
          <p:cNvPr id="139295" name="Object 31"/>
          <p:cNvGraphicFramePr>
            <a:graphicFrameLocks noChangeAspect="1"/>
          </p:cNvGraphicFramePr>
          <p:nvPr/>
        </p:nvGraphicFramePr>
        <p:xfrm>
          <a:off x="2208213" y="3389948"/>
          <a:ext cx="6911975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8" name="" r:id="rId1" imgW="2686050" imgH="342900" progId="Equation.3">
                  <p:embed/>
                </p:oleObj>
              </mc:Choice>
              <mc:Fallback>
                <p:oleObj name="" r:id="rId1" imgW="2686050" imgH="342900" progId="Equation.3">
                  <p:embed/>
                  <p:pic>
                    <p:nvPicPr>
                      <p:cNvPr id="0" name="Object 31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08213" y="3389948"/>
                        <a:ext cx="6911975" cy="9096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6" name="Object 32"/>
          <p:cNvGraphicFramePr>
            <a:graphicFrameLocks noChangeAspect="1"/>
          </p:cNvGraphicFramePr>
          <p:nvPr/>
        </p:nvGraphicFramePr>
        <p:xfrm>
          <a:off x="2100263" y="2886710"/>
          <a:ext cx="475138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9" name="" r:id="rId3" imgW="1943100" imgH="190500" progId="Equation.3">
                  <p:embed/>
                </p:oleObj>
              </mc:Choice>
              <mc:Fallback>
                <p:oleObj name="" r:id="rId3" imgW="1943100" imgH="190500" progId="Equation.3">
                  <p:embed/>
                  <p:pic>
                    <p:nvPicPr>
                      <p:cNvPr id="0" name="Object 32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00263" y="2886710"/>
                        <a:ext cx="4751387" cy="492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7" name="Object 33"/>
          <p:cNvGraphicFramePr>
            <a:graphicFrameLocks noChangeAspect="1"/>
          </p:cNvGraphicFramePr>
          <p:nvPr/>
        </p:nvGraphicFramePr>
        <p:xfrm>
          <a:off x="2279650" y="4326573"/>
          <a:ext cx="54006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0" name="" r:id="rId5" imgW="2133600" imgH="419100" progId="Equation.3">
                  <p:embed/>
                </p:oleObj>
              </mc:Choice>
              <mc:Fallback>
                <p:oleObj name="" r:id="rId5" imgW="2133600" imgH="419100" progId="Equation.3">
                  <p:embed/>
                  <p:pic>
                    <p:nvPicPr>
                      <p:cNvPr id="0" name="Object 33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79650" y="4326573"/>
                        <a:ext cx="5400675" cy="1096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98" name="Text Box 34"/>
          <p:cNvSpPr txBox="1"/>
          <p:nvPr/>
        </p:nvSpPr>
        <p:spPr>
          <a:xfrm>
            <a:off x="2063750" y="5477669"/>
            <a:ext cx="6989763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）设经过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t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秒，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＝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80V</a:t>
            </a:r>
            <a:endParaRPr lang="en-US" altLang="zh-CN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39299" name="Object 35"/>
          <p:cNvGraphicFramePr>
            <a:graphicFrameLocks noChangeAspect="1"/>
          </p:cNvGraphicFramePr>
          <p:nvPr/>
        </p:nvGraphicFramePr>
        <p:xfrm>
          <a:off x="2566988" y="6126798"/>
          <a:ext cx="5803900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1" name="" r:id="rId7" imgW="2247900" imgH="228600" progId="Equation.3">
                  <p:embed/>
                </p:oleObj>
              </mc:Choice>
              <mc:Fallback>
                <p:oleObj name="" r:id="rId7" imgW="2247900" imgH="228600" progId="Equation.3">
                  <p:embed/>
                  <p:pic>
                    <p:nvPicPr>
                      <p:cNvPr id="0" name="Object 35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566988" y="6126798"/>
                        <a:ext cx="5803900" cy="617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9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9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9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0"/>
                                        <p:tgtEl>
                                          <p:spTgt spid="139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000"/>
                                        <p:tgtEl>
                                          <p:spTgt spid="139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0"/>
                                        <p:tgtEl>
                                          <p:spTgt spid="139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9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9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3000"/>
                                        <p:tgtEl>
                                          <p:spTgt spid="139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6" grpId="0" bldLvl="0" animBg="1"/>
      <p:bldP spid="139267" grpId="0"/>
      <p:bldP spid="139268" grpId="0" bldLvl="0" animBg="1"/>
      <p:bldP spid="139294" grpId="0"/>
      <p:bldP spid="13929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 Box 2"/>
          <p:cNvSpPr txBox="1"/>
          <p:nvPr/>
        </p:nvSpPr>
        <p:spPr>
          <a:xfrm>
            <a:off x="1828800" y="669925"/>
            <a:ext cx="4122738" cy="521970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2.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rPr>
              <a:t>RL</a:t>
            </a:r>
            <a:r>
              <a:rPr lang="zh-CN" altLang="zh-CN" sz="28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电路的零状态响应</a:t>
            </a:r>
            <a:endParaRPr lang="zh-CN" altLang="en-US" sz="2800" b="1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140291" name="Object 3"/>
          <p:cNvGraphicFramePr>
            <a:graphicFrameLocks noChangeAspect="1"/>
          </p:cNvGraphicFramePr>
          <p:nvPr/>
        </p:nvGraphicFramePr>
        <p:xfrm>
          <a:off x="2351088" y="1922463"/>
          <a:ext cx="2663825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2" name="" r:id="rId1" imgW="1104900" imgH="419100" progId="Equation.3">
                  <p:embed/>
                </p:oleObj>
              </mc:Choice>
              <mc:Fallback>
                <p:oleObj name="" r:id="rId1" imgW="1104900" imgH="419100" progId="Equation.3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51088" y="1922463"/>
                        <a:ext cx="2663825" cy="1119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2" name="Object 4"/>
          <p:cNvGraphicFramePr>
            <a:graphicFrameLocks noChangeAspect="1"/>
          </p:cNvGraphicFramePr>
          <p:nvPr/>
        </p:nvGraphicFramePr>
        <p:xfrm>
          <a:off x="2405063" y="4667250"/>
          <a:ext cx="3057525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3" name="" r:id="rId3" imgW="1057275" imgH="409575" progId="Equation.DSMT4">
                  <p:embed/>
                </p:oleObj>
              </mc:Choice>
              <mc:Fallback>
                <p:oleObj name="" r:id="rId3" imgW="1057275" imgH="409575" progId="Equation.DSMT4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05063" y="4667250"/>
                        <a:ext cx="3057525" cy="1195388"/>
                      </a:xfrm>
                      <a:prstGeom prst="rect">
                        <a:avLst/>
                      </a:prstGeom>
                      <a:solidFill>
                        <a:srgbClr val="6633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3" name="Object 5"/>
          <p:cNvGraphicFramePr>
            <a:graphicFrameLocks noChangeAspect="1"/>
          </p:cNvGraphicFramePr>
          <p:nvPr/>
        </p:nvGraphicFramePr>
        <p:xfrm>
          <a:off x="2351088" y="5776913"/>
          <a:ext cx="3382962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4" name="" r:id="rId5" imgW="1295400" imgH="419100" progId="Equation.3">
                  <p:embed/>
                </p:oleObj>
              </mc:Choice>
              <mc:Fallback>
                <p:oleObj name="" r:id="rId5" imgW="1295400" imgH="419100" progId="Equation.3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51088" y="5776913"/>
                        <a:ext cx="3382962" cy="1112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0294" name="Group 6"/>
          <p:cNvGrpSpPr/>
          <p:nvPr/>
        </p:nvGrpSpPr>
        <p:grpSpPr>
          <a:xfrm>
            <a:off x="7763522" y="758486"/>
            <a:ext cx="2355653" cy="1780292"/>
            <a:chOff x="576" y="2431"/>
            <a:chExt cx="1523" cy="924"/>
          </a:xfrm>
        </p:grpSpPr>
        <p:grpSp>
          <p:nvGrpSpPr>
            <p:cNvPr id="93215" name="Group 7"/>
            <p:cNvGrpSpPr/>
            <p:nvPr/>
          </p:nvGrpSpPr>
          <p:grpSpPr>
            <a:xfrm>
              <a:off x="1601" y="2431"/>
              <a:ext cx="271" cy="305"/>
              <a:chOff x="1841" y="463"/>
              <a:chExt cx="271" cy="305"/>
            </a:xfrm>
          </p:grpSpPr>
          <p:sp>
            <p:nvSpPr>
              <p:cNvPr id="93250" name="Line 8"/>
              <p:cNvSpPr/>
              <p:nvPr/>
            </p:nvSpPr>
            <p:spPr>
              <a:xfrm>
                <a:off x="1872" y="768"/>
                <a:ext cx="240" cy="0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51" name="Text Box 9"/>
              <p:cNvSpPr txBox="1"/>
              <p:nvPr/>
            </p:nvSpPr>
            <p:spPr>
              <a:xfrm>
                <a:off x="1841" y="463"/>
                <a:ext cx="250" cy="3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i</a:t>
                </a:r>
                <a:r>
                  <a:rPr lang="en-US" altLang="zh-CN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93216" name="Text Box 10"/>
            <p:cNvSpPr txBox="1"/>
            <p:nvPr/>
          </p:nvSpPr>
          <p:spPr>
            <a:xfrm>
              <a:off x="583" y="2496"/>
              <a:ext cx="531" cy="19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K(</a:t>
              </a: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t=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0)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3217" name="Text Box 11"/>
            <p:cNvSpPr txBox="1"/>
            <p:nvPr/>
          </p:nvSpPr>
          <p:spPr>
            <a:xfrm>
              <a:off x="744" y="2913"/>
              <a:ext cx="278" cy="19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93218" name="Group 12"/>
            <p:cNvGrpSpPr/>
            <p:nvPr/>
          </p:nvGrpSpPr>
          <p:grpSpPr>
            <a:xfrm>
              <a:off x="1163" y="2771"/>
              <a:ext cx="573" cy="296"/>
              <a:chOff x="827" y="803"/>
              <a:chExt cx="573" cy="296"/>
            </a:xfrm>
          </p:grpSpPr>
          <p:grpSp>
            <p:nvGrpSpPr>
              <p:cNvPr id="93246" name="Group 13"/>
              <p:cNvGrpSpPr/>
              <p:nvPr/>
            </p:nvGrpSpPr>
            <p:grpSpPr>
              <a:xfrm>
                <a:off x="827" y="816"/>
                <a:ext cx="573" cy="191"/>
                <a:chOff x="827" y="816"/>
                <a:chExt cx="573" cy="191"/>
              </a:xfrm>
            </p:grpSpPr>
            <p:sp>
              <p:nvSpPr>
                <p:cNvPr id="93248" name="Text Box 14"/>
                <p:cNvSpPr txBox="1"/>
                <p:nvPr/>
              </p:nvSpPr>
              <p:spPr>
                <a:xfrm>
                  <a:off x="827" y="816"/>
                  <a:ext cx="202" cy="19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93249" name="Text Box 15"/>
                <p:cNvSpPr txBox="1"/>
                <p:nvPr/>
              </p:nvSpPr>
              <p:spPr>
                <a:xfrm>
                  <a:off x="1212" y="816"/>
                  <a:ext cx="188" cy="19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–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93247" name="Text Box 16"/>
              <p:cNvSpPr txBox="1"/>
              <p:nvPr/>
            </p:nvSpPr>
            <p:spPr>
              <a:xfrm>
                <a:off x="969" y="803"/>
                <a:ext cx="313" cy="29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93219" name="Text Box 17"/>
            <p:cNvSpPr txBox="1"/>
            <p:nvPr/>
          </p:nvSpPr>
          <p:spPr>
            <a:xfrm>
              <a:off x="1548" y="3024"/>
              <a:ext cx="209" cy="19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93220" name="Group 18"/>
            <p:cNvGrpSpPr/>
            <p:nvPr/>
          </p:nvGrpSpPr>
          <p:grpSpPr>
            <a:xfrm>
              <a:off x="1776" y="2785"/>
              <a:ext cx="323" cy="570"/>
              <a:chOff x="1971" y="769"/>
              <a:chExt cx="323" cy="570"/>
            </a:xfrm>
          </p:grpSpPr>
          <p:grpSp>
            <p:nvGrpSpPr>
              <p:cNvPr id="93242" name="Group 19"/>
              <p:cNvGrpSpPr/>
              <p:nvPr/>
            </p:nvGrpSpPr>
            <p:grpSpPr>
              <a:xfrm>
                <a:off x="2075" y="769"/>
                <a:ext cx="202" cy="570"/>
                <a:chOff x="1643" y="1297"/>
                <a:chExt cx="202" cy="570"/>
              </a:xfrm>
            </p:grpSpPr>
            <p:sp>
              <p:nvSpPr>
                <p:cNvPr id="93244" name="Text Box 20"/>
                <p:cNvSpPr txBox="1"/>
                <p:nvPr/>
              </p:nvSpPr>
              <p:spPr>
                <a:xfrm>
                  <a:off x="1643" y="1297"/>
                  <a:ext cx="202" cy="19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93245" name="Text Box 21"/>
                <p:cNvSpPr txBox="1"/>
                <p:nvPr/>
              </p:nvSpPr>
              <p:spPr>
                <a:xfrm>
                  <a:off x="1647" y="1683"/>
                  <a:ext cx="181" cy="18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–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93243" name="Text Box 22"/>
              <p:cNvSpPr txBox="1"/>
              <p:nvPr/>
            </p:nvSpPr>
            <p:spPr>
              <a:xfrm>
                <a:off x="1971" y="895"/>
                <a:ext cx="323" cy="3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</p:grpSp>
        <p:grpSp>
          <p:nvGrpSpPr>
            <p:cNvPr id="93221" name="Group 23"/>
            <p:cNvGrpSpPr/>
            <p:nvPr/>
          </p:nvGrpSpPr>
          <p:grpSpPr>
            <a:xfrm>
              <a:off x="576" y="2545"/>
              <a:ext cx="1226" cy="767"/>
              <a:chOff x="576" y="2545"/>
              <a:chExt cx="1226" cy="767"/>
            </a:xfrm>
          </p:grpSpPr>
          <p:sp>
            <p:nvSpPr>
              <p:cNvPr id="93223" name="Line 24"/>
              <p:cNvSpPr/>
              <p:nvPr/>
            </p:nvSpPr>
            <p:spPr>
              <a:xfrm>
                <a:off x="1152" y="2784"/>
                <a:ext cx="576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24" name="Line 25"/>
              <p:cNvSpPr/>
              <p:nvPr/>
            </p:nvSpPr>
            <p:spPr>
              <a:xfrm>
                <a:off x="676" y="2784"/>
                <a:ext cx="350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25" name="Line 26"/>
              <p:cNvSpPr/>
              <p:nvPr/>
            </p:nvSpPr>
            <p:spPr>
              <a:xfrm>
                <a:off x="676" y="2784"/>
                <a:ext cx="0" cy="24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93226" name="Group 27"/>
              <p:cNvGrpSpPr/>
              <p:nvPr/>
            </p:nvGrpSpPr>
            <p:grpSpPr>
              <a:xfrm>
                <a:off x="576" y="3024"/>
                <a:ext cx="200" cy="48"/>
                <a:chOff x="528" y="1488"/>
                <a:chExt cx="192" cy="48"/>
              </a:xfrm>
            </p:grpSpPr>
            <p:sp>
              <p:nvSpPr>
                <p:cNvPr id="93240" name="Line 28"/>
                <p:cNvSpPr/>
                <p:nvPr/>
              </p:nvSpPr>
              <p:spPr>
                <a:xfrm>
                  <a:off x="528" y="1488"/>
                  <a:ext cx="192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3241" name="Line 29"/>
                <p:cNvSpPr/>
                <p:nvPr/>
              </p:nvSpPr>
              <p:spPr>
                <a:xfrm>
                  <a:off x="576" y="1536"/>
                  <a:ext cx="96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3227" name="Line 30"/>
              <p:cNvSpPr/>
              <p:nvPr/>
            </p:nvSpPr>
            <p:spPr>
              <a:xfrm>
                <a:off x="676" y="3072"/>
                <a:ext cx="0" cy="24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28" name="Line 31"/>
              <p:cNvSpPr/>
              <p:nvPr/>
            </p:nvSpPr>
            <p:spPr>
              <a:xfrm>
                <a:off x="676" y="3312"/>
                <a:ext cx="1052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93229" name="Group 32"/>
              <p:cNvGrpSpPr/>
              <p:nvPr/>
            </p:nvGrpSpPr>
            <p:grpSpPr>
              <a:xfrm>
                <a:off x="1728" y="2784"/>
                <a:ext cx="74" cy="528"/>
                <a:chOff x="2374" y="2784"/>
                <a:chExt cx="74" cy="528"/>
              </a:xfrm>
            </p:grpSpPr>
            <p:grpSp>
              <p:nvGrpSpPr>
                <p:cNvPr id="93234" name="Group 33"/>
                <p:cNvGrpSpPr/>
                <p:nvPr/>
              </p:nvGrpSpPr>
              <p:grpSpPr>
                <a:xfrm flipH="1" flipV="1">
                  <a:off x="2374" y="2928"/>
                  <a:ext cx="74" cy="288"/>
                  <a:chOff x="2586" y="847"/>
                  <a:chExt cx="71" cy="654"/>
                </a:xfrm>
              </p:grpSpPr>
              <p:sp>
                <p:nvSpPr>
                  <p:cNvPr id="93237" name="Line 34"/>
                  <p:cNvSpPr/>
                  <p:nvPr/>
                </p:nvSpPr>
                <p:spPr>
                  <a:xfrm flipV="1">
                    <a:off x="2656" y="847"/>
                    <a:ext cx="1" cy="69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238" name="Line 35"/>
                  <p:cNvSpPr/>
                  <p:nvPr/>
                </p:nvSpPr>
                <p:spPr>
                  <a:xfrm flipV="1">
                    <a:off x="2656" y="1418"/>
                    <a:ext cx="1" cy="83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239" name="Freeform 36"/>
                  <p:cNvSpPr/>
                  <p:nvPr/>
                </p:nvSpPr>
                <p:spPr>
                  <a:xfrm>
                    <a:off x="2586" y="916"/>
                    <a:ext cx="70" cy="502"/>
                  </a:xfrm>
                  <a:custGeom>
                    <a:avLst/>
                    <a:gdLst/>
                    <a:ahLst/>
                    <a:cxnLst>
                      <a:cxn ang="0">
                        <a:pos x="70" y="502"/>
                      </a:cxn>
                      <a:cxn ang="0">
                        <a:pos x="28" y="488"/>
                      </a:cxn>
                      <a:cxn ang="0">
                        <a:pos x="0" y="446"/>
                      </a:cxn>
                      <a:cxn ang="0">
                        <a:pos x="28" y="404"/>
                      </a:cxn>
                      <a:cxn ang="0">
                        <a:pos x="70" y="376"/>
                      </a:cxn>
                      <a:cxn ang="0">
                        <a:pos x="28" y="362"/>
                      </a:cxn>
                      <a:cxn ang="0">
                        <a:pos x="0" y="321"/>
                      </a:cxn>
                      <a:cxn ang="0">
                        <a:pos x="28" y="279"/>
                      </a:cxn>
                      <a:cxn ang="0">
                        <a:pos x="70" y="251"/>
                      </a:cxn>
                      <a:cxn ang="0">
                        <a:pos x="28" y="237"/>
                      </a:cxn>
                      <a:cxn ang="0">
                        <a:pos x="0" y="195"/>
                      </a:cxn>
                      <a:cxn ang="0">
                        <a:pos x="28" y="154"/>
                      </a:cxn>
                      <a:cxn ang="0">
                        <a:pos x="70" y="126"/>
                      </a:cxn>
                      <a:cxn ang="0">
                        <a:pos x="28" y="112"/>
                      </a:cxn>
                      <a:cxn ang="0">
                        <a:pos x="0" y="70"/>
                      </a:cxn>
                      <a:cxn ang="0">
                        <a:pos x="28" y="28"/>
                      </a:cxn>
                      <a:cxn ang="0">
                        <a:pos x="70" y="0"/>
                      </a:cxn>
                    </a:cxnLst>
                    <a:rect l="0" t="0" r="0" b="0"/>
                    <a:pathLst>
                      <a:path w="70" h="502">
                        <a:moveTo>
                          <a:pt x="70" y="502"/>
                        </a:moveTo>
                        <a:lnTo>
                          <a:pt x="28" y="488"/>
                        </a:lnTo>
                        <a:lnTo>
                          <a:pt x="0" y="446"/>
                        </a:lnTo>
                        <a:lnTo>
                          <a:pt x="28" y="404"/>
                        </a:lnTo>
                        <a:lnTo>
                          <a:pt x="70" y="376"/>
                        </a:lnTo>
                        <a:lnTo>
                          <a:pt x="28" y="362"/>
                        </a:lnTo>
                        <a:lnTo>
                          <a:pt x="0" y="321"/>
                        </a:lnTo>
                        <a:lnTo>
                          <a:pt x="28" y="279"/>
                        </a:lnTo>
                        <a:lnTo>
                          <a:pt x="70" y="251"/>
                        </a:lnTo>
                        <a:lnTo>
                          <a:pt x="28" y="237"/>
                        </a:lnTo>
                        <a:lnTo>
                          <a:pt x="0" y="195"/>
                        </a:lnTo>
                        <a:lnTo>
                          <a:pt x="28" y="154"/>
                        </a:lnTo>
                        <a:lnTo>
                          <a:pt x="70" y="126"/>
                        </a:lnTo>
                        <a:lnTo>
                          <a:pt x="28" y="112"/>
                        </a:lnTo>
                        <a:lnTo>
                          <a:pt x="0" y="70"/>
                        </a:lnTo>
                        <a:lnTo>
                          <a:pt x="28" y="28"/>
                        </a:lnTo>
                        <a:lnTo>
                          <a:pt x="70" y="0"/>
                        </a:lnTo>
                      </a:path>
                    </a:pathLst>
                  </a:custGeom>
                  <a:noFill/>
                  <a:ln w="38100" cap="flat" cmpd="sng">
                    <a:solidFill>
                      <a:srgbClr val="FF9900">
                        <a:alpha val="10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3235" name="Line 37"/>
                <p:cNvSpPr/>
                <p:nvPr/>
              </p:nvSpPr>
              <p:spPr>
                <a:xfrm flipV="1">
                  <a:off x="2374" y="3168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3236" name="Line 38"/>
                <p:cNvSpPr/>
                <p:nvPr/>
              </p:nvSpPr>
              <p:spPr>
                <a:xfrm>
                  <a:off x="2374" y="2784"/>
                  <a:ext cx="0" cy="144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230" name="Group 39"/>
              <p:cNvGrpSpPr/>
              <p:nvPr/>
            </p:nvGrpSpPr>
            <p:grpSpPr>
              <a:xfrm>
                <a:off x="1296" y="2545"/>
                <a:ext cx="326" cy="287"/>
                <a:chOff x="1008" y="577"/>
                <a:chExt cx="326" cy="287"/>
              </a:xfrm>
            </p:grpSpPr>
            <p:sp>
              <p:nvSpPr>
                <p:cNvPr id="93232" name="Text Box 40"/>
                <p:cNvSpPr txBox="1"/>
                <p:nvPr/>
              </p:nvSpPr>
              <p:spPr>
                <a:xfrm>
                  <a:off x="1117" y="577"/>
                  <a:ext cx="217" cy="19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i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R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93233" name="Rectangle 41"/>
                <p:cNvSpPr/>
                <p:nvPr/>
              </p:nvSpPr>
              <p:spPr>
                <a:xfrm>
                  <a:off x="1008" y="768"/>
                  <a:ext cx="288" cy="96"/>
                </a:xfrm>
                <a:prstGeom prst="rect">
                  <a:avLst/>
                </a:prstGeom>
                <a:solidFill>
                  <a:srgbClr val="FF9900"/>
                </a:solidFill>
                <a:ln w="28575">
                  <a:noFill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93231" name="Line 42"/>
              <p:cNvSpPr/>
              <p:nvPr/>
            </p:nvSpPr>
            <p:spPr>
              <a:xfrm flipH="1" flipV="1">
                <a:off x="960" y="2640"/>
                <a:ext cx="192" cy="144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3222" name="Line 43"/>
            <p:cNvSpPr/>
            <p:nvPr/>
          </p:nvSpPr>
          <p:spPr>
            <a:xfrm flipH="1">
              <a:off x="1056" y="2544"/>
              <a:ext cx="144" cy="192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0332" name="Rectangle 44"/>
          <p:cNvSpPr/>
          <p:nvPr/>
        </p:nvSpPr>
        <p:spPr>
          <a:xfrm>
            <a:off x="2686844" y="1344136"/>
            <a:ext cx="311467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已知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)=0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电路方程为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：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40333" name="Object 45"/>
          <p:cNvGraphicFramePr>
            <a:graphicFrameLocks noChangeAspect="1"/>
          </p:cNvGraphicFramePr>
          <p:nvPr/>
        </p:nvGraphicFramePr>
        <p:xfrm>
          <a:off x="2279650" y="3001963"/>
          <a:ext cx="2160588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5" name="" r:id="rId7" imgW="685800" imgH="209550" progId="Equation.3">
                  <p:embed/>
                </p:oleObj>
              </mc:Choice>
              <mc:Fallback>
                <p:oleObj name="" r:id="rId7" imgW="685800" imgH="209550" progId="Equation.3">
                  <p:embed/>
                  <p:pic>
                    <p:nvPicPr>
                      <p:cNvPr id="0" name="Object 45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79650" y="3001963"/>
                        <a:ext cx="2160588" cy="6238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0334" name="Group 46"/>
          <p:cNvGrpSpPr/>
          <p:nvPr/>
        </p:nvGrpSpPr>
        <p:grpSpPr>
          <a:xfrm>
            <a:off x="6907213" y="2974975"/>
            <a:ext cx="3455988" cy="3719513"/>
            <a:chOff x="3340" y="1181"/>
            <a:chExt cx="2177" cy="2343"/>
          </a:xfrm>
        </p:grpSpPr>
        <p:sp>
          <p:nvSpPr>
            <p:cNvPr id="93196" name="Line 47"/>
            <p:cNvSpPr/>
            <p:nvPr/>
          </p:nvSpPr>
          <p:spPr>
            <a:xfrm>
              <a:off x="3387" y="1973"/>
              <a:ext cx="1968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197" name="Line 48"/>
            <p:cNvSpPr/>
            <p:nvPr/>
          </p:nvSpPr>
          <p:spPr>
            <a:xfrm flipV="1">
              <a:off x="3627" y="1349"/>
              <a:ext cx="0" cy="1104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198" name="Freeform 49"/>
            <p:cNvSpPr/>
            <p:nvPr/>
          </p:nvSpPr>
          <p:spPr>
            <a:xfrm>
              <a:off x="3627" y="1637"/>
              <a:ext cx="1344" cy="344"/>
            </a:xfrm>
            <a:custGeom>
              <a:avLst/>
              <a:gdLst/>
              <a:ahLst/>
              <a:cxnLst>
                <a:cxn ang="0">
                  <a:pos x="0" y="344"/>
                </a:cxn>
                <a:cxn ang="0">
                  <a:pos x="288" y="152"/>
                </a:cxn>
                <a:cxn ang="0">
                  <a:pos x="624" y="56"/>
                </a:cxn>
                <a:cxn ang="0">
                  <a:pos x="1104" y="8"/>
                </a:cxn>
                <a:cxn ang="0">
                  <a:pos x="1344" y="8"/>
                </a:cxn>
              </a:cxnLst>
              <a:rect l="0" t="0" r="0" b="0"/>
              <a:pathLst>
                <a:path w="1344" h="344">
                  <a:moveTo>
                    <a:pt x="0" y="344"/>
                  </a:moveTo>
                  <a:cubicBezTo>
                    <a:pt x="92" y="272"/>
                    <a:pt x="184" y="200"/>
                    <a:pt x="288" y="152"/>
                  </a:cubicBezTo>
                  <a:cubicBezTo>
                    <a:pt x="392" y="104"/>
                    <a:pt x="488" y="80"/>
                    <a:pt x="624" y="56"/>
                  </a:cubicBezTo>
                  <a:cubicBezTo>
                    <a:pt x="760" y="32"/>
                    <a:pt x="984" y="16"/>
                    <a:pt x="1104" y="8"/>
                  </a:cubicBezTo>
                  <a:cubicBezTo>
                    <a:pt x="1224" y="0"/>
                    <a:pt x="1304" y="8"/>
                    <a:pt x="1344" y="8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199" name="Text Box 50"/>
            <p:cNvSpPr txBox="1"/>
            <p:nvPr/>
          </p:nvSpPr>
          <p:spPr>
            <a:xfrm>
              <a:off x="5362" y="1857"/>
              <a:ext cx="155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3200" name="Text Box 51"/>
            <p:cNvSpPr txBox="1"/>
            <p:nvPr/>
          </p:nvSpPr>
          <p:spPr>
            <a:xfrm>
              <a:off x="3721" y="2480"/>
              <a:ext cx="25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3201" name="Text Box 52"/>
            <p:cNvSpPr txBox="1"/>
            <p:nvPr/>
          </p:nvSpPr>
          <p:spPr>
            <a:xfrm>
              <a:off x="3355" y="2691"/>
              <a:ext cx="271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i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3202" name="Line 53"/>
            <p:cNvSpPr/>
            <p:nvPr/>
          </p:nvSpPr>
          <p:spPr>
            <a:xfrm>
              <a:off x="3355" y="1964"/>
              <a:ext cx="272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03" name="Line 54"/>
            <p:cNvSpPr/>
            <p:nvPr/>
          </p:nvSpPr>
          <p:spPr>
            <a:xfrm>
              <a:off x="3502" y="3284"/>
              <a:ext cx="1488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04" name="Line 55"/>
            <p:cNvSpPr/>
            <p:nvPr/>
          </p:nvSpPr>
          <p:spPr>
            <a:xfrm flipV="1">
              <a:off x="3646" y="2612"/>
              <a:ext cx="0" cy="912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05" name="Freeform 56"/>
            <p:cNvSpPr/>
            <p:nvPr/>
          </p:nvSpPr>
          <p:spPr>
            <a:xfrm>
              <a:off x="3646" y="2804"/>
              <a:ext cx="1200" cy="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192"/>
                </a:cxn>
                <a:cxn ang="0">
                  <a:pos x="384" y="336"/>
                </a:cxn>
                <a:cxn ang="0">
                  <a:pos x="912" y="432"/>
                </a:cxn>
                <a:cxn ang="0">
                  <a:pos x="1200" y="442"/>
                </a:cxn>
              </a:cxnLst>
              <a:rect l="0" t="0" r="0" b="0"/>
              <a:pathLst>
                <a:path w="1200" h="450">
                  <a:moveTo>
                    <a:pt x="0" y="0"/>
                  </a:moveTo>
                  <a:cubicBezTo>
                    <a:pt x="40" y="68"/>
                    <a:pt x="80" y="136"/>
                    <a:pt x="144" y="192"/>
                  </a:cubicBezTo>
                  <a:cubicBezTo>
                    <a:pt x="208" y="248"/>
                    <a:pt x="256" y="296"/>
                    <a:pt x="384" y="336"/>
                  </a:cubicBezTo>
                  <a:cubicBezTo>
                    <a:pt x="512" y="376"/>
                    <a:pt x="776" y="414"/>
                    <a:pt x="912" y="432"/>
                  </a:cubicBezTo>
                  <a:cubicBezTo>
                    <a:pt x="1048" y="450"/>
                    <a:pt x="1140" y="440"/>
                    <a:pt x="1200" y="442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06" name="Text Box 57"/>
            <p:cNvSpPr txBox="1"/>
            <p:nvPr/>
          </p:nvSpPr>
          <p:spPr>
            <a:xfrm>
              <a:off x="5009" y="3216"/>
              <a:ext cx="155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3207" name="Text Box 58"/>
            <p:cNvSpPr txBox="1"/>
            <p:nvPr/>
          </p:nvSpPr>
          <p:spPr>
            <a:xfrm>
              <a:off x="3539" y="1181"/>
              <a:ext cx="458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aphicFrame>
          <p:nvGraphicFramePr>
            <p:cNvPr id="93208" name="Object 59"/>
            <p:cNvGraphicFramePr>
              <a:graphicFrameLocks noChangeAspect="1"/>
            </p:cNvGraphicFramePr>
            <p:nvPr/>
          </p:nvGraphicFramePr>
          <p:xfrm>
            <a:off x="3340" y="1357"/>
            <a:ext cx="22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86" name="" r:id="rId9" imgW="476250" imgH="828675" progId="Equation.3">
                    <p:embed/>
                  </p:oleObj>
                </mc:Choice>
                <mc:Fallback>
                  <p:oleObj name="" r:id="rId9" imgW="476250" imgH="828675" progId="Equation.3">
                    <p:embed/>
                    <p:pic>
                      <p:nvPicPr>
                        <p:cNvPr id="0" name="Object 59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340" y="1357"/>
                          <a:ext cx="220" cy="3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209" name="Text Box 60"/>
            <p:cNvSpPr txBox="1"/>
            <p:nvPr/>
          </p:nvSpPr>
          <p:spPr>
            <a:xfrm>
              <a:off x="3418" y="3264"/>
              <a:ext cx="187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3210" name="Line 61"/>
            <p:cNvSpPr/>
            <p:nvPr/>
          </p:nvSpPr>
          <p:spPr>
            <a:xfrm flipH="1">
              <a:off x="3427" y="3272"/>
              <a:ext cx="210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11" name="Line 62"/>
            <p:cNvSpPr/>
            <p:nvPr/>
          </p:nvSpPr>
          <p:spPr>
            <a:xfrm flipV="1">
              <a:off x="3637" y="2817"/>
              <a:ext cx="0" cy="455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12" name="Text Box 63"/>
            <p:cNvSpPr txBox="1"/>
            <p:nvPr/>
          </p:nvSpPr>
          <p:spPr>
            <a:xfrm>
              <a:off x="3396" y="1997"/>
              <a:ext cx="187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3213" name="Line 64"/>
            <p:cNvSpPr/>
            <p:nvPr/>
          </p:nvSpPr>
          <p:spPr>
            <a:xfrm rot="-2533965">
              <a:off x="3635" y="2792"/>
              <a:ext cx="37" cy="2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14" name="Line 65"/>
            <p:cNvSpPr/>
            <p:nvPr/>
          </p:nvSpPr>
          <p:spPr>
            <a:xfrm flipH="1">
              <a:off x="3627" y="1618"/>
              <a:ext cx="1318" cy="0"/>
            </a:xfrm>
            <a:prstGeom prst="line">
              <a:avLst/>
            </a:prstGeom>
            <a:ln w="38100" cap="flat" cmpd="sng">
              <a:solidFill>
                <a:srgbClr val="FFFF00"/>
              </a:solidFill>
              <a:prstDash val="dashDot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40354" name="Object 66"/>
          <p:cNvGraphicFramePr>
            <a:graphicFrameLocks noChangeAspect="1"/>
          </p:cNvGraphicFramePr>
          <p:nvPr/>
        </p:nvGraphicFramePr>
        <p:xfrm>
          <a:off x="2279650" y="3722688"/>
          <a:ext cx="338455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7" name="" r:id="rId11" imgW="1466850" imgH="400050" progId="Equation.3">
                  <p:embed/>
                </p:oleObj>
              </mc:Choice>
              <mc:Fallback>
                <p:oleObj name="" r:id="rId11" imgW="1466850" imgH="400050" progId="Equation.3">
                  <p:embed/>
                  <p:pic>
                    <p:nvPicPr>
                      <p:cNvPr id="0" name="Object 66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79650" y="3722688"/>
                        <a:ext cx="3384550" cy="928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355" name="Object 67"/>
          <p:cNvGraphicFramePr>
            <a:graphicFrameLocks noChangeAspect="1"/>
          </p:cNvGraphicFramePr>
          <p:nvPr/>
        </p:nvGraphicFramePr>
        <p:xfrm>
          <a:off x="4405313" y="2786063"/>
          <a:ext cx="2266950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8" name="" r:id="rId13" imgW="895350" imgH="419100" progId="Equation.3">
                  <p:embed/>
                </p:oleObj>
              </mc:Choice>
              <mc:Fallback>
                <p:oleObj name="" r:id="rId13" imgW="895350" imgH="419100" progId="Equation.3">
                  <p:embed/>
                  <p:pic>
                    <p:nvPicPr>
                      <p:cNvPr id="0" name="Object 67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405313" y="2786063"/>
                        <a:ext cx="2266950" cy="1020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4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140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30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0"/>
                                        <p:tgtEl>
                                          <p:spTgt spid="140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14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0"/>
                                        <p:tgtEl>
                                          <p:spTgt spid="140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000"/>
                                        <p:tgtEl>
                                          <p:spTgt spid="140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0" grpId="0" bldLvl="0" animBg="1"/>
      <p:bldP spid="14033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2"/>
          <p:cNvSpPr txBox="1"/>
          <p:nvPr/>
        </p:nvSpPr>
        <p:spPr>
          <a:xfrm>
            <a:off x="1847850" y="609442"/>
            <a:ext cx="792163" cy="521970"/>
          </a:xfrm>
          <a:prstGeom prst="rect">
            <a:avLst/>
          </a:prstGeom>
          <a:solidFill>
            <a:srgbClr val="A50021"/>
          </a:solidFill>
          <a:ln w="2857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例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1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41315" name="Text Box 3"/>
          <p:cNvSpPr txBox="1"/>
          <p:nvPr/>
        </p:nvSpPr>
        <p:spPr>
          <a:xfrm>
            <a:off x="2927350" y="609442"/>
            <a:ext cx="6989763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=0</a:t>
            </a:r>
            <a:r>
              <a:rPr lang="zh-CN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时 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开关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K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打开，求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t&gt;0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后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i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L</a:t>
            </a:r>
            <a:r>
              <a:rPr lang="zh-CN" altLang="en-US" sz="2800" b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、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L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的变化规律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。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141316" name="Text Box 4"/>
          <p:cNvSpPr txBox="1"/>
          <p:nvPr/>
        </p:nvSpPr>
        <p:spPr>
          <a:xfrm>
            <a:off x="1919288" y="1589723"/>
            <a:ext cx="576262" cy="3695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解</a:t>
            </a:r>
            <a:endParaRPr lang="zh-CN" altLang="en-US" sz="3200" b="1" i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41317" name="Text Box 5"/>
          <p:cNvSpPr txBox="1"/>
          <p:nvPr/>
        </p:nvSpPr>
        <p:spPr>
          <a:xfrm>
            <a:off x="2640013" y="1403033"/>
            <a:ext cx="3671887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这是一个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RL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电路零状态响应问题，先化简电路，有：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grpSp>
        <p:nvGrpSpPr>
          <p:cNvPr id="141318" name="Group 6"/>
          <p:cNvGrpSpPr/>
          <p:nvPr/>
        </p:nvGrpSpPr>
        <p:grpSpPr>
          <a:xfrm>
            <a:off x="6234113" y="1374458"/>
            <a:ext cx="4162425" cy="1971675"/>
            <a:chOff x="2967" y="691"/>
            <a:chExt cx="2622" cy="1242"/>
          </a:xfrm>
        </p:grpSpPr>
        <p:sp>
          <p:nvSpPr>
            <p:cNvPr id="94248" name="Line 7"/>
            <p:cNvSpPr/>
            <p:nvPr/>
          </p:nvSpPr>
          <p:spPr>
            <a:xfrm>
              <a:off x="4332" y="1616"/>
              <a:ext cx="0" cy="317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49" name="Text Box 8"/>
            <p:cNvSpPr txBox="1"/>
            <p:nvPr/>
          </p:nvSpPr>
          <p:spPr>
            <a:xfrm>
              <a:off x="4060" y="1524"/>
              <a:ext cx="288" cy="36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4250" name="Text Box 9"/>
            <p:cNvSpPr txBox="1"/>
            <p:nvPr/>
          </p:nvSpPr>
          <p:spPr>
            <a:xfrm>
              <a:off x="3534" y="1462"/>
              <a:ext cx="22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4251" name="Text Box 10"/>
            <p:cNvSpPr txBox="1"/>
            <p:nvPr/>
          </p:nvSpPr>
          <p:spPr>
            <a:xfrm>
              <a:off x="4443" y="1054"/>
              <a:ext cx="25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4252" name="Text Box 11"/>
            <p:cNvSpPr txBox="1"/>
            <p:nvPr/>
          </p:nvSpPr>
          <p:spPr>
            <a:xfrm>
              <a:off x="4445" y="1553"/>
              <a:ext cx="24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–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4253" name="Text Box 12"/>
            <p:cNvSpPr txBox="1"/>
            <p:nvPr/>
          </p:nvSpPr>
          <p:spPr>
            <a:xfrm>
              <a:off x="4422" y="1206"/>
              <a:ext cx="377" cy="36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4254" name="Text Box 13"/>
            <p:cNvSpPr txBox="1"/>
            <p:nvPr/>
          </p:nvSpPr>
          <p:spPr>
            <a:xfrm>
              <a:off x="4045" y="1326"/>
              <a:ext cx="299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2H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4255" name="Text Box 14"/>
            <p:cNvSpPr txBox="1"/>
            <p:nvPr/>
          </p:nvSpPr>
          <p:spPr>
            <a:xfrm>
              <a:off x="3985" y="691"/>
              <a:ext cx="21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R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94256" name="Group 15"/>
            <p:cNvGrpSpPr/>
            <p:nvPr/>
          </p:nvGrpSpPr>
          <p:grpSpPr>
            <a:xfrm flipH="1" flipV="1">
              <a:off x="4377" y="1162"/>
              <a:ext cx="90" cy="499"/>
              <a:chOff x="2586" y="847"/>
              <a:chExt cx="71" cy="654"/>
            </a:xfrm>
          </p:grpSpPr>
          <p:sp>
            <p:nvSpPr>
              <p:cNvPr id="94281" name="Line 16"/>
              <p:cNvSpPr/>
              <p:nvPr/>
            </p:nvSpPr>
            <p:spPr>
              <a:xfrm flipV="1">
                <a:off x="2656" y="847"/>
                <a:ext cx="1" cy="69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282" name="Line 17"/>
              <p:cNvSpPr/>
              <p:nvPr/>
            </p:nvSpPr>
            <p:spPr>
              <a:xfrm flipV="1">
                <a:off x="2656" y="1418"/>
                <a:ext cx="1" cy="83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283" name="Freeform 18"/>
              <p:cNvSpPr/>
              <p:nvPr/>
            </p:nvSpPr>
            <p:spPr>
              <a:xfrm>
                <a:off x="2586" y="916"/>
                <a:ext cx="70" cy="502"/>
              </a:xfrm>
              <a:custGeom>
                <a:avLst/>
                <a:gdLst/>
                <a:ahLst/>
                <a:cxnLst>
                  <a:cxn ang="0">
                    <a:pos x="70" y="502"/>
                  </a:cxn>
                  <a:cxn ang="0">
                    <a:pos x="28" y="488"/>
                  </a:cxn>
                  <a:cxn ang="0">
                    <a:pos x="0" y="446"/>
                  </a:cxn>
                  <a:cxn ang="0">
                    <a:pos x="28" y="404"/>
                  </a:cxn>
                  <a:cxn ang="0">
                    <a:pos x="70" y="376"/>
                  </a:cxn>
                  <a:cxn ang="0">
                    <a:pos x="28" y="362"/>
                  </a:cxn>
                  <a:cxn ang="0">
                    <a:pos x="0" y="321"/>
                  </a:cxn>
                  <a:cxn ang="0">
                    <a:pos x="28" y="279"/>
                  </a:cxn>
                  <a:cxn ang="0">
                    <a:pos x="70" y="251"/>
                  </a:cxn>
                  <a:cxn ang="0">
                    <a:pos x="28" y="237"/>
                  </a:cxn>
                  <a:cxn ang="0">
                    <a:pos x="0" y="195"/>
                  </a:cxn>
                  <a:cxn ang="0">
                    <a:pos x="28" y="154"/>
                  </a:cxn>
                  <a:cxn ang="0">
                    <a:pos x="70" y="126"/>
                  </a:cxn>
                  <a:cxn ang="0">
                    <a:pos x="28" y="112"/>
                  </a:cxn>
                  <a:cxn ang="0">
                    <a:pos x="0" y="70"/>
                  </a:cxn>
                  <a:cxn ang="0">
                    <a:pos x="28" y="28"/>
                  </a:cxn>
                  <a:cxn ang="0">
                    <a:pos x="70" y="0"/>
                  </a:cxn>
                </a:cxnLst>
                <a:rect l="0" t="0" r="0" b="0"/>
                <a:pathLst>
                  <a:path w="70" h="502">
                    <a:moveTo>
                      <a:pt x="70" y="502"/>
                    </a:moveTo>
                    <a:lnTo>
                      <a:pt x="28" y="488"/>
                    </a:lnTo>
                    <a:lnTo>
                      <a:pt x="0" y="446"/>
                    </a:lnTo>
                    <a:lnTo>
                      <a:pt x="28" y="404"/>
                    </a:lnTo>
                    <a:lnTo>
                      <a:pt x="70" y="376"/>
                    </a:lnTo>
                    <a:lnTo>
                      <a:pt x="28" y="362"/>
                    </a:lnTo>
                    <a:lnTo>
                      <a:pt x="0" y="321"/>
                    </a:lnTo>
                    <a:lnTo>
                      <a:pt x="28" y="279"/>
                    </a:lnTo>
                    <a:lnTo>
                      <a:pt x="70" y="251"/>
                    </a:lnTo>
                    <a:lnTo>
                      <a:pt x="28" y="237"/>
                    </a:lnTo>
                    <a:lnTo>
                      <a:pt x="0" y="195"/>
                    </a:lnTo>
                    <a:lnTo>
                      <a:pt x="28" y="154"/>
                    </a:lnTo>
                    <a:lnTo>
                      <a:pt x="70" y="126"/>
                    </a:lnTo>
                    <a:lnTo>
                      <a:pt x="28" y="112"/>
                    </a:lnTo>
                    <a:lnTo>
                      <a:pt x="0" y="70"/>
                    </a:lnTo>
                    <a:lnTo>
                      <a:pt x="28" y="28"/>
                    </a:lnTo>
                    <a:lnTo>
                      <a:pt x="70" y="0"/>
                    </a:lnTo>
                  </a:path>
                </a:pathLst>
              </a:custGeom>
              <a:noFill/>
              <a:ln w="38100" cap="flat" cmpd="sng">
                <a:solidFill>
                  <a:srgbClr val="FF99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4257" name="Line 19"/>
            <p:cNvSpPr/>
            <p:nvPr/>
          </p:nvSpPr>
          <p:spPr>
            <a:xfrm flipH="1" flipV="1">
              <a:off x="3424" y="981"/>
              <a:ext cx="1860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58" name="Line 20"/>
            <p:cNvSpPr/>
            <p:nvPr/>
          </p:nvSpPr>
          <p:spPr>
            <a:xfrm>
              <a:off x="3424" y="1933"/>
              <a:ext cx="1876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59" name="Line 21"/>
            <p:cNvSpPr/>
            <p:nvPr/>
          </p:nvSpPr>
          <p:spPr>
            <a:xfrm flipV="1">
              <a:off x="4377" y="1661"/>
              <a:ext cx="0" cy="27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60" name="Line 22"/>
            <p:cNvSpPr/>
            <p:nvPr/>
          </p:nvSpPr>
          <p:spPr>
            <a:xfrm>
              <a:off x="4377" y="981"/>
              <a:ext cx="0" cy="22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61" name="Line 23"/>
            <p:cNvSpPr/>
            <p:nvPr/>
          </p:nvSpPr>
          <p:spPr>
            <a:xfrm>
              <a:off x="3787" y="981"/>
              <a:ext cx="0" cy="27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62" name="Line 24"/>
            <p:cNvSpPr/>
            <p:nvPr/>
          </p:nvSpPr>
          <p:spPr>
            <a:xfrm flipV="1">
              <a:off x="3787" y="1525"/>
              <a:ext cx="0" cy="38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63" name="Line 25"/>
            <p:cNvSpPr/>
            <p:nvPr/>
          </p:nvSpPr>
          <p:spPr>
            <a:xfrm>
              <a:off x="3424" y="981"/>
              <a:ext cx="0" cy="95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4264" name="Group 26"/>
            <p:cNvGrpSpPr/>
            <p:nvPr/>
          </p:nvGrpSpPr>
          <p:grpSpPr>
            <a:xfrm>
              <a:off x="3288" y="1277"/>
              <a:ext cx="255" cy="240"/>
              <a:chOff x="2160" y="2400"/>
              <a:chExt cx="255" cy="240"/>
            </a:xfrm>
          </p:grpSpPr>
          <p:sp>
            <p:nvSpPr>
              <p:cNvPr id="94279" name="Oval 27"/>
              <p:cNvSpPr/>
              <p:nvPr/>
            </p:nvSpPr>
            <p:spPr>
              <a:xfrm>
                <a:off x="2160" y="2400"/>
                <a:ext cx="240" cy="240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zh-CN" b="1" dirty="0">
                  <a:latin typeface="Arial" panose="020B060402020209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94280" name="Text Box 28"/>
              <p:cNvSpPr txBox="1"/>
              <p:nvPr/>
            </p:nvSpPr>
            <p:spPr>
              <a:xfrm>
                <a:off x="2160" y="2404"/>
                <a:ext cx="255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endParaRPr lang="zh-CN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94265" name="Text Box 29"/>
            <p:cNvSpPr txBox="1"/>
            <p:nvPr/>
          </p:nvSpPr>
          <p:spPr>
            <a:xfrm>
              <a:off x="4420" y="691"/>
              <a:ext cx="370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80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4266" name="Text Box 30"/>
            <p:cNvSpPr txBox="1"/>
            <p:nvPr/>
          </p:nvSpPr>
          <p:spPr>
            <a:xfrm>
              <a:off x="2967" y="1054"/>
              <a:ext cx="36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10A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4267" name="Line 31"/>
            <p:cNvSpPr/>
            <p:nvPr/>
          </p:nvSpPr>
          <p:spPr>
            <a:xfrm>
              <a:off x="3787" y="1207"/>
              <a:ext cx="0" cy="318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68" name="Line 32"/>
            <p:cNvSpPr/>
            <p:nvPr/>
          </p:nvSpPr>
          <p:spPr>
            <a:xfrm flipV="1">
              <a:off x="3651" y="1253"/>
              <a:ext cx="227" cy="181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triangl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69" name="Line 33"/>
            <p:cNvSpPr/>
            <p:nvPr/>
          </p:nvSpPr>
          <p:spPr>
            <a:xfrm flipH="1">
              <a:off x="5284" y="981"/>
              <a:ext cx="0" cy="95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70" name="Rectangle 34"/>
            <p:cNvSpPr/>
            <p:nvPr/>
          </p:nvSpPr>
          <p:spPr>
            <a:xfrm>
              <a:off x="5239" y="1298"/>
              <a:ext cx="90" cy="272"/>
            </a:xfrm>
            <a:prstGeom prst="rect">
              <a:avLst/>
            </a:prstGeom>
            <a:solidFill>
              <a:srgbClr val="FF9900"/>
            </a:solidFill>
            <a:ln w="28575">
              <a:noFill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94271" name="Rectangle 35"/>
            <p:cNvSpPr/>
            <p:nvPr/>
          </p:nvSpPr>
          <p:spPr>
            <a:xfrm>
              <a:off x="3969" y="935"/>
              <a:ext cx="273" cy="91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94272" name="Line 36"/>
            <p:cNvSpPr/>
            <p:nvPr/>
          </p:nvSpPr>
          <p:spPr>
            <a:xfrm>
              <a:off x="4876" y="981"/>
              <a:ext cx="0" cy="95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73" name="Rectangle 37"/>
            <p:cNvSpPr/>
            <p:nvPr/>
          </p:nvSpPr>
          <p:spPr>
            <a:xfrm>
              <a:off x="4830" y="1298"/>
              <a:ext cx="91" cy="272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94274" name="Rectangle 38"/>
            <p:cNvSpPr/>
            <p:nvPr/>
          </p:nvSpPr>
          <p:spPr>
            <a:xfrm>
              <a:off x="4513" y="935"/>
              <a:ext cx="272" cy="91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94275" name="Line 39"/>
            <p:cNvSpPr/>
            <p:nvPr/>
          </p:nvSpPr>
          <p:spPr>
            <a:xfrm>
              <a:off x="3288" y="1389"/>
              <a:ext cx="227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76" name="Line 40"/>
            <p:cNvSpPr/>
            <p:nvPr/>
          </p:nvSpPr>
          <p:spPr>
            <a:xfrm flipV="1">
              <a:off x="3515" y="1026"/>
              <a:ext cx="0" cy="227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77" name="Text Box 41"/>
            <p:cNvSpPr txBox="1"/>
            <p:nvPr/>
          </p:nvSpPr>
          <p:spPr>
            <a:xfrm rot="5400000">
              <a:off x="4844" y="1322"/>
              <a:ext cx="442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200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4278" name="Text Box 42"/>
            <p:cNvSpPr txBox="1"/>
            <p:nvPr/>
          </p:nvSpPr>
          <p:spPr>
            <a:xfrm rot="5400000">
              <a:off x="5252" y="1322"/>
              <a:ext cx="442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300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41355" name="Group 43"/>
          <p:cNvGrpSpPr/>
          <p:nvPr/>
        </p:nvGrpSpPr>
        <p:grpSpPr>
          <a:xfrm>
            <a:off x="6954838" y="4211320"/>
            <a:ext cx="3279775" cy="1511300"/>
            <a:chOff x="2831" y="2750"/>
            <a:chExt cx="2066" cy="952"/>
          </a:xfrm>
        </p:grpSpPr>
        <p:sp>
          <p:nvSpPr>
            <p:cNvPr id="94224" name="Line 44"/>
            <p:cNvSpPr/>
            <p:nvPr/>
          </p:nvSpPr>
          <p:spPr>
            <a:xfrm>
              <a:off x="3833" y="3385"/>
              <a:ext cx="0" cy="317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25" name="Text Box 45"/>
            <p:cNvSpPr txBox="1"/>
            <p:nvPr/>
          </p:nvSpPr>
          <p:spPr>
            <a:xfrm>
              <a:off x="3561" y="3293"/>
              <a:ext cx="288" cy="36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4226" name="Text Box 46"/>
            <p:cNvSpPr txBox="1"/>
            <p:nvPr/>
          </p:nvSpPr>
          <p:spPr>
            <a:xfrm>
              <a:off x="3944" y="2823"/>
              <a:ext cx="25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4227" name="Text Box 47"/>
            <p:cNvSpPr txBox="1"/>
            <p:nvPr/>
          </p:nvSpPr>
          <p:spPr>
            <a:xfrm>
              <a:off x="3946" y="3322"/>
              <a:ext cx="24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–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4228" name="Text Box 48"/>
            <p:cNvSpPr txBox="1"/>
            <p:nvPr/>
          </p:nvSpPr>
          <p:spPr>
            <a:xfrm>
              <a:off x="3923" y="2975"/>
              <a:ext cx="377" cy="36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4229" name="Text Box 49"/>
            <p:cNvSpPr txBox="1"/>
            <p:nvPr/>
          </p:nvSpPr>
          <p:spPr>
            <a:xfrm>
              <a:off x="3546" y="3095"/>
              <a:ext cx="299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2H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94230" name="Group 50"/>
            <p:cNvGrpSpPr/>
            <p:nvPr/>
          </p:nvGrpSpPr>
          <p:grpSpPr>
            <a:xfrm flipH="1" flipV="1">
              <a:off x="3878" y="2931"/>
              <a:ext cx="90" cy="499"/>
              <a:chOff x="2586" y="847"/>
              <a:chExt cx="71" cy="654"/>
            </a:xfrm>
          </p:grpSpPr>
          <p:sp>
            <p:nvSpPr>
              <p:cNvPr id="94245" name="Line 51"/>
              <p:cNvSpPr/>
              <p:nvPr/>
            </p:nvSpPr>
            <p:spPr>
              <a:xfrm flipV="1">
                <a:off x="2656" y="847"/>
                <a:ext cx="1" cy="69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246" name="Line 52"/>
              <p:cNvSpPr/>
              <p:nvPr/>
            </p:nvSpPr>
            <p:spPr>
              <a:xfrm flipV="1">
                <a:off x="2656" y="1418"/>
                <a:ext cx="1" cy="83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247" name="Freeform 53"/>
              <p:cNvSpPr/>
              <p:nvPr/>
            </p:nvSpPr>
            <p:spPr>
              <a:xfrm>
                <a:off x="2586" y="916"/>
                <a:ext cx="70" cy="502"/>
              </a:xfrm>
              <a:custGeom>
                <a:avLst/>
                <a:gdLst/>
                <a:ahLst/>
                <a:cxnLst>
                  <a:cxn ang="0">
                    <a:pos x="70" y="502"/>
                  </a:cxn>
                  <a:cxn ang="0">
                    <a:pos x="28" y="488"/>
                  </a:cxn>
                  <a:cxn ang="0">
                    <a:pos x="0" y="446"/>
                  </a:cxn>
                  <a:cxn ang="0">
                    <a:pos x="28" y="404"/>
                  </a:cxn>
                  <a:cxn ang="0">
                    <a:pos x="70" y="376"/>
                  </a:cxn>
                  <a:cxn ang="0">
                    <a:pos x="28" y="362"/>
                  </a:cxn>
                  <a:cxn ang="0">
                    <a:pos x="0" y="321"/>
                  </a:cxn>
                  <a:cxn ang="0">
                    <a:pos x="28" y="279"/>
                  </a:cxn>
                  <a:cxn ang="0">
                    <a:pos x="70" y="251"/>
                  </a:cxn>
                  <a:cxn ang="0">
                    <a:pos x="28" y="237"/>
                  </a:cxn>
                  <a:cxn ang="0">
                    <a:pos x="0" y="195"/>
                  </a:cxn>
                  <a:cxn ang="0">
                    <a:pos x="28" y="154"/>
                  </a:cxn>
                  <a:cxn ang="0">
                    <a:pos x="70" y="126"/>
                  </a:cxn>
                  <a:cxn ang="0">
                    <a:pos x="28" y="112"/>
                  </a:cxn>
                  <a:cxn ang="0">
                    <a:pos x="0" y="70"/>
                  </a:cxn>
                  <a:cxn ang="0">
                    <a:pos x="28" y="28"/>
                  </a:cxn>
                  <a:cxn ang="0">
                    <a:pos x="70" y="0"/>
                  </a:cxn>
                </a:cxnLst>
                <a:rect l="0" t="0" r="0" b="0"/>
                <a:pathLst>
                  <a:path w="70" h="502">
                    <a:moveTo>
                      <a:pt x="70" y="502"/>
                    </a:moveTo>
                    <a:lnTo>
                      <a:pt x="28" y="488"/>
                    </a:lnTo>
                    <a:lnTo>
                      <a:pt x="0" y="446"/>
                    </a:lnTo>
                    <a:lnTo>
                      <a:pt x="28" y="404"/>
                    </a:lnTo>
                    <a:lnTo>
                      <a:pt x="70" y="376"/>
                    </a:lnTo>
                    <a:lnTo>
                      <a:pt x="28" y="362"/>
                    </a:lnTo>
                    <a:lnTo>
                      <a:pt x="0" y="321"/>
                    </a:lnTo>
                    <a:lnTo>
                      <a:pt x="28" y="279"/>
                    </a:lnTo>
                    <a:lnTo>
                      <a:pt x="70" y="251"/>
                    </a:lnTo>
                    <a:lnTo>
                      <a:pt x="28" y="237"/>
                    </a:lnTo>
                    <a:lnTo>
                      <a:pt x="0" y="195"/>
                    </a:lnTo>
                    <a:lnTo>
                      <a:pt x="28" y="154"/>
                    </a:lnTo>
                    <a:lnTo>
                      <a:pt x="70" y="126"/>
                    </a:lnTo>
                    <a:lnTo>
                      <a:pt x="28" y="112"/>
                    </a:lnTo>
                    <a:lnTo>
                      <a:pt x="0" y="70"/>
                    </a:lnTo>
                    <a:lnTo>
                      <a:pt x="28" y="28"/>
                    </a:lnTo>
                    <a:lnTo>
                      <a:pt x="70" y="0"/>
                    </a:lnTo>
                  </a:path>
                </a:pathLst>
              </a:custGeom>
              <a:noFill/>
              <a:ln w="38100" cap="flat" cmpd="sng">
                <a:solidFill>
                  <a:srgbClr val="FF99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4231" name="Line 54"/>
            <p:cNvSpPr/>
            <p:nvPr/>
          </p:nvSpPr>
          <p:spPr>
            <a:xfrm flipH="1" flipV="1">
              <a:off x="3288" y="2750"/>
              <a:ext cx="1225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32" name="Line 55"/>
            <p:cNvSpPr/>
            <p:nvPr/>
          </p:nvSpPr>
          <p:spPr>
            <a:xfrm>
              <a:off x="3288" y="3702"/>
              <a:ext cx="1225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33" name="Line 56"/>
            <p:cNvSpPr/>
            <p:nvPr/>
          </p:nvSpPr>
          <p:spPr>
            <a:xfrm flipV="1">
              <a:off x="3878" y="3430"/>
              <a:ext cx="0" cy="27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34" name="Line 57"/>
            <p:cNvSpPr/>
            <p:nvPr/>
          </p:nvSpPr>
          <p:spPr>
            <a:xfrm>
              <a:off x="3878" y="2750"/>
              <a:ext cx="0" cy="22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35" name="Line 58"/>
            <p:cNvSpPr/>
            <p:nvPr/>
          </p:nvSpPr>
          <p:spPr>
            <a:xfrm>
              <a:off x="3288" y="2750"/>
              <a:ext cx="0" cy="95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4236" name="Group 59"/>
            <p:cNvGrpSpPr/>
            <p:nvPr/>
          </p:nvGrpSpPr>
          <p:grpSpPr>
            <a:xfrm>
              <a:off x="3152" y="3046"/>
              <a:ext cx="255" cy="240"/>
              <a:chOff x="2160" y="2400"/>
              <a:chExt cx="255" cy="240"/>
            </a:xfrm>
          </p:grpSpPr>
          <p:sp>
            <p:nvSpPr>
              <p:cNvPr id="94243" name="Oval 60"/>
              <p:cNvSpPr/>
              <p:nvPr/>
            </p:nvSpPr>
            <p:spPr>
              <a:xfrm>
                <a:off x="2160" y="2400"/>
                <a:ext cx="240" cy="240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zh-CN" b="1" dirty="0">
                  <a:latin typeface="Arial" panose="020B060402020209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94244" name="Text Box 61"/>
              <p:cNvSpPr txBox="1"/>
              <p:nvPr/>
            </p:nvSpPr>
            <p:spPr>
              <a:xfrm>
                <a:off x="2160" y="2404"/>
                <a:ext cx="255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endParaRPr lang="zh-CN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94237" name="Text Box 62"/>
            <p:cNvSpPr txBox="1"/>
            <p:nvPr/>
          </p:nvSpPr>
          <p:spPr>
            <a:xfrm>
              <a:off x="2831" y="2823"/>
              <a:ext cx="36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10A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4238" name="Line 63"/>
            <p:cNvSpPr/>
            <p:nvPr/>
          </p:nvSpPr>
          <p:spPr>
            <a:xfrm flipH="1">
              <a:off x="4513" y="2750"/>
              <a:ext cx="0" cy="95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39" name="Rectangle 64"/>
            <p:cNvSpPr/>
            <p:nvPr/>
          </p:nvSpPr>
          <p:spPr>
            <a:xfrm>
              <a:off x="4468" y="3067"/>
              <a:ext cx="90" cy="272"/>
            </a:xfrm>
            <a:prstGeom prst="rect">
              <a:avLst/>
            </a:prstGeom>
            <a:solidFill>
              <a:srgbClr val="FF9900"/>
            </a:solidFill>
            <a:ln w="28575">
              <a:noFill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94240" name="Line 65"/>
            <p:cNvSpPr/>
            <p:nvPr/>
          </p:nvSpPr>
          <p:spPr>
            <a:xfrm>
              <a:off x="3152" y="3158"/>
              <a:ext cx="227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41" name="Line 66"/>
            <p:cNvSpPr/>
            <p:nvPr/>
          </p:nvSpPr>
          <p:spPr>
            <a:xfrm flipV="1">
              <a:off x="3379" y="2795"/>
              <a:ext cx="0" cy="227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42" name="Text Box 67"/>
            <p:cNvSpPr txBox="1"/>
            <p:nvPr/>
          </p:nvSpPr>
          <p:spPr>
            <a:xfrm>
              <a:off x="4592" y="3050"/>
              <a:ext cx="305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R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eq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141380" name="Object 68"/>
          <p:cNvGraphicFramePr>
            <a:graphicFrameLocks noChangeAspect="1"/>
          </p:cNvGraphicFramePr>
          <p:nvPr/>
        </p:nvGraphicFramePr>
        <p:xfrm>
          <a:off x="2063750" y="2769870"/>
          <a:ext cx="41560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6" name="" r:id="rId1" imgW="1790700" imgH="228600" progId="Equation.3">
                  <p:embed/>
                </p:oleObj>
              </mc:Choice>
              <mc:Fallback>
                <p:oleObj name="" r:id="rId1" imgW="1790700" imgH="228600" progId="Equation.3">
                  <p:embed/>
                  <p:pic>
                    <p:nvPicPr>
                      <p:cNvPr id="0" name="Object 68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063750" y="2769870"/>
                        <a:ext cx="4156075" cy="519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81" name="Object 69"/>
          <p:cNvGraphicFramePr>
            <a:graphicFrameLocks noChangeAspect="1"/>
          </p:cNvGraphicFramePr>
          <p:nvPr/>
        </p:nvGraphicFramePr>
        <p:xfrm>
          <a:off x="2135188" y="4211320"/>
          <a:ext cx="1957387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7" name="" r:id="rId3" imgW="790575" imgH="209550" progId="Equation.3">
                  <p:embed/>
                </p:oleObj>
              </mc:Choice>
              <mc:Fallback>
                <p:oleObj name="" r:id="rId3" imgW="790575" imgH="209550" progId="Equation.3">
                  <p:embed/>
                  <p:pic>
                    <p:nvPicPr>
                      <p:cNvPr id="0" name="Object 69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35188" y="4211320"/>
                        <a:ext cx="1957387" cy="493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82" name="Object 70"/>
          <p:cNvGraphicFramePr>
            <a:graphicFrameLocks noChangeAspect="1"/>
          </p:cNvGraphicFramePr>
          <p:nvPr/>
        </p:nvGraphicFramePr>
        <p:xfrm>
          <a:off x="2063750" y="3490595"/>
          <a:ext cx="40386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8" name="" r:id="rId5" imgW="1714500" imgH="228600" progId="Equation.3">
                  <p:embed/>
                </p:oleObj>
              </mc:Choice>
              <mc:Fallback>
                <p:oleObj name="" r:id="rId5" imgW="1714500" imgH="228600" progId="Equation.3">
                  <p:embed/>
                  <p:pic>
                    <p:nvPicPr>
                      <p:cNvPr id="0" name="Object 70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063750" y="3490595"/>
                        <a:ext cx="4038600" cy="527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83" name="Object 71"/>
          <p:cNvGraphicFramePr>
            <a:graphicFrameLocks noChangeAspect="1"/>
          </p:cNvGraphicFramePr>
          <p:nvPr/>
        </p:nvGraphicFramePr>
        <p:xfrm>
          <a:off x="2135188" y="4930458"/>
          <a:ext cx="367188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9" name="" r:id="rId7" imgW="1362075" imgH="219075" progId="Equation.3">
                  <p:embed/>
                </p:oleObj>
              </mc:Choice>
              <mc:Fallback>
                <p:oleObj name="" r:id="rId7" imgW="1362075" imgH="219075" progId="Equation.3">
                  <p:embed/>
                  <p:pic>
                    <p:nvPicPr>
                      <p:cNvPr id="0" name="Object 71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35188" y="4930458"/>
                        <a:ext cx="3671887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84" name="Object 72"/>
          <p:cNvGraphicFramePr>
            <a:graphicFrameLocks noChangeAspect="1"/>
          </p:cNvGraphicFramePr>
          <p:nvPr/>
        </p:nvGraphicFramePr>
        <p:xfrm>
          <a:off x="1992313" y="5867083"/>
          <a:ext cx="5884862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0" name="" r:id="rId9" imgW="2171700" imgH="247650" progId="Equation.3">
                  <p:embed/>
                </p:oleObj>
              </mc:Choice>
              <mc:Fallback>
                <p:oleObj name="" r:id="rId9" imgW="2171700" imgH="247650" progId="Equation.3">
                  <p:embed/>
                  <p:pic>
                    <p:nvPicPr>
                      <p:cNvPr id="0" name="Object 72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92313" y="5867083"/>
                        <a:ext cx="5884862" cy="639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1385" name="Group 73"/>
          <p:cNvGrpSpPr/>
          <p:nvPr/>
        </p:nvGrpSpPr>
        <p:grpSpPr>
          <a:xfrm>
            <a:off x="8112125" y="3562033"/>
            <a:ext cx="1152525" cy="576262"/>
            <a:chOff x="4150" y="2069"/>
            <a:chExt cx="726" cy="363"/>
          </a:xfrm>
        </p:grpSpPr>
        <p:sp>
          <p:nvSpPr>
            <p:cNvPr id="94222" name="AutoShape 74"/>
            <p:cNvSpPr/>
            <p:nvPr/>
          </p:nvSpPr>
          <p:spPr>
            <a:xfrm>
              <a:off x="4150" y="2069"/>
              <a:ext cx="136" cy="363"/>
            </a:xfrm>
            <a:prstGeom prst="downArrow">
              <a:avLst>
                <a:gd name="adj1" fmla="val 50000"/>
                <a:gd name="adj2" fmla="val 66727"/>
              </a:avLst>
            </a:prstGeom>
            <a:solidFill>
              <a:schemeClr val="accent1"/>
            </a:solidFill>
            <a:ln w="9525">
              <a:noFill/>
            </a:ln>
          </p:spPr>
          <p:txBody>
            <a:bodyPr vert="eaVert"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94223" name="Text Box 75"/>
            <p:cNvSpPr txBox="1"/>
            <p:nvPr/>
          </p:nvSpPr>
          <p:spPr>
            <a:xfrm>
              <a:off x="4332" y="2069"/>
              <a:ext cx="54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t</a:t>
              </a:r>
              <a:r>
                <a:rPr lang="en-US" altLang="zh-CN" sz="2800" b="1" u="sng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&gt;</a:t>
              </a:r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0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14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14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1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1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0"/>
                                        <p:tgtEl>
                                          <p:spTgt spid="14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0"/>
                                        <p:tgtEl>
                                          <p:spTgt spid="14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0"/>
                                        <p:tgtEl>
                                          <p:spTgt spid="14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000"/>
                                        <p:tgtEl>
                                          <p:spTgt spid="14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0"/>
                                        <p:tgtEl>
                                          <p:spTgt spid="14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4" grpId="0" bldLvl="0" animBg="1"/>
      <p:bldP spid="141315" grpId="0"/>
      <p:bldP spid="141316" grpId="0" bldLvl="0" animBg="1"/>
      <p:bldP spid="14131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ext Box 2"/>
          <p:cNvSpPr txBox="1"/>
          <p:nvPr/>
        </p:nvSpPr>
        <p:spPr>
          <a:xfrm>
            <a:off x="1847850" y="711677"/>
            <a:ext cx="792163" cy="521970"/>
          </a:xfrm>
          <a:prstGeom prst="rect">
            <a:avLst/>
          </a:prstGeom>
          <a:solidFill>
            <a:srgbClr val="A50021"/>
          </a:solidFill>
          <a:ln w="2857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例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2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42339" name="Text Box 3"/>
          <p:cNvSpPr txBox="1"/>
          <p:nvPr/>
        </p:nvSpPr>
        <p:spPr>
          <a:xfrm>
            <a:off x="2927350" y="894239"/>
            <a:ext cx="6989763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=0</a:t>
            </a:r>
            <a:r>
              <a:rPr lang="zh-CN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时 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开关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K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打开，求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t&gt;0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后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i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L</a:t>
            </a:r>
            <a:r>
              <a:rPr lang="zh-CN" altLang="en-US" sz="2800" b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、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L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的及电流源的端电压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。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142340" name="Text Box 4"/>
          <p:cNvSpPr txBox="1"/>
          <p:nvPr/>
        </p:nvSpPr>
        <p:spPr>
          <a:xfrm>
            <a:off x="1774825" y="1764983"/>
            <a:ext cx="576263" cy="3695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解</a:t>
            </a:r>
            <a:endParaRPr lang="zh-CN" altLang="en-US" sz="3200" b="1" i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42341" name="Text Box 5"/>
          <p:cNvSpPr txBox="1"/>
          <p:nvPr/>
        </p:nvSpPr>
        <p:spPr>
          <a:xfrm>
            <a:off x="2566988" y="1576705"/>
            <a:ext cx="3889375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这是一个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RL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电路零状态响应问题，先化简电路，有：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grpSp>
        <p:nvGrpSpPr>
          <p:cNvPr id="142342" name="Group 6"/>
          <p:cNvGrpSpPr/>
          <p:nvPr/>
        </p:nvGrpSpPr>
        <p:grpSpPr>
          <a:xfrm>
            <a:off x="6372225" y="1260793"/>
            <a:ext cx="4295775" cy="1971675"/>
            <a:chOff x="1186" y="2052"/>
            <a:chExt cx="2706" cy="1242"/>
          </a:xfrm>
        </p:grpSpPr>
        <p:sp>
          <p:nvSpPr>
            <p:cNvPr id="95274" name="Line 7"/>
            <p:cNvSpPr/>
            <p:nvPr/>
          </p:nvSpPr>
          <p:spPr>
            <a:xfrm>
              <a:off x="3334" y="2840"/>
              <a:ext cx="0" cy="317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5" name="Text Box 8"/>
            <p:cNvSpPr txBox="1"/>
            <p:nvPr/>
          </p:nvSpPr>
          <p:spPr>
            <a:xfrm>
              <a:off x="3017" y="2794"/>
              <a:ext cx="288" cy="36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5276" name="Text Box 9"/>
            <p:cNvSpPr txBox="1"/>
            <p:nvPr/>
          </p:nvSpPr>
          <p:spPr>
            <a:xfrm>
              <a:off x="2173" y="2642"/>
              <a:ext cx="22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5277" name="Text Box 10"/>
            <p:cNvSpPr txBox="1"/>
            <p:nvPr/>
          </p:nvSpPr>
          <p:spPr>
            <a:xfrm>
              <a:off x="3424" y="2369"/>
              <a:ext cx="25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5278" name="Text Box 11"/>
            <p:cNvSpPr txBox="1"/>
            <p:nvPr/>
          </p:nvSpPr>
          <p:spPr>
            <a:xfrm>
              <a:off x="3424" y="2959"/>
              <a:ext cx="24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–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5279" name="Text Box 12"/>
            <p:cNvSpPr txBox="1"/>
            <p:nvPr/>
          </p:nvSpPr>
          <p:spPr>
            <a:xfrm>
              <a:off x="3515" y="2567"/>
              <a:ext cx="377" cy="36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5280" name="Text Box 13"/>
            <p:cNvSpPr txBox="1"/>
            <p:nvPr/>
          </p:nvSpPr>
          <p:spPr>
            <a:xfrm>
              <a:off x="3061" y="2596"/>
              <a:ext cx="36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2H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95281" name="Group 14"/>
            <p:cNvGrpSpPr/>
            <p:nvPr/>
          </p:nvGrpSpPr>
          <p:grpSpPr>
            <a:xfrm flipH="1" flipV="1">
              <a:off x="3380" y="2523"/>
              <a:ext cx="90" cy="499"/>
              <a:chOff x="2586" y="847"/>
              <a:chExt cx="71" cy="654"/>
            </a:xfrm>
          </p:grpSpPr>
          <p:sp>
            <p:nvSpPr>
              <p:cNvPr id="95307" name="Line 15"/>
              <p:cNvSpPr/>
              <p:nvPr/>
            </p:nvSpPr>
            <p:spPr>
              <a:xfrm flipV="1">
                <a:off x="2656" y="847"/>
                <a:ext cx="1" cy="69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308" name="Line 16"/>
              <p:cNvSpPr/>
              <p:nvPr/>
            </p:nvSpPr>
            <p:spPr>
              <a:xfrm flipV="1">
                <a:off x="2656" y="1418"/>
                <a:ext cx="1" cy="83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309" name="Freeform 17"/>
              <p:cNvSpPr/>
              <p:nvPr/>
            </p:nvSpPr>
            <p:spPr>
              <a:xfrm>
                <a:off x="2586" y="916"/>
                <a:ext cx="70" cy="502"/>
              </a:xfrm>
              <a:custGeom>
                <a:avLst/>
                <a:gdLst/>
                <a:ahLst/>
                <a:cxnLst>
                  <a:cxn ang="0">
                    <a:pos x="70" y="502"/>
                  </a:cxn>
                  <a:cxn ang="0">
                    <a:pos x="28" y="488"/>
                  </a:cxn>
                  <a:cxn ang="0">
                    <a:pos x="0" y="446"/>
                  </a:cxn>
                  <a:cxn ang="0">
                    <a:pos x="28" y="404"/>
                  </a:cxn>
                  <a:cxn ang="0">
                    <a:pos x="70" y="376"/>
                  </a:cxn>
                  <a:cxn ang="0">
                    <a:pos x="28" y="362"/>
                  </a:cxn>
                  <a:cxn ang="0">
                    <a:pos x="0" y="321"/>
                  </a:cxn>
                  <a:cxn ang="0">
                    <a:pos x="28" y="279"/>
                  </a:cxn>
                  <a:cxn ang="0">
                    <a:pos x="70" y="251"/>
                  </a:cxn>
                  <a:cxn ang="0">
                    <a:pos x="28" y="237"/>
                  </a:cxn>
                  <a:cxn ang="0">
                    <a:pos x="0" y="195"/>
                  </a:cxn>
                  <a:cxn ang="0">
                    <a:pos x="28" y="154"/>
                  </a:cxn>
                  <a:cxn ang="0">
                    <a:pos x="70" y="126"/>
                  </a:cxn>
                  <a:cxn ang="0">
                    <a:pos x="28" y="112"/>
                  </a:cxn>
                  <a:cxn ang="0">
                    <a:pos x="0" y="70"/>
                  </a:cxn>
                  <a:cxn ang="0">
                    <a:pos x="28" y="28"/>
                  </a:cxn>
                  <a:cxn ang="0">
                    <a:pos x="70" y="0"/>
                  </a:cxn>
                </a:cxnLst>
                <a:rect l="0" t="0" r="0" b="0"/>
                <a:pathLst>
                  <a:path w="70" h="502">
                    <a:moveTo>
                      <a:pt x="70" y="502"/>
                    </a:moveTo>
                    <a:lnTo>
                      <a:pt x="28" y="488"/>
                    </a:lnTo>
                    <a:lnTo>
                      <a:pt x="0" y="446"/>
                    </a:lnTo>
                    <a:lnTo>
                      <a:pt x="28" y="404"/>
                    </a:lnTo>
                    <a:lnTo>
                      <a:pt x="70" y="376"/>
                    </a:lnTo>
                    <a:lnTo>
                      <a:pt x="28" y="362"/>
                    </a:lnTo>
                    <a:lnTo>
                      <a:pt x="0" y="321"/>
                    </a:lnTo>
                    <a:lnTo>
                      <a:pt x="28" y="279"/>
                    </a:lnTo>
                    <a:lnTo>
                      <a:pt x="70" y="251"/>
                    </a:lnTo>
                    <a:lnTo>
                      <a:pt x="28" y="237"/>
                    </a:lnTo>
                    <a:lnTo>
                      <a:pt x="0" y="195"/>
                    </a:lnTo>
                    <a:lnTo>
                      <a:pt x="28" y="154"/>
                    </a:lnTo>
                    <a:lnTo>
                      <a:pt x="70" y="126"/>
                    </a:lnTo>
                    <a:lnTo>
                      <a:pt x="28" y="112"/>
                    </a:lnTo>
                    <a:lnTo>
                      <a:pt x="0" y="70"/>
                    </a:lnTo>
                    <a:lnTo>
                      <a:pt x="28" y="28"/>
                    </a:lnTo>
                    <a:lnTo>
                      <a:pt x="70" y="0"/>
                    </a:lnTo>
                  </a:path>
                </a:pathLst>
              </a:custGeom>
              <a:noFill/>
              <a:ln w="38100" cap="flat" cmpd="sng">
                <a:solidFill>
                  <a:srgbClr val="FF99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5282" name="Line 18"/>
            <p:cNvSpPr/>
            <p:nvPr/>
          </p:nvSpPr>
          <p:spPr>
            <a:xfrm flipH="1" flipV="1">
              <a:off x="1519" y="2342"/>
              <a:ext cx="1860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83" name="Line 19"/>
            <p:cNvSpPr/>
            <p:nvPr/>
          </p:nvSpPr>
          <p:spPr>
            <a:xfrm>
              <a:off x="1519" y="3294"/>
              <a:ext cx="1876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84" name="Line 20"/>
            <p:cNvSpPr/>
            <p:nvPr/>
          </p:nvSpPr>
          <p:spPr>
            <a:xfrm flipV="1">
              <a:off x="3380" y="3022"/>
              <a:ext cx="0" cy="27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85" name="Line 21"/>
            <p:cNvSpPr/>
            <p:nvPr/>
          </p:nvSpPr>
          <p:spPr>
            <a:xfrm>
              <a:off x="3380" y="2342"/>
              <a:ext cx="0" cy="22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86" name="Line 22"/>
            <p:cNvSpPr/>
            <p:nvPr/>
          </p:nvSpPr>
          <p:spPr>
            <a:xfrm>
              <a:off x="2109" y="2342"/>
              <a:ext cx="0" cy="27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87" name="Line 23"/>
            <p:cNvSpPr/>
            <p:nvPr/>
          </p:nvSpPr>
          <p:spPr>
            <a:xfrm flipV="1">
              <a:off x="2109" y="2886"/>
              <a:ext cx="0" cy="38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88" name="Line 24"/>
            <p:cNvSpPr/>
            <p:nvPr/>
          </p:nvSpPr>
          <p:spPr>
            <a:xfrm>
              <a:off x="1519" y="2342"/>
              <a:ext cx="0" cy="95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5289" name="Group 25"/>
            <p:cNvGrpSpPr/>
            <p:nvPr/>
          </p:nvGrpSpPr>
          <p:grpSpPr>
            <a:xfrm>
              <a:off x="1383" y="2638"/>
              <a:ext cx="255" cy="240"/>
              <a:chOff x="2160" y="2400"/>
              <a:chExt cx="255" cy="240"/>
            </a:xfrm>
          </p:grpSpPr>
          <p:sp>
            <p:nvSpPr>
              <p:cNvPr id="95305" name="Oval 26"/>
              <p:cNvSpPr/>
              <p:nvPr/>
            </p:nvSpPr>
            <p:spPr>
              <a:xfrm>
                <a:off x="2160" y="2400"/>
                <a:ext cx="240" cy="240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zh-CN" b="1" dirty="0">
                  <a:latin typeface="Arial" panose="020B060402020209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95306" name="Text Box 27"/>
              <p:cNvSpPr txBox="1"/>
              <p:nvPr/>
            </p:nvSpPr>
            <p:spPr>
              <a:xfrm>
                <a:off x="2160" y="2404"/>
                <a:ext cx="255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endParaRPr lang="zh-CN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95290" name="Text Box 28"/>
            <p:cNvSpPr txBox="1"/>
            <p:nvPr/>
          </p:nvSpPr>
          <p:spPr>
            <a:xfrm>
              <a:off x="2923" y="2052"/>
              <a:ext cx="370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5291" name="Text Box 29"/>
            <p:cNvSpPr txBox="1"/>
            <p:nvPr/>
          </p:nvSpPr>
          <p:spPr>
            <a:xfrm>
              <a:off x="1186" y="2369"/>
              <a:ext cx="29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2A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5292" name="Line 30"/>
            <p:cNvSpPr/>
            <p:nvPr/>
          </p:nvSpPr>
          <p:spPr>
            <a:xfrm>
              <a:off x="2109" y="2568"/>
              <a:ext cx="0" cy="318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93" name="Line 31"/>
            <p:cNvSpPr/>
            <p:nvPr/>
          </p:nvSpPr>
          <p:spPr>
            <a:xfrm flipV="1">
              <a:off x="1973" y="2614"/>
              <a:ext cx="227" cy="181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triangl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94" name="Rectangle 32"/>
            <p:cNvSpPr/>
            <p:nvPr/>
          </p:nvSpPr>
          <p:spPr>
            <a:xfrm>
              <a:off x="2244" y="2296"/>
              <a:ext cx="273" cy="91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95295" name="Line 33"/>
            <p:cNvSpPr/>
            <p:nvPr/>
          </p:nvSpPr>
          <p:spPr>
            <a:xfrm>
              <a:off x="2653" y="2341"/>
              <a:ext cx="0" cy="95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96" name="Rectangle 34"/>
            <p:cNvSpPr/>
            <p:nvPr/>
          </p:nvSpPr>
          <p:spPr>
            <a:xfrm>
              <a:off x="2608" y="2659"/>
              <a:ext cx="91" cy="272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95297" name="Rectangle 35"/>
            <p:cNvSpPr/>
            <p:nvPr/>
          </p:nvSpPr>
          <p:spPr>
            <a:xfrm>
              <a:off x="3016" y="2296"/>
              <a:ext cx="272" cy="91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95298" name="Line 36"/>
            <p:cNvSpPr/>
            <p:nvPr/>
          </p:nvSpPr>
          <p:spPr>
            <a:xfrm>
              <a:off x="1383" y="2750"/>
              <a:ext cx="227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99" name="Line 37"/>
            <p:cNvSpPr/>
            <p:nvPr/>
          </p:nvSpPr>
          <p:spPr>
            <a:xfrm flipV="1">
              <a:off x="1610" y="2387"/>
              <a:ext cx="0" cy="227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300" name="Text Box 38"/>
            <p:cNvSpPr txBox="1"/>
            <p:nvPr/>
          </p:nvSpPr>
          <p:spPr>
            <a:xfrm>
              <a:off x="2696" y="2415"/>
              <a:ext cx="370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5301" name="Text Box 39"/>
            <p:cNvSpPr txBox="1"/>
            <p:nvPr/>
          </p:nvSpPr>
          <p:spPr>
            <a:xfrm>
              <a:off x="2276" y="2052"/>
              <a:ext cx="29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5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5302" name="Text Box 40"/>
            <p:cNvSpPr txBox="1"/>
            <p:nvPr/>
          </p:nvSpPr>
          <p:spPr>
            <a:xfrm>
              <a:off x="1565" y="2460"/>
              <a:ext cx="25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5303" name="Text Box 41"/>
            <p:cNvSpPr txBox="1"/>
            <p:nvPr/>
          </p:nvSpPr>
          <p:spPr>
            <a:xfrm>
              <a:off x="1565" y="2914"/>
              <a:ext cx="24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–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5304" name="Text Box 42"/>
            <p:cNvSpPr txBox="1"/>
            <p:nvPr/>
          </p:nvSpPr>
          <p:spPr>
            <a:xfrm>
              <a:off x="1565" y="2613"/>
              <a:ext cx="377" cy="36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42379" name="Group 43"/>
          <p:cNvGrpSpPr/>
          <p:nvPr/>
        </p:nvGrpSpPr>
        <p:grpSpPr>
          <a:xfrm>
            <a:off x="8040688" y="3448368"/>
            <a:ext cx="1152525" cy="576262"/>
            <a:chOff x="4150" y="2069"/>
            <a:chExt cx="726" cy="363"/>
          </a:xfrm>
        </p:grpSpPr>
        <p:sp>
          <p:nvSpPr>
            <p:cNvPr id="95272" name="AutoShape 44"/>
            <p:cNvSpPr/>
            <p:nvPr/>
          </p:nvSpPr>
          <p:spPr>
            <a:xfrm>
              <a:off x="4150" y="2069"/>
              <a:ext cx="136" cy="363"/>
            </a:xfrm>
            <a:prstGeom prst="downArrow">
              <a:avLst>
                <a:gd name="adj1" fmla="val 50000"/>
                <a:gd name="adj2" fmla="val 66727"/>
              </a:avLst>
            </a:prstGeom>
            <a:solidFill>
              <a:schemeClr val="accent1"/>
            </a:solidFill>
            <a:ln w="9525">
              <a:noFill/>
            </a:ln>
          </p:spPr>
          <p:txBody>
            <a:bodyPr vert="eaVert"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95273" name="Text Box 45"/>
            <p:cNvSpPr txBox="1"/>
            <p:nvPr/>
          </p:nvSpPr>
          <p:spPr>
            <a:xfrm>
              <a:off x="4332" y="2069"/>
              <a:ext cx="54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t</a:t>
              </a:r>
              <a:r>
                <a:rPr lang="en-US" altLang="zh-CN" sz="2800" b="1" u="sng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&gt;</a:t>
              </a:r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0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142382" name="Group 46"/>
          <p:cNvGrpSpPr/>
          <p:nvPr/>
        </p:nvGrpSpPr>
        <p:grpSpPr>
          <a:xfrm>
            <a:off x="7464425" y="4240530"/>
            <a:ext cx="2830513" cy="1584325"/>
            <a:chOff x="3742" y="2432"/>
            <a:chExt cx="1783" cy="998"/>
          </a:xfrm>
        </p:grpSpPr>
        <p:grpSp>
          <p:nvGrpSpPr>
            <p:cNvPr id="95248" name="Group 47"/>
            <p:cNvGrpSpPr/>
            <p:nvPr/>
          </p:nvGrpSpPr>
          <p:grpSpPr>
            <a:xfrm>
              <a:off x="3742" y="2774"/>
              <a:ext cx="255" cy="240"/>
              <a:chOff x="2160" y="2400"/>
              <a:chExt cx="255" cy="240"/>
            </a:xfrm>
          </p:grpSpPr>
          <p:sp>
            <p:nvSpPr>
              <p:cNvPr id="95270" name="Oval 48"/>
              <p:cNvSpPr/>
              <p:nvPr/>
            </p:nvSpPr>
            <p:spPr>
              <a:xfrm>
                <a:off x="2160" y="2400"/>
                <a:ext cx="240" cy="240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zh-CN" b="1" dirty="0">
                  <a:latin typeface="Arial" panose="020B060402020209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95271" name="Text Box 49"/>
              <p:cNvSpPr txBox="1"/>
              <p:nvPr/>
            </p:nvSpPr>
            <p:spPr>
              <a:xfrm>
                <a:off x="2160" y="2404"/>
                <a:ext cx="255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endParaRPr lang="zh-CN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95249" name="Line 50"/>
            <p:cNvSpPr/>
            <p:nvPr/>
          </p:nvSpPr>
          <p:spPr>
            <a:xfrm>
              <a:off x="5058" y="3113"/>
              <a:ext cx="0" cy="317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0" name="Text Box 51"/>
            <p:cNvSpPr txBox="1"/>
            <p:nvPr/>
          </p:nvSpPr>
          <p:spPr>
            <a:xfrm>
              <a:off x="4786" y="3021"/>
              <a:ext cx="288" cy="36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5251" name="Text Box 52"/>
            <p:cNvSpPr txBox="1"/>
            <p:nvPr/>
          </p:nvSpPr>
          <p:spPr>
            <a:xfrm>
              <a:off x="5169" y="2551"/>
              <a:ext cx="25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5252" name="Text Box 53"/>
            <p:cNvSpPr txBox="1"/>
            <p:nvPr/>
          </p:nvSpPr>
          <p:spPr>
            <a:xfrm>
              <a:off x="5171" y="3050"/>
              <a:ext cx="24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–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5253" name="Text Box 54"/>
            <p:cNvSpPr txBox="1"/>
            <p:nvPr/>
          </p:nvSpPr>
          <p:spPr>
            <a:xfrm>
              <a:off x="5148" y="2703"/>
              <a:ext cx="377" cy="368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5254" name="Text Box 55"/>
            <p:cNvSpPr txBox="1"/>
            <p:nvPr/>
          </p:nvSpPr>
          <p:spPr>
            <a:xfrm>
              <a:off x="4771" y="2823"/>
              <a:ext cx="299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2H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95255" name="Group 56"/>
            <p:cNvGrpSpPr/>
            <p:nvPr/>
          </p:nvGrpSpPr>
          <p:grpSpPr>
            <a:xfrm flipH="1" flipV="1">
              <a:off x="5103" y="2659"/>
              <a:ext cx="90" cy="499"/>
              <a:chOff x="2586" y="847"/>
              <a:chExt cx="71" cy="654"/>
            </a:xfrm>
          </p:grpSpPr>
          <p:sp>
            <p:nvSpPr>
              <p:cNvPr id="95267" name="Line 57"/>
              <p:cNvSpPr/>
              <p:nvPr/>
            </p:nvSpPr>
            <p:spPr>
              <a:xfrm flipV="1">
                <a:off x="2656" y="847"/>
                <a:ext cx="1" cy="69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268" name="Line 58"/>
              <p:cNvSpPr/>
              <p:nvPr/>
            </p:nvSpPr>
            <p:spPr>
              <a:xfrm flipV="1">
                <a:off x="2656" y="1418"/>
                <a:ext cx="1" cy="83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269" name="Freeform 59"/>
              <p:cNvSpPr/>
              <p:nvPr/>
            </p:nvSpPr>
            <p:spPr>
              <a:xfrm>
                <a:off x="2586" y="916"/>
                <a:ext cx="70" cy="502"/>
              </a:xfrm>
              <a:custGeom>
                <a:avLst/>
                <a:gdLst/>
                <a:ahLst/>
                <a:cxnLst>
                  <a:cxn ang="0">
                    <a:pos x="70" y="502"/>
                  </a:cxn>
                  <a:cxn ang="0">
                    <a:pos x="28" y="488"/>
                  </a:cxn>
                  <a:cxn ang="0">
                    <a:pos x="0" y="446"/>
                  </a:cxn>
                  <a:cxn ang="0">
                    <a:pos x="28" y="404"/>
                  </a:cxn>
                  <a:cxn ang="0">
                    <a:pos x="70" y="376"/>
                  </a:cxn>
                  <a:cxn ang="0">
                    <a:pos x="28" y="362"/>
                  </a:cxn>
                  <a:cxn ang="0">
                    <a:pos x="0" y="321"/>
                  </a:cxn>
                  <a:cxn ang="0">
                    <a:pos x="28" y="279"/>
                  </a:cxn>
                  <a:cxn ang="0">
                    <a:pos x="70" y="251"/>
                  </a:cxn>
                  <a:cxn ang="0">
                    <a:pos x="28" y="237"/>
                  </a:cxn>
                  <a:cxn ang="0">
                    <a:pos x="0" y="195"/>
                  </a:cxn>
                  <a:cxn ang="0">
                    <a:pos x="28" y="154"/>
                  </a:cxn>
                  <a:cxn ang="0">
                    <a:pos x="70" y="126"/>
                  </a:cxn>
                  <a:cxn ang="0">
                    <a:pos x="28" y="112"/>
                  </a:cxn>
                  <a:cxn ang="0">
                    <a:pos x="0" y="70"/>
                  </a:cxn>
                  <a:cxn ang="0">
                    <a:pos x="28" y="28"/>
                  </a:cxn>
                  <a:cxn ang="0">
                    <a:pos x="70" y="0"/>
                  </a:cxn>
                </a:cxnLst>
                <a:rect l="0" t="0" r="0" b="0"/>
                <a:pathLst>
                  <a:path w="70" h="502">
                    <a:moveTo>
                      <a:pt x="70" y="502"/>
                    </a:moveTo>
                    <a:lnTo>
                      <a:pt x="28" y="488"/>
                    </a:lnTo>
                    <a:lnTo>
                      <a:pt x="0" y="446"/>
                    </a:lnTo>
                    <a:lnTo>
                      <a:pt x="28" y="404"/>
                    </a:lnTo>
                    <a:lnTo>
                      <a:pt x="70" y="376"/>
                    </a:lnTo>
                    <a:lnTo>
                      <a:pt x="28" y="362"/>
                    </a:lnTo>
                    <a:lnTo>
                      <a:pt x="0" y="321"/>
                    </a:lnTo>
                    <a:lnTo>
                      <a:pt x="28" y="279"/>
                    </a:lnTo>
                    <a:lnTo>
                      <a:pt x="70" y="251"/>
                    </a:lnTo>
                    <a:lnTo>
                      <a:pt x="28" y="237"/>
                    </a:lnTo>
                    <a:lnTo>
                      <a:pt x="0" y="195"/>
                    </a:lnTo>
                    <a:lnTo>
                      <a:pt x="28" y="154"/>
                    </a:lnTo>
                    <a:lnTo>
                      <a:pt x="70" y="126"/>
                    </a:lnTo>
                    <a:lnTo>
                      <a:pt x="28" y="112"/>
                    </a:lnTo>
                    <a:lnTo>
                      <a:pt x="0" y="70"/>
                    </a:lnTo>
                    <a:lnTo>
                      <a:pt x="28" y="28"/>
                    </a:lnTo>
                    <a:lnTo>
                      <a:pt x="70" y="0"/>
                    </a:lnTo>
                  </a:path>
                </a:pathLst>
              </a:custGeom>
              <a:noFill/>
              <a:ln w="38100" cap="flat" cmpd="sng">
                <a:solidFill>
                  <a:srgbClr val="FF99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5256" name="Line 60"/>
            <p:cNvSpPr/>
            <p:nvPr/>
          </p:nvSpPr>
          <p:spPr>
            <a:xfrm flipH="1" flipV="1">
              <a:off x="3878" y="2478"/>
              <a:ext cx="1225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7" name="Line 61"/>
            <p:cNvSpPr/>
            <p:nvPr/>
          </p:nvSpPr>
          <p:spPr>
            <a:xfrm>
              <a:off x="3878" y="3430"/>
              <a:ext cx="1225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8" name="Line 62"/>
            <p:cNvSpPr/>
            <p:nvPr/>
          </p:nvSpPr>
          <p:spPr>
            <a:xfrm flipV="1">
              <a:off x="5103" y="3158"/>
              <a:ext cx="0" cy="27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9" name="Line 63"/>
            <p:cNvSpPr/>
            <p:nvPr/>
          </p:nvSpPr>
          <p:spPr>
            <a:xfrm>
              <a:off x="5103" y="2478"/>
              <a:ext cx="0" cy="22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0" name="Line 64"/>
            <p:cNvSpPr/>
            <p:nvPr/>
          </p:nvSpPr>
          <p:spPr>
            <a:xfrm>
              <a:off x="3878" y="2478"/>
              <a:ext cx="0" cy="95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1" name="Text Box 65"/>
            <p:cNvSpPr txBox="1"/>
            <p:nvPr/>
          </p:nvSpPr>
          <p:spPr>
            <a:xfrm>
              <a:off x="4041" y="2868"/>
              <a:ext cx="27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5262" name="Line 66"/>
            <p:cNvSpPr/>
            <p:nvPr/>
          </p:nvSpPr>
          <p:spPr>
            <a:xfrm flipV="1">
              <a:off x="3969" y="2523"/>
              <a:ext cx="0" cy="227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3" name="Text Box 67"/>
            <p:cNvSpPr txBox="1"/>
            <p:nvPr/>
          </p:nvSpPr>
          <p:spPr>
            <a:xfrm>
              <a:off x="4366" y="2506"/>
              <a:ext cx="305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R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eq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5264" name="Rectangle 68"/>
            <p:cNvSpPr/>
            <p:nvPr/>
          </p:nvSpPr>
          <p:spPr>
            <a:xfrm>
              <a:off x="4332" y="2432"/>
              <a:ext cx="317" cy="91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95265" name="Text Box 69"/>
            <p:cNvSpPr txBox="1"/>
            <p:nvPr/>
          </p:nvSpPr>
          <p:spPr>
            <a:xfrm>
              <a:off x="3969" y="2596"/>
              <a:ext cx="25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5266" name="Text Box 70"/>
            <p:cNvSpPr txBox="1"/>
            <p:nvPr/>
          </p:nvSpPr>
          <p:spPr>
            <a:xfrm>
              <a:off x="3923" y="3095"/>
              <a:ext cx="25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142407" name="Object 71"/>
          <p:cNvGraphicFramePr>
            <a:graphicFrameLocks noChangeAspect="1"/>
          </p:cNvGraphicFramePr>
          <p:nvPr/>
        </p:nvGraphicFramePr>
        <p:xfrm>
          <a:off x="2351088" y="2513330"/>
          <a:ext cx="292735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0" name="" r:id="rId1" imgW="1257300" imgH="228600" progId="Equation.3">
                  <p:embed/>
                </p:oleObj>
              </mc:Choice>
              <mc:Fallback>
                <p:oleObj name="" r:id="rId1" imgW="1257300" imgH="228600" progId="Equation.3">
                  <p:embed/>
                  <p:pic>
                    <p:nvPicPr>
                      <p:cNvPr id="0" name="Object 71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51088" y="2513330"/>
                        <a:ext cx="2927350" cy="519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408" name="Object 72"/>
          <p:cNvGraphicFramePr>
            <a:graphicFrameLocks noChangeAspect="1"/>
          </p:cNvGraphicFramePr>
          <p:nvPr/>
        </p:nvGraphicFramePr>
        <p:xfrm>
          <a:off x="2320925" y="3088005"/>
          <a:ext cx="282733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1" name="" r:id="rId3" imgW="1143000" imgH="219075" progId="Equation.3">
                  <p:embed/>
                </p:oleObj>
              </mc:Choice>
              <mc:Fallback>
                <p:oleObj name="" r:id="rId3" imgW="1143000" imgH="219075" progId="Equation.3">
                  <p:embed/>
                  <p:pic>
                    <p:nvPicPr>
                      <p:cNvPr id="0" name="Object 72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20925" y="3088005"/>
                        <a:ext cx="2827338" cy="522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409" name="Object 73"/>
          <p:cNvGraphicFramePr>
            <a:graphicFrameLocks noChangeAspect="1"/>
          </p:cNvGraphicFramePr>
          <p:nvPr/>
        </p:nvGraphicFramePr>
        <p:xfrm>
          <a:off x="2351088" y="3664268"/>
          <a:ext cx="36830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2" name="" r:id="rId5" imgW="1562100" imgH="228600" progId="Equation.3">
                  <p:embed/>
                </p:oleObj>
              </mc:Choice>
              <mc:Fallback>
                <p:oleObj name="" r:id="rId5" imgW="1562100" imgH="228600" progId="Equation.3">
                  <p:embed/>
                  <p:pic>
                    <p:nvPicPr>
                      <p:cNvPr id="0" name="Object 73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51088" y="3664268"/>
                        <a:ext cx="3683000" cy="527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410" name="Object 74"/>
          <p:cNvGraphicFramePr>
            <a:graphicFrameLocks noChangeAspect="1"/>
          </p:cNvGraphicFramePr>
          <p:nvPr/>
        </p:nvGraphicFramePr>
        <p:xfrm>
          <a:off x="2351088" y="4745355"/>
          <a:ext cx="31623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3" name="" r:id="rId7" imgW="1171575" imgH="219075" progId="Equation.3">
                  <p:embed/>
                </p:oleObj>
              </mc:Choice>
              <mc:Fallback>
                <p:oleObj name="" r:id="rId7" imgW="1171575" imgH="219075" progId="Equation.3">
                  <p:embed/>
                  <p:pic>
                    <p:nvPicPr>
                      <p:cNvPr id="0" name="Object 74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51088" y="4745355"/>
                        <a:ext cx="3162300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411" name="Object 75"/>
          <p:cNvGraphicFramePr>
            <a:graphicFrameLocks noChangeAspect="1"/>
          </p:cNvGraphicFramePr>
          <p:nvPr/>
        </p:nvGraphicFramePr>
        <p:xfrm>
          <a:off x="2279650" y="5393055"/>
          <a:ext cx="4481513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4" name="" r:id="rId9" imgW="1657350" imgH="228600" progId="Equation.3">
                  <p:embed/>
                </p:oleObj>
              </mc:Choice>
              <mc:Fallback>
                <p:oleObj name="" r:id="rId9" imgW="1657350" imgH="228600" progId="Equation.3">
                  <p:embed/>
                  <p:pic>
                    <p:nvPicPr>
                      <p:cNvPr id="0" name="Object 75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79650" y="5393055"/>
                        <a:ext cx="4481513" cy="6080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412" name="Object 76"/>
          <p:cNvGraphicFramePr>
            <a:graphicFrameLocks noChangeAspect="1"/>
          </p:cNvGraphicFramePr>
          <p:nvPr/>
        </p:nvGraphicFramePr>
        <p:xfrm>
          <a:off x="2279650" y="4169093"/>
          <a:ext cx="335597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5" name="" r:id="rId11" imgW="1362075" imgH="228600" progId="Equation.3">
                  <p:embed/>
                </p:oleObj>
              </mc:Choice>
              <mc:Fallback>
                <p:oleObj name="" r:id="rId11" imgW="1362075" imgH="228600" progId="Equation.3">
                  <p:embed/>
                  <p:pic>
                    <p:nvPicPr>
                      <p:cNvPr id="0" name="Object 76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79650" y="4169093"/>
                        <a:ext cx="3355975" cy="552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413" name="Object 77"/>
          <p:cNvGraphicFramePr>
            <a:graphicFrameLocks noChangeAspect="1"/>
          </p:cNvGraphicFramePr>
          <p:nvPr/>
        </p:nvGraphicFramePr>
        <p:xfrm>
          <a:off x="2279650" y="6040755"/>
          <a:ext cx="55435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6" name="" r:id="rId13" imgW="2190750" imgH="228600" progId="Equation.3">
                  <p:embed/>
                </p:oleObj>
              </mc:Choice>
              <mc:Fallback>
                <p:oleObj name="" r:id="rId13" imgW="2190750" imgH="228600" progId="Equation.3">
                  <p:embed/>
                  <p:pic>
                    <p:nvPicPr>
                      <p:cNvPr id="0" name="Object 77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79650" y="6040755"/>
                        <a:ext cx="5543550" cy="568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14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2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2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0"/>
                                        <p:tgtEl>
                                          <p:spTgt spid="142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3000"/>
                                        <p:tgtEl>
                                          <p:spTgt spid="14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0"/>
                                        <p:tgtEl>
                                          <p:spTgt spid="14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2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3000"/>
                                        <p:tgtEl>
                                          <p:spTgt spid="14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3000"/>
                                        <p:tgtEl>
                                          <p:spTgt spid="142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3000"/>
                                        <p:tgtEl>
                                          <p:spTgt spid="142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8" grpId="0" bldLvl="0" animBg="1"/>
      <p:bldP spid="142339" grpId="0"/>
      <p:bldP spid="142340" grpId="0" bldLvl="0" animBg="1"/>
      <p:bldP spid="1423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/>
          <p:nvPr/>
        </p:nvSpPr>
        <p:spPr>
          <a:xfrm>
            <a:off x="1399540" y="890905"/>
            <a:ext cx="10106025" cy="1291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zh-CN" sz="2000" dirty="0">
                <a:latin typeface="宋体" pitchFamily="2" charset="-122"/>
              </a:rPr>
              <a:t>    </a:t>
            </a:r>
            <a:r>
              <a:rPr lang="en-US" altLang="zh-CN" sz="2000" b="1" dirty="0">
                <a:latin typeface="楷体_GB2312" pitchFamily="1" charset="-122"/>
                <a:ea typeface="楷体_GB2312" pitchFamily="1" charset="-122"/>
              </a:rPr>
              <a:t>2. </a:t>
            </a:r>
            <a:r>
              <a:rPr lang="zh-CN" altLang="en-US" sz="2000" b="1" dirty="0">
                <a:latin typeface="楷体_GB2312" pitchFamily="1" charset="-122"/>
                <a:ea typeface="楷体_GB2312" pitchFamily="1" charset="-122"/>
              </a:rPr>
              <a:t>动态电路的方程：电路中有储能元件（电容或电感）时，因这些元件的电压和电流的约束关系是通过导数（或积分）表达的。根据</a:t>
            </a:r>
            <a:r>
              <a:rPr lang="en-US" altLang="zh-CN" sz="2000" b="1" i="1" dirty="0">
                <a:latin typeface="楷体_GB2312" pitchFamily="1" charset="-122"/>
                <a:ea typeface="楷体_GB2312" pitchFamily="1" charset="-122"/>
              </a:rPr>
              <a:t>KCL</a:t>
            </a:r>
            <a:r>
              <a:rPr lang="zh-CN" altLang="en-US" sz="2000" b="1" i="1" dirty="0">
                <a:latin typeface="楷体_GB2312" pitchFamily="1" charset="-122"/>
                <a:ea typeface="楷体_GB2312" pitchFamily="1" charset="-122"/>
              </a:rPr>
              <a:t>、</a:t>
            </a:r>
            <a:r>
              <a:rPr lang="en-US" altLang="zh-CN" sz="2000" b="1" i="1" dirty="0">
                <a:latin typeface="楷体_GB2312" pitchFamily="1" charset="-122"/>
                <a:ea typeface="楷体_GB2312" pitchFamily="1" charset="-122"/>
              </a:rPr>
              <a:t>KVL</a:t>
            </a:r>
            <a:r>
              <a:rPr lang="zh-CN" altLang="en-US" sz="2000" b="1" dirty="0">
                <a:latin typeface="楷体_GB2312" pitchFamily="1" charset="-122"/>
                <a:ea typeface="楷体_GB2312" pitchFamily="1" charset="-122"/>
              </a:rPr>
              <a:t>和支路方程式</a:t>
            </a:r>
            <a:r>
              <a:rPr lang="zh-CN" altLang="en-US" sz="2000" b="1" i="1" dirty="0">
                <a:latin typeface="楷体_GB2312" pitchFamily="1" charset="-122"/>
                <a:ea typeface="楷体_GB2312" pitchFamily="1" charset="-122"/>
              </a:rPr>
              <a:t>（</a:t>
            </a:r>
            <a:r>
              <a:rPr lang="en-US" altLang="zh-CN" sz="2000" b="1" i="1" dirty="0">
                <a:latin typeface="楷体_GB2312" pitchFamily="1" charset="-122"/>
                <a:ea typeface="楷体_GB2312" pitchFamily="1" charset="-122"/>
              </a:rPr>
              <a:t>VCR</a:t>
            </a:r>
            <a:r>
              <a:rPr lang="zh-CN" altLang="en-US" sz="2000" b="1" dirty="0">
                <a:latin typeface="楷体_GB2312" pitchFamily="1" charset="-122"/>
                <a:ea typeface="楷体_GB2312" pitchFamily="1" charset="-122"/>
              </a:rPr>
              <a:t>）所建立的电路方程是以电流</a:t>
            </a:r>
            <a:r>
              <a:rPr lang="zh-CN" altLang="en-US" sz="2000" b="1" i="1" dirty="0">
                <a:latin typeface="楷体_GB2312" pitchFamily="1" charset="-122"/>
                <a:ea typeface="楷体_GB2312" pitchFamily="1" charset="-122"/>
              </a:rPr>
              <a:t>、</a:t>
            </a:r>
            <a:r>
              <a:rPr lang="zh-CN" altLang="en-US" sz="2000" b="1" dirty="0">
                <a:latin typeface="楷体_GB2312" pitchFamily="1" charset="-122"/>
                <a:ea typeface="楷体_GB2312" pitchFamily="1" charset="-122"/>
              </a:rPr>
              <a:t>电压为变量的微分方程或微分</a:t>
            </a:r>
            <a:r>
              <a:rPr lang="en-US" altLang="zh-CN" sz="2000" b="1" dirty="0">
                <a:latin typeface="楷体_GB2312" pitchFamily="1" charset="-122"/>
                <a:ea typeface="楷体_GB2312" pitchFamily="1" charset="-122"/>
              </a:rPr>
              <a:t>-</a:t>
            </a:r>
            <a:r>
              <a:rPr lang="zh-CN" altLang="en-US" sz="2000" b="1" dirty="0">
                <a:latin typeface="楷体_GB2312" pitchFamily="1" charset="-122"/>
                <a:ea typeface="楷体_GB2312" pitchFamily="1" charset="-122"/>
              </a:rPr>
              <a:t>积分方程。</a:t>
            </a:r>
            <a:r>
              <a:rPr lang="zh-CN" altLang="en-US" sz="1200" dirty="0">
                <a:latin typeface="Times New Roman" panose="02020503050405090304" pitchFamily="18" charset="0"/>
              </a:rPr>
              <a:t> </a:t>
            </a:r>
            <a:endParaRPr lang="zh-CN" altLang="en-US" sz="1200" dirty="0">
              <a:latin typeface="Times New Roman" panose="02020503050405090304" pitchFamily="18" charset="0"/>
            </a:endParaRPr>
          </a:p>
        </p:txBody>
      </p:sp>
      <p:sp>
        <p:nvSpPr>
          <p:cNvPr id="37898" name="Rectangle 10"/>
          <p:cNvSpPr>
            <a:spLocks noGrp="1"/>
          </p:cNvSpPr>
          <p:nvPr>
            <p:ph type="title"/>
          </p:nvPr>
        </p:nvSpPr>
        <p:spPr>
          <a:xfrm>
            <a:off x="1703388" y="2306320"/>
            <a:ext cx="5616575" cy="388938"/>
          </a:xfrm>
          <a:noFill/>
          <a:ln>
            <a:noFill/>
          </a:ln>
        </p:spPr>
        <p:txBody>
          <a:bodyPr anchor="ctr" anchorCtr="0">
            <a:normAutofit fontScale="90000"/>
          </a:bodyPr>
          <a:lstStyle/>
          <a:p>
            <a:pPr eaLnBrk="1" hangingPunct="1"/>
            <a:r>
              <a:rPr lang="zh-CN" altLang="en-US" sz="2400" b="1" dirty="0">
                <a:solidFill>
                  <a:schemeClr val="tx1"/>
                </a:solidFill>
              </a:rPr>
              <a:t>例    列出图（</a:t>
            </a:r>
            <a:r>
              <a:rPr lang="en-US" altLang="zh-CN" sz="2400" b="1" dirty="0">
                <a:solidFill>
                  <a:schemeClr val="tx1"/>
                </a:solidFill>
              </a:rPr>
              <a:t>a</a:t>
            </a:r>
            <a:r>
              <a:rPr lang="zh-CN" altLang="en-US" sz="2400" b="1" dirty="0">
                <a:solidFill>
                  <a:schemeClr val="tx1"/>
                </a:solidFill>
              </a:rPr>
              <a:t>）、（</a:t>
            </a:r>
            <a:r>
              <a:rPr lang="en-US" altLang="zh-CN" sz="2400" b="1" dirty="0">
                <a:solidFill>
                  <a:schemeClr val="tx1"/>
                </a:solidFill>
              </a:rPr>
              <a:t>b</a:t>
            </a:r>
            <a:r>
              <a:rPr lang="zh-CN" altLang="en-US" sz="2400" b="1" dirty="0">
                <a:solidFill>
                  <a:schemeClr val="tx1"/>
                </a:solidFill>
              </a:rPr>
              <a:t>）电路的方程。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37899" name="Object 11"/>
          <p:cNvGraphicFramePr>
            <a:graphicFrameLocks noChangeAspect="1"/>
          </p:cNvGraphicFramePr>
          <p:nvPr/>
        </p:nvGraphicFramePr>
        <p:xfrm>
          <a:off x="2566988" y="2738120"/>
          <a:ext cx="2808287" cy="202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" r:id="rId1" imgW="1649730" imgH="1093470" progId="Visio.Drawing.11">
                  <p:embed/>
                </p:oleObj>
              </mc:Choice>
              <mc:Fallback>
                <p:oleObj name="" r:id="rId1" imgW="1649730" imgH="1093470" progId="Visio.Drawing.11">
                  <p:embed/>
                  <p:pic>
                    <p:nvPicPr>
                      <p:cNvPr id="0" name="Object 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66988" y="2738120"/>
                        <a:ext cx="2808287" cy="2024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0" name="Object 12"/>
          <p:cNvGraphicFramePr>
            <a:graphicFrameLocks noChangeAspect="1"/>
          </p:cNvGraphicFramePr>
          <p:nvPr/>
        </p:nvGraphicFramePr>
        <p:xfrm>
          <a:off x="6311900" y="2738120"/>
          <a:ext cx="2952750" cy="201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" r:id="rId3" imgW="1667510" imgH="1075690" progId="Visio.Drawing.11">
                  <p:embed/>
                </p:oleObj>
              </mc:Choice>
              <mc:Fallback>
                <p:oleObj name="" r:id="rId3" imgW="1667510" imgH="1075690" progId="Visio.Drawing.11">
                  <p:embed/>
                  <p:pic>
                    <p:nvPicPr>
                      <p:cNvPr id="0" name="Object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1900" y="2738120"/>
                        <a:ext cx="2952750" cy="2012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1" name="Text Box 13"/>
          <p:cNvSpPr txBox="1"/>
          <p:nvPr/>
        </p:nvSpPr>
        <p:spPr>
          <a:xfrm>
            <a:off x="2671763" y="4728845"/>
            <a:ext cx="2703512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tx1"/>
                </a:solidFill>
                <a:latin typeface="楷体_GB2312" pitchFamily="1" charset="-122"/>
                <a:ea typeface="楷体_GB2312" pitchFamily="1" charset="-122"/>
              </a:rPr>
              <a:t>若以</a:t>
            </a:r>
            <a:r>
              <a:rPr lang="en-US" altLang="zh-CN" sz="2000" b="1" dirty="0">
                <a:solidFill>
                  <a:schemeClr val="tx1"/>
                </a:solidFill>
                <a:latin typeface="楷体_GB2312" pitchFamily="1" charset="-122"/>
                <a:ea typeface="楷体_GB2312" pitchFamily="1" charset="-122"/>
              </a:rPr>
              <a:t>u</a:t>
            </a:r>
            <a:r>
              <a:rPr lang="en-US" altLang="zh-CN" sz="2000" b="1" baseline="-25000" dirty="0">
                <a:solidFill>
                  <a:schemeClr val="tx1"/>
                </a:solidFill>
                <a:latin typeface="楷体_GB2312" pitchFamily="1" charset="-122"/>
                <a:ea typeface="楷体_GB2312" pitchFamily="1" charset="-122"/>
              </a:rPr>
              <a:t>c</a:t>
            </a:r>
            <a:r>
              <a:rPr lang="zh-CN" altLang="en-US" sz="2000" b="1" dirty="0">
                <a:solidFill>
                  <a:schemeClr val="tx1"/>
                </a:solidFill>
                <a:latin typeface="楷体_GB2312" pitchFamily="1" charset="-122"/>
                <a:ea typeface="楷体_GB2312" pitchFamily="1" charset="-122"/>
              </a:rPr>
              <a:t>为待求变量</a:t>
            </a:r>
            <a:endParaRPr lang="zh-CN" altLang="en-US" sz="2000" b="1" dirty="0">
              <a:solidFill>
                <a:schemeClr val="tx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graphicFrame>
        <p:nvGraphicFramePr>
          <p:cNvPr id="37902" name="Object 14"/>
          <p:cNvGraphicFramePr>
            <a:graphicFrameLocks noChangeAspect="1"/>
          </p:cNvGraphicFramePr>
          <p:nvPr/>
        </p:nvGraphicFramePr>
        <p:xfrm>
          <a:off x="2279650" y="5257483"/>
          <a:ext cx="3168650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" r:id="rId5" imgW="1930400" imgH="406400" progId="Equation.DSMT4">
                  <p:embed/>
                </p:oleObj>
              </mc:Choice>
              <mc:Fallback>
                <p:oleObj name="" r:id="rId5" imgW="1930400" imgH="406400" progId="Equation.DSMT4">
                  <p:embed/>
                  <p:pic>
                    <p:nvPicPr>
                      <p:cNvPr id="0" name="Object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79650" y="5257483"/>
                        <a:ext cx="3168650" cy="763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3" name="Object 15"/>
          <p:cNvGraphicFramePr>
            <a:graphicFrameLocks noChangeAspect="1"/>
          </p:cNvGraphicFramePr>
          <p:nvPr/>
        </p:nvGraphicFramePr>
        <p:xfrm>
          <a:off x="2135188" y="6049645"/>
          <a:ext cx="3116262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" r:id="rId7" imgW="1307465" imgH="406400" progId="Equation.DSMT4">
                  <p:embed/>
                </p:oleObj>
              </mc:Choice>
              <mc:Fallback>
                <p:oleObj name="" r:id="rId7" imgW="1307465" imgH="406400" progId="Equation.DSMT4">
                  <p:embed/>
                  <p:pic>
                    <p:nvPicPr>
                      <p:cNvPr id="0" name="Object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5188" y="6049645"/>
                        <a:ext cx="3116262" cy="803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4" name="Text Box 16"/>
          <p:cNvSpPr txBox="1"/>
          <p:nvPr/>
        </p:nvSpPr>
        <p:spPr>
          <a:xfrm>
            <a:off x="6480175" y="4728845"/>
            <a:ext cx="3071813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tx1"/>
                </a:solidFill>
                <a:latin typeface="楷体_GB2312" pitchFamily="1" charset="-122"/>
                <a:ea typeface="楷体_GB2312" pitchFamily="1" charset="-122"/>
              </a:rPr>
              <a:t>若以 </a:t>
            </a:r>
            <a:r>
              <a:rPr lang="en-US" altLang="zh-CN" sz="2000" b="1" i="1" dirty="0">
                <a:solidFill>
                  <a:schemeClr val="tx1"/>
                </a:solidFill>
                <a:latin typeface="楷体_GB2312" pitchFamily="1" charset="-122"/>
                <a:ea typeface="楷体_GB2312" pitchFamily="1" charset="-122"/>
              </a:rPr>
              <a:t>i</a:t>
            </a:r>
            <a:r>
              <a:rPr lang="en-US" altLang="zh-CN" sz="2000" b="1" baseline="-25000" dirty="0">
                <a:solidFill>
                  <a:schemeClr val="tx1"/>
                </a:solidFill>
                <a:latin typeface="楷体_GB2312" pitchFamily="1" charset="-122"/>
                <a:ea typeface="楷体_GB2312" pitchFamily="1" charset="-122"/>
              </a:rPr>
              <a:t>L</a:t>
            </a:r>
            <a:r>
              <a:rPr lang="zh-CN" altLang="en-US" sz="2000" b="1" dirty="0">
                <a:solidFill>
                  <a:schemeClr val="tx1"/>
                </a:solidFill>
                <a:latin typeface="楷体_GB2312" pitchFamily="1" charset="-122"/>
                <a:ea typeface="楷体_GB2312" pitchFamily="1" charset="-122"/>
              </a:rPr>
              <a:t>为待求变量</a:t>
            </a:r>
            <a:endParaRPr lang="zh-CN" altLang="en-US" sz="2000" b="1" dirty="0">
              <a:solidFill>
                <a:schemeClr val="tx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graphicFrame>
        <p:nvGraphicFramePr>
          <p:cNvPr id="37907" name="Object 19"/>
          <p:cNvGraphicFramePr>
            <a:graphicFrameLocks noChangeAspect="1"/>
          </p:cNvGraphicFramePr>
          <p:nvPr/>
        </p:nvGraphicFramePr>
        <p:xfrm>
          <a:off x="6662738" y="5257483"/>
          <a:ext cx="302895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" r:id="rId9" imgW="1790700" imgH="406400" progId="Equation.DSMT4">
                  <p:embed/>
                </p:oleObj>
              </mc:Choice>
              <mc:Fallback>
                <p:oleObj name="" r:id="rId9" imgW="1790700" imgH="406400" progId="Equation.DSMT4">
                  <p:embed/>
                  <p:pic>
                    <p:nvPicPr>
                      <p:cNvPr id="0" name="Object 1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62738" y="5257483"/>
                        <a:ext cx="3028950" cy="709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0" name="Object 22"/>
          <p:cNvGraphicFramePr>
            <a:graphicFrameLocks noChangeAspect="1"/>
          </p:cNvGraphicFramePr>
          <p:nvPr/>
        </p:nvGraphicFramePr>
        <p:xfrm>
          <a:off x="6991350" y="6059170"/>
          <a:ext cx="20574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" r:id="rId11" imgW="913765" imgH="406400" progId="Equation.DSMT4">
                  <p:embed/>
                </p:oleObj>
              </mc:Choice>
              <mc:Fallback>
                <p:oleObj name="" r:id="rId11" imgW="913765" imgH="406400" progId="Equation.DSMT4">
                  <p:embed/>
                  <p:pic>
                    <p:nvPicPr>
                      <p:cNvPr id="0" name="Object 2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91350" y="6059170"/>
                        <a:ext cx="2057400" cy="755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7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8" grpId="0"/>
      <p:bldP spid="37901" grpId="0"/>
      <p:bldP spid="3790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/>
          <p:nvPr/>
        </p:nvSpPr>
        <p:spPr>
          <a:xfrm>
            <a:off x="1992313" y="760095"/>
            <a:ext cx="457200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例：图示电路，在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t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＝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0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时开关闭合，求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≥0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。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graphicFrame>
        <p:nvGraphicFramePr>
          <p:cNvPr id="275459" name="Object 3"/>
          <p:cNvGraphicFramePr>
            <a:graphicFrameLocks noChangeAspect="1"/>
          </p:cNvGraphicFramePr>
          <p:nvPr/>
        </p:nvGraphicFramePr>
        <p:xfrm>
          <a:off x="6413500" y="1258570"/>
          <a:ext cx="42545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4" name="" r:id="rId1" imgW="4286250" imgH="2905125" progId="Visio.Drawing.6">
                  <p:embed/>
                </p:oleObj>
              </mc:Choice>
              <mc:Fallback>
                <p:oleObj name="" r:id="rId1" imgW="4286250" imgH="2905125" progId="Visio.Drawing.6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  <a:clrChange>
                          <a:clrFrom>
                            <a:srgbClr val="FFFFFF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413500" y="1258570"/>
                        <a:ext cx="4254500" cy="292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5460" name="Object 4"/>
          <p:cNvGraphicFramePr>
            <a:graphicFrameLocks noChangeAspect="1"/>
          </p:cNvGraphicFramePr>
          <p:nvPr/>
        </p:nvGraphicFramePr>
        <p:xfrm>
          <a:off x="7772400" y="1403033"/>
          <a:ext cx="28956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5" name="" r:id="rId3" imgW="2981325" imgH="2905125" progId="Visio.Drawing.6">
                  <p:embed/>
                </p:oleObj>
              </mc:Choice>
              <mc:Fallback>
                <p:oleObj name="" r:id="rId3" imgW="2981325" imgH="2905125" progId="Visio.Drawing.6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  <a:clrChange>
                          <a:clrFrom>
                            <a:srgbClr val="FFFFFF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772400" y="1403033"/>
                        <a:ext cx="2895600" cy="292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461" name="Text Box 5"/>
          <p:cNvSpPr txBox="1"/>
          <p:nvPr/>
        </p:nvSpPr>
        <p:spPr>
          <a:xfrm>
            <a:off x="1774825" y="1547495"/>
            <a:ext cx="511333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解： 对电路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ab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左边戴维宁等效：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graphicFrame>
        <p:nvGraphicFramePr>
          <p:cNvPr id="275462" name="Object 6"/>
          <p:cNvGraphicFramePr>
            <a:graphicFrameLocks noChangeAspect="1"/>
          </p:cNvGraphicFramePr>
          <p:nvPr/>
        </p:nvGraphicFramePr>
        <p:xfrm>
          <a:off x="1992313" y="2050733"/>
          <a:ext cx="4419600" cy="156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6" name="" r:id="rId5" imgW="1704975" imgH="647700" progId="Equation.3">
                  <p:embed/>
                </p:oleObj>
              </mc:Choice>
              <mc:Fallback>
                <p:oleObj name="" r:id="rId5" imgW="1704975" imgH="647700" progId="Equation.3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92313" y="2050733"/>
                        <a:ext cx="4419600" cy="1563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5463" name="Object 7"/>
          <p:cNvGraphicFramePr>
            <a:graphicFrameLocks noChangeAspect="1"/>
          </p:cNvGraphicFramePr>
          <p:nvPr/>
        </p:nvGraphicFramePr>
        <p:xfrm>
          <a:off x="1919288" y="4500245"/>
          <a:ext cx="8256587" cy="240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7" name="" r:id="rId7" imgW="3486150" imgH="1009650" progId="Equation.3">
                  <p:embed/>
                </p:oleObj>
              </mc:Choice>
              <mc:Fallback>
                <p:oleObj name="" r:id="rId7" imgW="3486150" imgH="1009650" progId="Equation.3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19288" y="4500245"/>
                        <a:ext cx="8256587" cy="2401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464" name="Text Box 8"/>
          <p:cNvSpPr txBox="1"/>
          <p:nvPr/>
        </p:nvSpPr>
        <p:spPr>
          <a:xfrm>
            <a:off x="2135188" y="3923983"/>
            <a:ext cx="17287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Verdana" panose="020B0804030504040204" pitchFamily="34" charset="0"/>
              </a:rPr>
              <a:t>所以</a:t>
            </a:r>
            <a:endParaRPr lang="zh-CN" altLang="en-US" b="1" dirty="0">
              <a:solidFill>
                <a:srgbClr val="FFFF00"/>
              </a:solidFill>
              <a:latin typeface="Verdana" panose="020B0804030504040204" pitchFamily="34" charset="0"/>
            </a:endParaRPr>
          </a:p>
        </p:txBody>
      </p:sp>
      <p:graphicFrame>
        <p:nvGraphicFramePr>
          <p:cNvPr id="275465" name="Object 9"/>
          <p:cNvGraphicFramePr>
            <a:graphicFrameLocks noChangeAspect="1"/>
          </p:cNvGraphicFramePr>
          <p:nvPr/>
        </p:nvGraphicFramePr>
        <p:xfrm>
          <a:off x="6240463" y="1331595"/>
          <a:ext cx="42545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8" name="" r:id="rId9" imgW="4286250" imgH="2905125" progId="Visio.Drawing.6">
                  <p:embed/>
                </p:oleObj>
              </mc:Choice>
              <mc:Fallback>
                <p:oleObj name="" r:id="rId9" imgW="4286250" imgH="2905125" progId="Visio.Drawing.6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  <a:clrChange>
                          <a:clrFrom>
                            <a:srgbClr val="FFFFFF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240463" y="1331595"/>
                        <a:ext cx="4254500" cy="292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5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75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7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275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75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1" dur="500"/>
                                        <p:tgtEl>
                                          <p:spTgt spid="275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75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275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75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1" dur="500"/>
                                        <p:tgtEl>
                                          <p:spTgt spid="275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275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275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58" grpId="0"/>
      <p:bldP spid="275461" grpId="0"/>
      <p:bldP spid="27546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/>
          <p:nvPr/>
        </p:nvSpPr>
        <p:spPr>
          <a:xfrm>
            <a:off x="1919288" y="652781"/>
            <a:ext cx="8280400" cy="7556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例  已知电路如图所示，且电感无初储能，当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t</a:t>
            </a:r>
            <a:r>
              <a:rPr lang="en-US" altLang="zh-CN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=0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时，开关</a:t>
            </a:r>
            <a:r>
              <a:rPr lang="en-US" altLang="zh-CN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K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闭合，试求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t</a:t>
            </a:r>
            <a:r>
              <a:rPr lang="en-US" altLang="zh-CN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≥0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时的零状态响应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u</a:t>
            </a:r>
            <a:r>
              <a:rPr lang="en-US" altLang="zh-CN" sz="1400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L</a:t>
            </a:r>
            <a:r>
              <a:rPr lang="en-US" altLang="zh-CN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t</a:t>
            </a:r>
            <a:r>
              <a:rPr lang="en-US" altLang="zh-CN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)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 </a:t>
            </a:r>
            <a:endParaRPr lang="en-US" altLang="zh-CN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graphicFrame>
        <p:nvGraphicFramePr>
          <p:cNvPr id="276483" name="Object 3"/>
          <p:cNvGraphicFramePr>
            <a:graphicFrameLocks noChangeAspect="1"/>
          </p:cNvGraphicFramePr>
          <p:nvPr/>
        </p:nvGraphicFramePr>
        <p:xfrm>
          <a:off x="6600825" y="1359218"/>
          <a:ext cx="4067175" cy="314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8" name="" r:id="rId1" imgW="4486275" imgH="2905125" progId="Visio.Drawing.6">
                  <p:embed/>
                </p:oleObj>
              </mc:Choice>
              <mc:Fallback>
                <p:oleObj name="" r:id="rId1" imgW="4486275" imgH="2905125" progId="Visio.Drawing.6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  <a:clrChange>
                          <a:clrFrom>
                            <a:srgbClr val="FFFFFF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600825" y="1359218"/>
                        <a:ext cx="4067175" cy="3140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484" name="Rectangle 4"/>
          <p:cNvSpPr/>
          <p:nvPr/>
        </p:nvSpPr>
        <p:spPr>
          <a:xfrm>
            <a:off x="1919288" y="1767840"/>
            <a:ext cx="4897437" cy="10877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indent="276225" eaLnBrk="1" hangingPunct="1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解（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）建立电路微分方程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  <a:p>
            <a:pPr indent="276225" eaLnBrk="1" hangingPunct="1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     选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1400" i="1" dirty="0">
                <a:solidFill>
                  <a:srgbClr val="FF0000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503050405090304" pitchFamily="18" charset="0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为变量，在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t</a:t>
            </a:r>
            <a:r>
              <a:rPr lang="en-US" altLang="zh-CN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≥0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时，有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  <a:p>
            <a:pPr indent="276225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KVL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方程：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97285" name="Rectangle 5"/>
          <p:cNvSpPr/>
          <p:nvPr/>
        </p:nvSpPr>
        <p:spPr>
          <a:xfrm>
            <a:off x="5941060" y="3283268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aphicFrame>
        <p:nvGraphicFramePr>
          <p:cNvPr id="276486" name="Object 6"/>
          <p:cNvGraphicFramePr>
            <a:graphicFrameLocks noChangeAspect="1"/>
          </p:cNvGraphicFramePr>
          <p:nvPr/>
        </p:nvGraphicFramePr>
        <p:xfrm>
          <a:off x="2782888" y="2930843"/>
          <a:ext cx="388937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9" name="" r:id="rId3" imgW="1657350" imgH="381000" progId="Equation.3">
                  <p:embed/>
                </p:oleObj>
              </mc:Choice>
              <mc:Fallback>
                <p:oleObj name="" r:id="rId3" imgW="1657350" imgH="381000" progId="Equation.3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782888" y="2930843"/>
                        <a:ext cx="3889375" cy="911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487" name="Rectangle 7"/>
          <p:cNvSpPr/>
          <p:nvPr/>
        </p:nvSpPr>
        <p:spPr>
          <a:xfrm>
            <a:off x="2063750" y="3950018"/>
            <a:ext cx="13868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KCL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方程： 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graphicFrame>
        <p:nvGraphicFramePr>
          <p:cNvPr id="276488" name="Object 8"/>
          <p:cNvGraphicFramePr>
            <a:graphicFrameLocks noChangeAspect="1"/>
          </p:cNvGraphicFramePr>
          <p:nvPr/>
        </p:nvGraphicFramePr>
        <p:xfrm>
          <a:off x="3719513" y="3807143"/>
          <a:ext cx="2952750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0" name="" r:id="rId5" imgW="1047750" imgH="209550" progId="Equation.3">
                  <p:embed/>
                </p:oleObj>
              </mc:Choice>
              <mc:Fallback>
                <p:oleObj name="" r:id="rId5" imgW="1047750" imgH="209550" progId="Equation.3">
                  <p:embed/>
                  <p:pic>
                    <p:nvPicPr>
                      <p:cNvPr id="0" name="Object 8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719513" y="3807143"/>
                        <a:ext cx="2952750" cy="611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9" name="Rectangle 9"/>
          <p:cNvSpPr/>
          <p:nvPr/>
        </p:nvSpPr>
        <p:spPr>
          <a:xfrm>
            <a:off x="5941060" y="3083243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aphicFrame>
        <p:nvGraphicFramePr>
          <p:cNvPr id="276490" name="Object 10"/>
          <p:cNvGraphicFramePr>
            <a:graphicFrameLocks noChangeAspect="1"/>
          </p:cNvGraphicFramePr>
          <p:nvPr/>
        </p:nvGraphicFramePr>
        <p:xfrm>
          <a:off x="4008438" y="4742180"/>
          <a:ext cx="4175125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1" name="" r:id="rId7" imgW="1666875" imgH="781050" progId="Equation.3">
                  <p:embed/>
                </p:oleObj>
              </mc:Choice>
              <mc:Fallback>
                <p:oleObj name="" r:id="rId7" imgW="1666875" imgH="781050" progId="Equation.3">
                  <p:embed/>
                  <p:pic>
                    <p:nvPicPr>
                      <p:cNvPr id="0" name="Object 10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008438" y="4742180"/>
                        <a:ext cx="4175125" cy="1968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491" name="Rectangle 11"/>
          <p:cNvSpPr/>
          <p:nvPr/>
        </p:nvSpPr>
        <p:spPr>
          <a:xfrm>
            <a:off x="2135188" y="5391468"/>
            <a:ext cx="139573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VCR</a:t>
            </a:r>
            <a:r>
              <a:rPr lang="zh-CN" altLang="en-US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方程： </a:t>
            </a:r>
            <a:endParaRPr lang="zh-CN" altLang="en-US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76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76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276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76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276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76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276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276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82" grpId="0"/>
      <p:bldP spid="276484" grpId="0"/>
      <p:bldP spid="276487" grpId="0"/>
      <p:bldP spid="27649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/>
          <p:nvPr/>
        </p:nvSpPr>
        <p:spPr>
          <a:xfrm>
            <a:off x="1919288" y="697548"/>
            <a:ext cx="4176712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buNone/>
            </a:pP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三式联解得电路微分方程：                              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277507" name="Object 3"/>
          <p:cNvGraphicFramePr>
            <a:graphicFrameLocks noChangeAspect="1"/>
          </p:cNvGraphicFramePr>
          <p:nvPr/>
        </p:nvGraphicFramePr>
        <p:xfrm>
          <a:off x="3935413" y="1156335"/>
          <a:ext cx="3024187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2" name="" r:id="rId1" imgW="1323975" imgH="381000" progId="Equation.3">
                  <p:embed/>
                </p:oleObj>
              </mc:Choice>
              <mc:Fallback>
                <p:oleObj name="" r:id="rId1" imgW="1323975" imgH="381000" progId="Equation.3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935413" y="1156335"/>
                        <a:ext cx="3024187" cy="885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7508" name="Rectangle 4"/>
          <p:cNvSpPr/>
          <p:nvPr/>
        </p:nvSpPr>
        <p:spPr>
          <a:xfrm>
            <a:off x="1919288" y="2199323"/>
            <a:ext cx="2542540" cy="75565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）求解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    由换路定律可得：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98309" name="Rectangle 5"/>
          <p:cNvSpPr/>
          <p:nvPr/>
        </p:nvSpPr>
        <p:spPr>
          <a:xfrm>
            <a:off x="5941060" y="3383598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5448300" y="2524760"/>
          <a:ext cx="27368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3" name="" r:id="rId3" imgW="1181100" imgH="209550" progId="Equation.3">
                  <p:embed/>
                </p:oleObj>
              </mc:Choice>
              <mc:Fallback>
                <p:oleObj name="" r:id="rId3" imgW="1181100" imgH="209550" progId="Equation.3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448300" y="2524760"/>
                        <a:ext cx="2736850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11" name="Object 7"/>
          <p:cNvGraphicFramePr>
            <a:graphicFrameLocks noChangeAspect="1"/>
          </p:cNvGraphicFramePr>
          <p:nvPr/>
        </p:nvGraphicFramePr>
        <p:xfrm>
          <a:off x="4656138" y="3605848"/>
          <a:ext cx="3817937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4" name="" r:id="rId5" imgW="1514475" imgH="552450" progId="Equation.3">
                  <p:embed/>
                </p:oleObj>
              </mc:Choice>
              <mc:Fallback>
                <p:oleObj name="" r:id="rId5" imgW="1514475" imgH="552450" progId="Equation.3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656138" y="3605848"/>
                        <a:ext cx="3817937" cy="1384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2" name="Rectangle 8"/>
          <p:cNvSpPr/>
          <p:nvPr/>
        </p:nvSpPr>
        <p:spPr>
          <a:xfrm>
            <a:off x="4240213" y="3715068"/>
            <a:ext cx="494030" cy="24511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en-US" altLang="zh-CN" sz="1000" dirty="0">
                <a:latin typeface="Verdana" panose="020B0804030504040204" pitchFamily="34" charset="0"/>
              </a:rPr>
              <a:t>       </a:t>
            </a:r>
            <a:endParaRPr lang="en-US" altLang="zh-CN" dirty="0">
              <a:latin typeface="Times New Roman" panose="02020503050405090304" pitchFamily="18" charset="0"/>
            </a:endParaRPr>
          </a:p>
        </p:txBody>
      </p:sp>
      <p:sp>
        <p:nvSpPr>
          <p:cNvPr id="277513" name="Rectangle 9"/>
          <p:cNvSpPr/>
          <p:nvPr/>
        </p:nvSpPr>
        <p:spPr>
          <a:xfrm>
            <a:off x="2711450" y="3101023"/>
            <a:ext cx="202184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Verdana" panose="020B0804030504040204" pitchFamily="34" charset="0"/>
                <a:ea typeface="仿宋_GB2312" pitchFamily="49" charset="-122"/>
              </a:rPr>
              <a:t>微分方程的解应为</a:t>
            </a:r>
            <a:endParaRPr lang="zh-CN" altLang="en-US" b="1" dirty="0">
              <a:solidFill>
                <a:srgbClr val="FF0000"/>
              </a:solidFill>
              <a:latin typeface="Verdana" panose="020B0804030504040204" pitchFamily="34" charset="0"/>
              <a:ea typeface="仿宋_GB2312" pitchFamily="49" charset="-122"/>
            </a:endParaRPr>
          </a:p>
        </p:txBody>
      </p:sp>
      <p:sp>
        <p:nvSpPr>
          <p:cNvPr id="277514" name="Rectangle 10"/>
          <p:cNvSpPr/>
          <p:nvPr/>
        </p:nvSpPr>
        <p:spPr>
          <a:xfrm>
            <a:off x="2640013" y="5190173"/>
            <a:ext cx="497141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由初始条件式即可定出式中待定系数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k</a:t>
            </a:r>
            <a:r>
              <a:rPr lang="en-US" altLang="zh-CN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=-1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，所以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98315" name="Rectangle 11"/>
          <p:cNvSpPr/>
          <p:nvPr/>
        </p:nvSpPr>
        <p:spPr>
          <a:xfrm>
            <a:off x="5941060" y="3321685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aphicFrame>
        <p:nvGraphicFramePr>
          <p:cNvPr id="277516" name="Object 12"/>
          <p:cNvGraphicFramePr>
            <a:graphicFrameLocks noChangeAspect="1"/>
          </p:cNvGraphicFramePr>
          <p:nvPr/>
        </p:nvGraphicFramePr>
        <p:xfrm>
          <a:off x="2424113" y="5764848"/>
          <a:ext cx="7672387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5" name="" r:id="rId7" imgW="3800475" imgH="409575" progId="Equation.3">
                  <p:embed/>
                </p:oleObj>
              </mc:Choice>
              <mc:Fallback>
                <p:oleObj name="" r:id="rId7" imgW="3800475" imgH="409575" progId="Equation.3">
                  <p:embed/>
                  <p:pic>
                    <p:nvPicPr>
                      <p:cNvPr id="0" name="Object 12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24113" y="5764848"/>
                        <a:ext cx="7672387" cy="842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7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77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7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7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7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7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77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77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6" grpId="0"/>
      <p:bldP spid="277508" grpId="0"/>
      <p:bldP spid="277513" grpId="0"/>
      <p:bldP spid="27751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8" name="Text Box 4"/>
          <p:cNvSpPr txBox="1"/>
          <p:nvPr/>
        </p:nvSpPr>
        <p:spPr>
          <a:xfrm>
            <a:off x="2200275" y="760730"/>
            <a:ext cx="157956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</a:rPr>
              <a:t>小结： </a:t>
            </a:r>
            <a:endParaRPr lang="zh-CN" altLang="en-US" b="1" dirty="0">
              <a:solidFill>
                <a:srgbClr val="FF00FF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9989" name="Text Box 5"/>
          <p:cNvSpPr txBox="1"/>
          <p:nvPr/>
        </p:nvSpPr>
        <p:spPr>
          <a:xfrm>
            <a:off x="2266950" y="1467168"/>
            <a:ext cx="7239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对于</a:t>
            </a:r>
            <a:r>
              <a:rPr lang="zh-CN" altLang="en-US" b="1" u="sng" dirty="0">
                <a:solidFill>
                  <a:srgbClr val="FF3300"/>
                </a:solidFill>
                <a:latin typeface="Times New Roman" panose="02020503050405090304" pitchFamily="18" charset="0"/>
              </a:rPr>
              <a:t>直流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503050405090304" pitchFamily="18" charset="0"/>
              </a:rPr>
              <a:t>一阶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电路，其响应一般都可表为如下形式：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99332" name="Group 10"/>
          <p:cNvGrpSpPr/>
          <p:nvPr/>
        </p:nvGrpSpPr>
        <p:grpSpPr>
          <a:xfrm>
            <a:off x="2705100" y="2462530"/>
            <a:ext cx="5508625" cy="777875"/>
            <a:chOff x="762" y="1312"/>
            <a:chExt cx="3470" cy="490"/>
          </a:xfrm>
        </p:grpSpPr>
        <p:graphicFrame>
          <p:nvGraphicFramePr>
            <p:cNvPr id="99336" name="Object 6"/>
            <p:cNvGraphicFramePr>
              <a:graphicFrameLocks noChangeAspect="1"/>
            </p:cNvGraphicFramePr>
            <p:nvPr/>
          </p:nvGraphicFramePr>
          <p:xfrm>
            <a:off x="2498" y="1312"/>
            <a:ext cx="1734" cy="4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26" name="" r:id="rId1" imgW="965200" imgH="342900" progId="Equation.DSMT4">
                    <p:embed/>
                  </p:oleObj>
                </mc:Choice>
                <mc:Fallback>
                  <p:oleObj name="" r:id="rId1" imgW="965200" imgH="342900" progId="Equation.DSMT4">
                    <p:embed/>
                    <p:pic>
                      <p:nvPicPr>
                        <p:cNvPr id="0" name="Object 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498" y="1312"/>
                          <a:ext cx="1734" cy="4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9337" name="Text Box 8"/>
            <p:cNvSpPr txBox="1"/>
            <p:nvPr/>
          </p:nvSpPr>
          <p:spPr>
            <a:xfrm>
              <a:off x="762" y="1493"/>
              <a:ext cx="141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零输入响应：</a:t>
              </a:r>
              <a:endPara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99333" name="Group 11"/>
          <p:cNvGrpSpPr/>
          <p:nvPr/>
        </p:nvGrpSpPr>
        <p:grpSpPr>
          <a:xfrm>
            <a:off x="2711450" y="3880168"/>
            <a:ext cx="6164263" cy="749300"/>
            <a:chOff x="768" y="2221"/>
            <a:chExt cx="3883" cy="472"/>
          </a:xfrm>
        </p:grpSpPr>
        <p:graphicFrame>
          <p:nvGraphicFramePr>
            <p:cNvPr id="99334" name="Object 7"/>
            <p:cNvGraphicFramePr>
              <a:graphicFrameLocks noChangeAspect="1"/>
            </p:cNvGraphicFramePr>
            <p:nvPr/>
          </p:nvGraphicFramePr>
          <p:xfrm>
            <a:off x="2438" y="2221"/>
            <a:ext cx="2213" cy="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27" name="" r:id="rId3" imgW="1231265" imgH="330200" progId="Equation.DSMT4">
                    <p:embed/>
                  </p:oleObj>
                </mc:Choice>
                <mc:Fallback>
                  <p:oleObj name="" r:id="rId3" imgW="1231265" imgH="330200" progId="Equation.DSMT4">
                    <p:embed/>
                    <p:pic>
                      <p:nvPicPr>
                        <p:cNvPr id="0" name="Object 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438" y="2221"/>
                          <a:ext cx="2213" cy="4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9335" name="Text Box 9"/>
            <p:cNvSpPr txBox="1"/>
            <p:nvPr/>
          </p:nvSpPr>
          <p:spPr>
            <a:xfrm>
              <a:off x="768" y="2393"/>
              <a:ext cx="157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零状态响应：</a:t>
              </a:r>
              <a:endPara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8" grpId="0"/>
      <p:bldP spid="16998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/>
          <p:nvPr/>
        </p:nvSpPr>
        <p:spPr>
          <a:xfrm>
            <a:off x="1992313" y="699135"/>
            <a:ext cx="292989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零状态响应的特性如下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: </a:t>
            </a:r>
            <a:endParaRPr lang="en-US" altLang="zh-CN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74435" name="Rectangle 3"/>
          <p:cNvSpPr/>
          <p:nvPr/>
        </p:nvSpPr>
        <p:spPr>
          <a:xfrm>
            <a:off x="1992313" y="2394268"/>
            <a:ext cx="8353425" cy="32740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indent="276225" eaLnBrk="1" hangingPunct="1">
              <a:lnSpc>
                <a:spcPct val="120000"/>
              </a:lnSpc>
              <a:spcBef>
                <a:spcPct val="35000"/>
              </a:spcBef>
              <a:buAutoNum type="arabicParenBoth"/>
            </a:pP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从物理意义上说，电路的零状态响应是由外加激励和电路特性决定的。一阶电路零状态响应反映的物理过程，实质上是动态元件的储能从无到有逐渐增加的过程，电容电压或电感电流都是从零值开始按指数规律上升到稳态值。上升的快慢由时间常数决定。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  <a:p>
            <a:pPr indent="276225" eaLnBrk="1" hangingPunct="1">
              <a:lnSpc>
                <a:spcPct val="120000"/>
              </a:lnSpc>
              <a:spcBef>
                <a:spcPct val="3500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(2)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从数学意义上说，零状态响应就是线性非齐次常微分方程在零初始条件下的解。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  <a:p>
            <a:pPr indent="276225" eaLnBrk="1" hangingPunct="1">
              <a:lnSpc>
                <a:spcPct val="120000"/>
              </a:lnSpc>
              <a:spcBef>
                <a:spcPct val="3500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(3)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当系统的起始状态为零时，线性电路的零状态响应与外施激励成线性关系，即激励增大到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A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倍，响应也增大到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A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倍。多个独立源作用时，总的零状态响应为各独立源分别作用的响应的总和，这就是所谓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“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零状态线性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”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744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74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74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274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4" grpId="0"/>
      <p:bldP spid="274434" grpId="1"/>
      <p:bldP spid="27443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 Box 2"/>
          <p:cNvSpPr txBox="1"/>
          <p:nvPr/>
        </p:nvSpPr>
        <p:spPr>
          <a:xfrm>
            <a:off x="1524000" y="2916555"/>
            <a:ext cx="9144000" cy="2158365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电路中的</a:t>
            </a:r>
            <a:r>
              <a:rPr lang="zh-CN" altLang="en-US" sz="2800" b="1" dirty="0">
                <a:solidFill>
                  <a:schemeClr val="accent2"/>
                </a:solidFill>
                <a:latin typeface="楷体_GB2312" pitchFamily="1" charset="-122"/>
                <a:ea typeface="楷体_GB2312" pitchFamily="1" charset="-122"/>
              </a:rPr>
              <a:t> </a:t>
            </a:r>
            <a:r>
              <a:rPr lang="en-US" altLang="zh-CN" sz="2800" b="1" i="1" dirty="0">
                <a:solidFill>
                  <a:schemeClr val="accent2"/>
                </a:solidFill>
                <a:latin typeface="楷体_GB2312" pitchFamily="1" charset="-122"/>
                <a:ea typeface="楷体_GB2312" pitchFamily="1" charset="-122"/>
              </a:rPr>
              <a:t>u</a:t>
            </a:r>
            <a:r>
              <a:rPr lang="zh-CN" altLang="en-US" sz="2800" b="1" i="1" dirty="0">
                <a:solidFill>
                  <a:schemeClr val="accent2"/>
                </a:solidFill>
                <a:latin typeface="楷体_GB2312" pitchFamily="1" charset="-122"/>
                <a:ea typeface="楷体_GB2312" pitchFamily="1" charset="-122"/>
              </a:rPr>
              <a:t>、</a:t>
            </a:r>
            <a:r>
              <a:rPr lang="en-US" altLang="zh-CN" sz="2800" b="1" i="1" dirty="0">
                <a:solidFill>
                  <a:schemeClr val="accent2"/>
                </a:solidFill>
                <a:latin typeface="楷体_GB2312" pitchFamily="1" charset="-122"/>
                <a:ea typeface="楷体_GB2312" pitchFamily="1" charset="-122"/>
              </a:rPr>
              <a:t>i 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会发生改变</a:t>
            </a:r>
            <a:r>
              <a:rPr lang="zh-CN" altLang="en-US" sz="2800" b="1" dirty="0">
                <a:solidFill>
                  <a:schemeClr val="accent2"/>
                </a:solidFill>
                <a:latin typeface="楷体_GB2312" pitchFamily="1" charset="-122"/>
                <a:ea typeface="楷体_GB2312" pitchFamily="1" charset="-122"/>
              </a:rPr>
              <a:t>，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从</a:t>
            </a:r>
            <a:r>
              <a:rPr lang="zh-CN" altLang="en-US" sz="2800" b="1" dirty="0">
                <a:solidFill>
                  <a:srgbClr val="9900FF"/>
                </a:solidFill>
                <a:latin typeface="Times New Roman" panose="02020503050405090304" pitchFamily="18" charset="0"/>
                <a:ea typeface="楷体_GB2312" pitchFamily="1" charset="-122"/>
              </a:rPr>
              <a:t>“</a:t>
            </a:r>
            <a:r>
              <a:rPr lang="zh-CN" altLang="en-US" sz="2800" b="1" dirty="0">
                <a:solidFill>
                  <a:srgbClr val="FF00FF"/>
                </a:solidFill>
                <a:latin typeface="楷体_GB2312" pitchFamily="1" charset="-122"/>
                <a:ea typeface="楷体_GB2312" pitchFamily="1" charset="-122"/>
              </a:rPr>
              <a:t>旧稳态</a:t>
            </a:r>
            <a:r>
              <a:rPr lang="zh-CN" altLang="en-US" sz="2800" b="1" dirty="0">
                <a:solidFill>
                  <a:srgbClr val="9900FF"/>
                </a:solidFill>
                <a:latin typeface="Times New Roman" panose="02020503050405090304" pitchFamily="18" charset="0"/>
                <a:ea typeface="楷体_GB2312" pitchFamily="1" charset="-122"/>
              </a:rPr>
              <a:t>”</a:t>
            </a:r>
            <a:r>
              <a:rPr lang="zh-CN" altLang="en-US" sz="2800" b="1" dirty="0">
                <a:solidFill>
                  <a:schemeClr val="accent2"/>
                </a:solidFill>
                <a:latin typeface="楷体_GB2312" pitchFamily="1" charset="-122"/>
                <a:ea typeface="楷体_GB2312" pitchFamily="1" charset="-122"/>
              </a:rPr>
              <a:t>值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变化到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503050405090304" pitchFamily="18" charset="0"/>
                <a:ea typeface="楷体_GB2312" pitchFamily="1" charset="-122"/>
              </a:rPr>
              <a:t>“</a:t>
            </a:r>
            <a:r>
              <a:rPr lang="zh-CN" altLang="en-US" sz="2800" b="1" dirty="0">
                <a:solidFill>
                  <a:srgbClr val="FF00FF"/>
                </a:solidFill>
                <a:latin typeface="楷体_GB2312" pitchFamily="1" charset="-122"/>
                <a:ea typeface="楷体_GB2312" pitchFamily="1" charset="-122"/>
              </a:rPr>
              <a:t>新稳态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503050405090304" pitchFamily="18" charset="0"/>
                <a:ea typeface="楷体_GB2312" pitchFamily="1" charset="-122"/>
              </a:rPr>
              <a:t>”</a:t>
            </a:r>
            <a:r>
              <a:rPr lang="zh-CN" altLang="en-US" sz="2800" b="1" dirty="0">
                <a:solidFill>
                  <a:schemeClr val="accent2"/>
                </a:solidFill>
                <a:latin typeface="楷体_GB2312" pitchFamily="1" charset="-122"/>
                <a:ea typeface="楷体_GB2312" pitchFamily="1" charset="-122"/>
              </a:rPr>
              <a:t>值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，这种变化不能瞬间完成</a:t>
            </a:r>
            <a:r>
              <a:rPr lang="zh-CN" altLang="en-US" sz="2800" b="1" dirty="0">
                <a:solidFill>
                  <a:schemeClr val="accent2"/>
                </a:solidFill>
                <a:latin typeface="楷体_GB2312" pitchFamily="1" charset="-122"/>
                <a:ea typeface="楷体_GB2312" pitchFamily="1" charset="-122"/>
              </a:rPr>
              <a:t>，需要一定的时间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。</a:t>
            </a:r>
            <a:r>
              <a:rPr lang="zh-CN" altLang="en-US" sz="2800" b="1" dirty="0">
                <a:solidFill>
                  <a:schemeClr val="accent2"/>
                </a:solidFill>
                <a:latin typeface="楷体_GB2312" pitchFamily="1" charset="-122"/>
                <a:ea typeface="楷体_GB2312" pitchFamily="1" charset="-122"/>
              </a:rPr>
              <a:t>这段时间称电路的暂态（过渡过程或动态过程）。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在电路处于</a:t>
            </a:r>
            <a:r>
              <a:rPr lang="zh-CN" altLang="en-US" sz="2800" b="1" dirty="0">
                <a:solidFill>
                  <a:srgbClr val="FF00FF"/>
                </a:solidFill>
                <a:latin typeface="楷体_GB2312" pitchFamily="1" charset="-122"/>
                <a:ea typeface="楷体_GB2312" pitchFamily="1" charset="-122"/>
              </a:rPr>
              <a:t>暂态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期间，动态响应</a:t>
            </a:r>
            <a:r>
              <a:rPr lang="en-US" altLang="zh-CN" sz="2800" b="1" i="1" dirty="0">
                <a:solidFill>
                  <a:srgbClr val="FF00FF"/>
                </a:solidFill>
                <a:latin typeface="楷体_GB2312" pitchFamily="1" charset="-122"/>
                <a:ea typeface="楷体_GB2312" pitchFamily="1" charset="-122"/>
              </a:rPr>
              <a:t>u</a:t>
            </a:r>
            <a:r>
              <a:rPr lang="zh-CN" altLang="en-US" sz="2800" b="1" i="1" dirty="0">
                <a:solidFill>
                  <a:srgbClr val="FF00FF"/>
                </a:solidFill>
                <a:latin typeface="楷体_GB2312" pitchFamily="1" charset="-122"/>
                <a:ea typeface="楷体_GB2312" pitchFamily="1" charset="-122"/>
              </a:rPr>
              <a:t>、</a:t>
            </a:r>
            <a:r>
              <a:rPr lang="en-US" altLang="zh-CN" sz="2800" b="1" i="1" dirty="0">
                <a:solidFill>
                  <a:srgbClr val="FF00FF"/>
                </a:solidFill>
                <a:latin typeface="楷体_GB2312" pitchFamily="1" charset="-122"/>
                <a:ea typeface="楷体_GB2312" pitchFamily="1" charset="-122"/>
              </a:rPr>
              <a:t>i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处于暂时的不稳定状态。</a:t>
            </a:r>
            <a:endParaRPr lang="zh-CN" altLang="en-US" sz="2800" b="1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101379" name="Text Box 4"/>
          <p:cNvSpPr txBox="1"/>
          <p:nvPr/>
        </p:nvSpPr>
        <p:spPr>
          <a:xfrm>
            <a:off x="2351088" y="1700213"/>
            <a:ext cx="7391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FF"/>
                </a:solidFill>
                <a:latin typeface="楷体_GB2312" pitchFamily="1" charset="-122"/>
                <a:ea typeface="楷体_GB2312" pitchFamily="1" charset="-122"/>
              </a:rPr>
              <a:t>1</a:t>
            </a:r>
            <a:r>
              <a:rPr lang="zh-CN" altLang="en-US" sz="2800" b="1" dirty="0">
                <a:solidFill>
                  <a:srgbClr val="FF00FF"/>
                </a:solidFill>
                <a:latin typeface="楷体_GB2312" pitchFamily="1" charset="-122"/>
                <a:ea typeface="楷体_GB2312" pitchFamily="1" charset="-122"/>
              </a:rPr>
              <a:t>）接通、断开电源，部分电路短路。</a:t>
            </a:r>
            <a:endParaRPr lang="zh-CN" altLang="en-US" sz="2800" b="1" dirty="0">
              <a:solidFill>
                <a:srgbClr val="FF00FF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101380" name="Text Box 5"/>
          <p:cNvSpPr txBox="1"/>
          <p:nvPr/>
        </p:nvSpPr>
        <p:spPr>
          <a:xfrm>
            <a:off x="407988" y="1123474"/>
            <a:ext cx="8640762" cy="583565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lstStyle/>
          <a:p>
            <a:r>
              <a:rPr lang="en-US" altLang="zh-CN" sz="3200" b="1" dirty="0">
                <a:latin typeface="楷体_GB2312" pitchFamily="1" charset="-122"/>
                <a:ea typeface="楷体_GB2312" pitchFamily="1" charset="-122"/>
              </a:rPr>
              <a:t>        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对于有储能</a:t>
            </a:r>
            <a:r>
              <a:rPr lang="en-US" altLang="zh-CN" sz="2800" b="1" dirty="0">
                <a:latin typeface="楷体_GB2312" pitchFamily="1" charset="-122"/>
                <a:ea typeface="楷体_GB2312" pitchFamily="1" charset="-122"/>
              </a:rPr>
              <a:t>(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动态</a:t>
            </a:r>
            <a:r>
              <a:rPr lang="en-US" altLang="zh-CN" sz="2800" b="1" dirty="0">
                <a:latin typeface="楷体_GB2312" pitchFamily="1" charset="-122"/>
                <a:ea typeface="楷体_GB2312" pitchFamily="1" charset="-122"/>
              </a:rPr>
              <a:t>)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元件</a:t>
            </a:r>
            <a:r>
              <a:rPr lang="en-US" altLang="zh-CN" sz="2800" b="1" dirty="0">
                <a:latin typeface="楷体_GB2312" pitchFamily="1" charset="-122"/>
                <a:ea typeface="楷体_GB2312" pitchFamily="1" charset="-122"/>
              </a:rPr>
              <a:t>(</a:t>
            </a:r>
            <a:r>
              <a:rPr lang="en-US" altLang="zh-CN" sz="2800" b="1" i="1" dirty="0">
                <a:latin typeface="楷体_GB2312" pitchFamily="1" charset="-122"/>
                <a:ea typeface="楷体_GB2312" pitchFamily="1" charset="-122"/>
              </a:rPr>
              <a:t>L</a:t>
            </a:r>
            <a:r>
              <a:rPr lang="zh-CN" altLang="en-US" sz="2800" b="1" i="1" dirty="0">
                <a:latin typeface="楷体_GB2312" pitchFamily="1" charset="-122"/>
                <a:ea typeface="楷体_GB2312" pitchFamily="1" charset="-122"/>
              </a:rPr>
              <a:t>、</a:t>
            </a:r>
            <a:r>
              <a:rPr lang="en-US" altLang="zh-CN" sz="2800" b="1" i="1" dirty="0">
                <a:latin typeface="楷体_GB2312" pitchFamily="1" charset="-122"/>
                <a:ea typeface="楷体_GB2312" pitchFamily="1" charset="-122"/>
              </a:rPr>
              <a:t>C</a:t>
            </a:r>
            <a:r>
              <a:rPr lang="en-US" altLang="zh-CN" sz="2800" b="1" dirty="0">
                <a:latin typeface="楷体_GB2312" pitchFamily="1" charset="-122"/>
                <a:ea typeface="楷体_GB2312" pitchFamily="1" charset="-122"/>
              </a:rPr>
              <a:t>)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的电路</a:t>
            </a:r>
            <a:r>
              <a:rPr lang="en-US" altLang="zh-CN" sz="2800" b="1" dirty="0">
                <a:latin typeface="楷体_GB2312" pitchFamily="1" charset="-122"/>
                <a:ea typeface="楷体_GB2312" pitchFamily="1" charset="-122"/>
              </a:rPr>
              <a:t>,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当：</a:t>
            </a:r>
            <a:endParaRPr lang="zh-CN" altLang="en-US" sz="2800" b="1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101381" name="Rectangle 6"/>
          <p:cNvSpPr/>
          <p:nvPr/>
        </p:nvSpPr>
        <p:spPr>
          <a:xfrm>
            <a:off x="2314575" y="2275047"/>
            <a:ext cx="4279900" cy="52197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FF"/>
                </a:solidFill>
                <a:latin typeface="楷体_GB2312" pitchFamily="1" charset="-122"/>
                <a:ea typeface="楷体_GB2312" pitchFamily="1" charset="-122"/>
              </a:rPr>
              <a:t>2</a:t>
            </a:r>
            <a:r>
              <a:rPr lang="zh-CN" altLang="en-US" sz="2800" b="1" dirty="0">
                <a:solidFill>
                  <a:srgbClr val="FF00FF"/>
                </a:solidFill>
                <a:latin typeface="楷体_GB2312" pitchFamily="1" charset="-122"/>
                <a:ea typeface="楷体_GB2312" pitchFamily="1" charset="-122"/>
              </a:rPr>
              <a:t>）电压或电路参数改变。</a:t>
            </a:r>
            <a:endParaRPr lang="zh-CN" altLang="en-US" sz="2800" b="1" dirty="0">
              <a:solidFill>
                <a:srgbClr val="FF00FF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grpSp>
        <p:nvGrpSpPr>
          <p:cNvPr id="101382" name="Group 7"/>
          <p:cNvGrpSpPr/>
          <p:nvPr/>
        </p:nvGrpSpPr>
        <p:grpSpPr>
          <a:xfrm>
            <a:off x="8256588" y="1844675"/>
            <a:ext cx="1381125" cy="990600"/>
            <a:chOff x="4800" y="1296"/>
            <a:chExt cx="870" cy="624"/>
          </a:xfrm>
        </p:grpSpPr>
        <p:sp>
          <p:nvSpPr>
            <p:cNvPr id="101389" name="AutoShape 8"/>
            <p:cNvSpPr/>
            <p:nvPr/>
          </p:nvSpPr>
          <p:spPr>
            <a:xfrm>
              <a:off x="4800" y="1296"/>
              <a:ext cx="232" cy="624"/>
            </a:xfrm>
            <a:prstGeom prst="rightBrace">
              <a:avLst>
                <a:gd name="adj1" fmla="val 22413"/>
                <a:gd name="adj2" fmla="val 50000"/>
              </a:avLst>
            </a:prstGeom>
            <a:noFill/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101390" name="Text Box 9"/>
            <p:cNvSpPr txBox="1"/>
            <p:nvPr/>
          </p:nvSpPr>
          <p:spPr>
            <a:xfrm>
              <a:off x="5042" y="1391"/>
              <a:ext cx="628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200" b="1" dirty="0">
                  <a:solidFill>
                    <a:srgbClr val="FF3300"/>
                  </a:solidFill>
                  <a:latin typeface="Times New Roman" panose="02020503050405090304" pitchFamily="18" charset="0"/>
                  <a:ea typeface="楷体_GB2312" pitchFamily="1" charset="-122"/>
                </a:rPr>
                <a:t>换路</a:t>
              </a:r>
              <a:endParaRPr lang="zh-CN" altLang="en-US" sz="3200" b="1" dirty="0">
                <a:solidFill>
                  <a:srgbClr val="FF3300"/>
                </a:solidFill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</p:grpSp>
      <p:sp>
        <p:nvSpPr>
          <p:cNvPr id="101383" name="Rectangle 10"/>
          <p:cNvSpPr>
            <a:spLocks noGrp="1"/>
          </p:cNvSpPr>
          <p:nvPr>
            <p:ph type="title" idx="4294967295"/>
          </p:nvPr>
        </p:nvSpPr>
        <p:spPr>
          <a:xfrm>
            <a:off x="1344613" y="630555"/>
            <a:ext cx="2303462" cy="647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 eaLnBrk="1" hangingPunct="1"/>
            <a:r>
              <a:rPr lang="zh-CN" altLang="en-US" sz="2800" b="1" dirty="0">
                <a:solidFill>
                  <a:srgbClr val="FF00FF"/>
                </a:solidFill>
                <a:ea typeface="隶书" panose="02010509060101010101" pitchFamily="49" charset="-122"/>
              </a:rPr>
              <a:t>过渡过程</a:t>
            </a:r>
            <a:endParaRPr lang="zh-CN" altLang="en-US" sz="2800" b="1" dirty="0">
              <a:solidFill>
                <a:srgbClr val="FF00FF"/>
              </a:solidFill>
              <a:ea typeface="隶书" panose="02010509060101010101" pitchFamily="49" charset="-122"/>
            </a:endParaRPr>
          </a:p>
        </p:txBody>
      </p:sp>
      <p:graphicFrame>
        <p:nvGraphicFramePr>
          <p:cNvPr id="101385" name="Object 13"/>
          <p:cNvGraphicFramePr>
            <a:graphicFrameLocks noChangeAspect="1"/>
          </p:cNvGraphicFramePr>
          <p:nvPr/>
        </p:nvGraphicFramePr>
        <p:xfrm>
          <a:off x="7175500" y="5170488"/>
          <a:ext cx="1728788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0" name="" r:id="rId1" imgW="799465" imgH="393700" progId="Equation.DSMT4">
                  <p:embed/>
                </p:oleObj>
              </mc:Choice>
              <mc:Fallback>
                <p:oleObj name="" r:id="rId1" imgW="799465" imgH="393700" progId="Equation.DSMT4">
                  <p:embed/>
                  <p:pic>
                    <p:nvPicPr>
                      <p:cNvPr id="0" name="Object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175500" y="5170488"/>
                        <a:ext cx="1728788" cy="855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6" name="Text Box 14"/>
          <p:cNvSpPr txBox="1"/>
          <p:nvPr/>
        </p:nvSpPr>
        <p:spPr>
          <a:xfrm>
            <a:off x="3450114" y="5407025"/>
            <a:ext cx="3258185" cy="368300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>
            <a:spAutoFit/>
          </a:bodyPr>
          <a:lstStyle/>
          <a:p>
            <a:pPr algn="ctr"/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电容</a:t>
            </a:r>
            <a:r>
              <a:rPr lang="en-US" altLang="zh-CN" b="1" i="1" dirty="0">
                <a:latin typeface="Times New Roman" panose="02020503050405090304" pitchFamily="18" charset="0"/>
                <a:ea typeface="楷体_GB2312" pitchFamily="1" charset="-122"/>
              </a:rPr>
              <a:t>C 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存储电场能量不能突变</a:t>
            </a:r>
            <a:r>
              <a:rPr lang="en-US" altLang="zh-CN" b="1" dirty="0">
                <a:latin typeface="楷体_GB2312" pitchFamily="1" charset="-122"/>
                <a:ea typeface="楷体_GB2312" pitchFamily="1" charset="-122"/>
              </a:rPr>
              <a:t>:</a:t>
            </a:r>
            <a:endParaRPr lang="en-US" altLang="zh-CN" b="1" dirty="0">
              <a:solidFill>
                <a:schemeClr val="accent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01387" name="Text Box 16"/>
          <p:cNvSpPr txBox="1"/>
          <p:nvPr/>
        </p:nvSpPr>
        <p:spPr>
          <a:xfrm>
            <a:off x="2927350" y="5953125"/>
            <a:ext cx="439261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电感</a:t>
            </a:r>
            <a:r>
              <a:rPr lang="en-US" altLang="zh-CN" b="1" i="1" dirty="0">
                <a:latin typeface="楷体_GB2312" pitchFamily="1" charset="-122"/>
                <a:ea typeface="楷体_GB2312" pitchFamily="1" charset="-122"/>
              </a:rPr>
              <a:t>L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储存磁场能量不能突变</a:t>
            </a:r>
            <a:r>
              <a:rPr lang="en-US" altLang="zh-CN" b="1" dirty="0">
                <a:latin typeface="楷体_GB2312" pitchFamily="1" charset="-122"/>
                <a:ea typeface="楷体_GB2312" pitchFamily="1" charset="-122"/>
              </a:rPr>
              <a:t>:</a:t>
            </a:r>
            <a:endParaRPr lang="en-US" altLang="zh-CN" b="1" dirty="0">
              <a:solidFill>
                <a:schemeClr val="accent2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graphicFrame>
        <p:nvGraphicFramePr>
          <p:cNvPr id="101388" name="Object 17"/>
          <p:cNvGraphicFramePr>
            <a:graphicFrameLocks noChangeAspect="1"/>
          </p:cNvGraphicFramePr>
          <p:nvPr/>
        </p:nvGraphicFramePr>
        <p:xfrm>
          <a:off x="7135813" y="5799138"/>
          <a:ext cx="1912937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1" name="" r:id="rId3" imgW="735965" imgH="393700" progId="Equation.DSMT4">
                  <p:embed/>
                </p:oleObj>
              </mc:Choice>
              <mc:Fallback>
                <p:oleObj name="" r:id="rId3" imgW="735965" imgH="393700" progId="Equation.DSMT4">
                  <p:embed/>
                  <p:pic>
                    <p:nvPicPr>
                      <p:cNvPr id="0" name="Object 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35813" y="5799138"/>
                        <a:ext cx="1912937" cy="869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Text Box 2"/>
          <p:cNvSpPr txBox="1"/>
          <p:nvPr/>
        </p:nvSpPr>
        <p:spPr>
          <a:xfrm>
            <a:off x="2063750" y="3864293"/>
            <a:ext cx="7543800" cy="1076325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3200" b="1" dirty="0">
                <a:latin typeface="Times New Roman" panose="02020503050405090304" pitchFamily="18" charset="0"/>
                <a:ea typeface="楷体_GB2312" pitchFamily="1" charset="-122"/>
              </a:rPr>
              <a:t>电源必须提供无穷大功率，而实际电源只能提供有限的功率。</a:t>
            </a:r>
            <a:endParaRPr lang="zh-CN" altLang="en-US" sz="32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sp>
        <p:nvSpPr>
          <p:cNvPr id="283651" name="Rectangle 3"/>
          <p:cNvSpPr/>
          <p:nvPr/>
        </p:nvSpPr>
        <p:spPr>
          <a:xfrm>
            <a:off x="2355850" y="5109687"/>
            <a:ext cx="7772400" cy="1568450"/>
          </a:xfrm>
          <a:prstGeom prst="rect">
            <a:avLst/>
          </a:prstGeom>
          <a:solidFill>
            <a:srgbClr val="8C0003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楷体_GB2312" pitchFamily="1" charset="-122"/>
                <a:ea typeface="楷体_GB2312" pitchFamily="1" charset="-122"/>
              </a:rPr>
              <a:t>    </a:t>
            </a:r>
            <a:r>
              <a:rPr lang="zh-CN" altLang="en-US" sz="3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直流电路、正弦交流电路都存在过渡过程，本章只介绍直流暂态电路的分析计算方法。</a:t>
            </a:r>
            <a:endParaRPr lang="zh-CN" altLang="en-US" sz="3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102404" name="Rectangle 4"/>
          <p:cNvSpPr>
            <a:spLocks noGrp="1"/>
          </p:cNvSpPr>
          <p:nvPr>
            <p:ph type="title" idx="4294967295"/>
          </p:nvPr>
        </p:nvSpPr>
        <p:spPr>
          <a:xfrm>
            <a:off x="2208213" y="505143"/>
            <a:ext cx="7772400" cy="1143000"/>
          </a:xfrm>
          <a:prstGeom prst="rect">
            <a:avLst/>
          </a:prstGeom>
          <a:noFill/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 eaLnBrk="1" hangingPunct="1"/>
            <a:r>
              <a:rPr lang="zh-CN" altLang="en-US" dirty="0">
                <a:solidFill>
                  <a:srgbClr val="FF0000"/>
                </a:solidFill>
              </a:rPr>
              <a:t>出现过渡过程的原因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02405" name="Object 5"/>
          <p:cNvGraphicFramePr>
            <a:graphicFrameLocks noChangeAspect="1"/>
          </p:cNvGraphicFramePr>
          <p:nvPr/>
        </p:nvGraphicFramePr>
        <p:xfrm>
          <a:off x="2566988" y="1440180"/>
          <a:ext cx="6904037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4" name="" r:id="rId1" imgW="6905625" imgH="2295525" progId="Paint.Picture">
                  <p:embed/>
                </p:oleObj>
              </mc:Choice>
              <mc:Fallback>
                <p:oleObj name="" r:id="rId1" imgW="6905625" imgH="2295525" progId="Paint.Picture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66988" y="1440180"/>
                        <a:ext cx="6904037" cy="2295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3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3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50" grpId="0"/>
      <p:bldP spid="283651" grpId="0" bldLvl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3"/>
          <p:cNvSpPr txBox="1"/>
          <p:nvPr/>
        </p:nvSpPr>
        <p:spPr>
          <a:xfrm>
            <a:off x="2063750" y="720725"/>
            <a:ext cx="7848600" cy="1168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一、电路初始条件的求解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  <a:sym typeface="Wingdings" panose="05000000000000000000" pitchFamily="2" charset="2"/>
              </a:rPr>
              <a:t>（步骤）</a:t>
            </a:r>
            <a:endParaRPr lang="zh-CN" altLang="en-US" sz="2800" dirty="0">
              <a:latin typeface="黑体" pitchFamily="49" charset="-122"/>
              <a:ea typeface="黑体" pitchFamily="49" charset="-122"/>
              <a:sym typeface="Wingdings" panose="05000000000000000000" pitchFamily="2" charset="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黑体" pitchFamily="49" charset="-122"/>
                <a:ea typeface="黑体" pitchFamily="49" charset="-122"/>
                <a:sym typeface="Wingdings" panose="05000000000000000000" pitchFamily="2" charset="2"/>
              </a:rPr>
              <a:t>     求解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103427" name="Object 4"/>
          <p:cNvGraphicFramePr>
            <a:graphicFrameLocks noChangeAspect="1"/>
          </p:cNvGraphicFramePr>
          <p:nvPr/>
        </p:nvGraphicFramePr>
        <p:xfrm>
          <a:off x="4151313" y="1368425"/>
          <a:ext cx="2376487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98" name="" r:id="rId1" imgW="965200" imgH="457200" progId="Equation.DSMT4">
                  <p:embed/>
                </p:oleObj>
              </mc:Choice>
              <mc:Fallback>
                <p:oleObj name="" r:id="rId1" imgW="965200" imgH="457200" progId="Equation.DSMT4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51313" y="1368425"/>
                        <a:ext cx="2376487" cy="1125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28" name="Text Box 5"/>
          <p:cNvSpPr txBox="1"/>
          <p:nvPr/>
        </p:nvSpPr>
        <p:spPr>
          <a:xfrm>
            <a:off x="2063750" y="2593975"/>
            <a:ext cx="7848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二、一阶电路零输入响应求解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  <a:sym typeface="Wingdings" panose="05000000000000000000" pitchFamily="2" charset="2"/>
              </a:rPr>
              <a:t>（步骤）</a:t>
            </a:r>
            <a:endParaRPr lang="zh-CN" altLang="en-US" sz="2800" dirty="0">
              <a:latin typeface="黑体" pitchFamily="49" charset="-122"/>
              <a:ea typeface="黑体" pitchFamily="49" charset="-122"/>
              <a:sym typeface="Wingdings" panose="05000000000000000000" pitchFamily="2" charset="2"/>
            </a:endParaRPr>
          </a:p>
        </p:txBody>
      </p:sp>
      <p:grpSp>
        <p:nvGrpSpPr>
          <p:cNvPr id="103429" name="Group 6"/>
          <p:cNvGrpSpPr/>
          <p:nvPr/>
        </p:nvGrpSpPr>
        <p:grpSpPr>
          <a:xfrm>
            <a:off x="2246313" y="3889375"/>
            <a:ext cx="3470275" cy="2641600"/>
            <a:chOff x="455" y="2432"/>
            <a:chExt cx="2186" cy="1664"/>
          </a:xfrm>
        </p:grpSpPr>
        <p:graphicFrame>
          <p:nvGraphicFramePr>
            <p:cNvPr id="103436" name="Object 7"/>
            <p:cNvGraphicFramePr>
              <a:graphicFrameLocks noChangeAspect="1"/>
            </p:cNvGraphicFramePr>
            <p:nvPr/>
          </p:nvGraphicFramePr>
          <p:xfrm>
            <a:off x="476" y="2432"/>
            <a:ext cx="1792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899" name="" r:id="rId3" imgW="1155700" imgH="228600" progId="Equation.DSMT4">
                    <p:embed/>
                  </p:oleObj>
                </mc:Choice>
                <mc:Fallback>
                  <p:oleObj name="" r:id="rId3" imgW="1155700" imgH="228600" progId="Equation.DSMT4">
                    <p:embed/>
                    <p:pic>
                      <p:nvPicPr>
                        <p:cNvPr id="0" name="Object 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76" y="2432"/>
                          <a:ext cx="1792" cy="35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37" name="Object 8"/>
            <p:cNvGraphicFramePr>
              <a:graphicFrameLocks noChangeAspect="1"/>
            </p:cNvGraphicFramePr>
            <p:nvPr/>
          </p:nvGraphicFramePr>
          <p:xfrm>
            <a:off x="455" y="2840"/>
            <a:ext cx="689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00" name="" r:id="rId5" imgW="444500" imgH="241300" progId="Equation.DSMT4">
                    <p:embed/>
                  </p:oleObj>
                </mc:Choice>
                <mc:Fallback>
                  <p:oleObj name="" r:id="rId5" imgW="444500" imgH="241300" progId="Equation.DSMT4">
                    <p:embed/>
                    <p:pic>
                      <p:nvPicPr>
                        <p:cNvPr id="0" name="Object 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5" y="2840"/>
                          <a:ext cx="689" cy="3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38" name="Object 9"/>
            <p:cNvGraphicFramePr>
              <a:graphicFrameLocks noChangeAspect="1"/>
            </p:cNvGraphicFramePr>
            <p:nvPr/>
          </p:nvGraphicFramePr>
          <p:xfrm>
            <a:off x="455" y="3249"/>
            <a:ext cx="1299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01" name="" r:id="rId7" imgW="838200" imgH="241300" progId="Equation.DSMT4">
                    <p:embed/>
                  </p:oleObj>
                </mc:Choice>
                <mc:Fallback>
                  <p:oleObj name="" r:id="rId7" imgW="838200" imgH="241300" progId="Equation.DSMT4">
                    <p:embed/>
                    <p:pic>
                      <p:nvPicPr>
                        <p:cNvPr id="0" name="Object 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55" y="3249"/>
                          <a:ext cx="1299" cy="3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39" name="Object 10"/>
            <p:cNvGraphicFramePr>
              <a:graphicFrameLocks noChangeAspect="1"/>
            </p:cNvGraphicFramePr>
            <p:nvPr/>
          </p:nvGraphicFramePr>
          <p:xfrm>
            <a:off x="476" y="3566"/>
            <a:ext cx="2165" cy="5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02" name="" r:id="rId9" imgW="1396365" imgH="342900" progId="Equation.DSMT4">
                    <p:embed/>
                  </p:oleObj>
                </mc:Choice>
                <mc:Fallback>
                  <p:oleObj name="" r:id="rId9" imgW="1396365" imgH="342900" progId="Equation.DSMT4">
                    <p:embed/>
                    <p:pic>
                      <p:nvPicPr>
                        <p:cNvPr id="0" name="Object 1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76" y="3566"/>
                          <a:ext cx="2165" cy="5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3430" name="Group 11"/>
          <p:cNvGrpSpPr/>
          <p:nvPr/>
        </p:nvGrpSpPr>
        <p:grpSpPr>
          <a:xfrm>
            <a:off x="6570663" y="3902075"/>
            <a:ext cx="3341687" cy="2557463"/>
            <a:chOff x="2905" y="2440"/>
            <a:chExt cx="2105" cy="1611"/>
          </a:xfrm>
        </p:grpSpPr>
        <p:graphicFrame>
          <p:nvGraphicFramePr>
            <p:cNvPr id="103432" name="Object 12"/>
            <p:cNvGraphicFramePr>
              <a:graphicFrameLocks noChangeAspect="1"/>
            </p:cNvGraphicFramePr>
            <p:nvPr/>
          </p:nvGraphicFramePr>
          <p:xfrm>
            <a:off x="2925" y="2440"/>
            <a:ext cx="1713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03" name="" r:id="rId11" imgW="1104900" imgH="228600" progId="Equation.DSMT4">
                    <p:embed/>
                  </p:oleObj>
                </mc:Choice>
                <mc:Fallback>
                  <p:oleObj name="" r:id="rId11" imgW="1104900" imgH="228600" progId="Equation.DSMT4">
                    <p:embed/>
                    <p:pic>
                      <p:nvPicPr>
                        <p:cNvPr id="0" name="Object 1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925" y="2440"/>
                          <a:ext cx="1713" cy="3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33" name="Object 13"/>
            <p:cNvGraphicFramePr>
              <a:graphicFrameLocks noChangeAspect="1"/>
            </p:cNvGraphicFramePr>
            <p:nvPr/>
          </p:nvGraphicFramePr>
          <p:xfrm>
            <a:off x="2917" y="2830"/>
            <a:ext cx="689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04" name="" r:id="rId13" imgW="444500" imgH="241300" progId="Equation.DSMT4">
                    <p:embed/>
                  </p:oleObj>
                </mc:Choice>
                <mc:Fallback>
                  <p:oleObj name="" r:id="rId13" imgW="444500" imgH="241300" progId="Equation.DSMT4">
                    <p:embed/>
                    <p:pic>
                      <p:nvPicPr>
                        <p:cNvPr id="0" name="Object 1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917" y="2830"/>
                          <a:ext cx="689" cy="3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34" name="Object 14"/>
            <p:cNvGraphicFramePr>
              <a:graphicFrameLocks noChangeAspect="1"/>
            </p:cNvGraphicFramePr>
            <p:nvPr/>
          </p:nvGraphicFramePr>
          <p:xfrm>
            <a:off x="2905" y="3111"/>
            <a:ext cx="1200" cy="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05" name="" r:id="rId14" imgW="774065" imgH="444500" progId="Equation.DSMT4">
                    <p:embed/>
                  </p:oleObj>
                </mc:Choice>
                <mc:Fallback>
                  <p:oleObj name="" r:id="rId14" imgW="774065" imgH="444500" progId="Equation.DSMT4">
                    <p:embed/>
                    <p:pic>
                      <p:nvPicPr>
                        <p:cNvPr id="0" name="Object 14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905" y="3111"/>
                          <a:ext cx="1200" cy="6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35" name="Object 15"/>
            <p:cNvGraphicFramePr>
              <a:graphicFrameLocks noChangeAspect="1"/>
            </p:cNvGraphicFramePr>
            <p:nvPr/>
          </p:nvGraphicFramePr>
          <p:xfrm>
            <a:off x="2924" y="3521"/>
            <a:ext cx="2086" cy="5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06" name="" r:id="rId16" imgW="1346200" imgH="342900" progId="Equation.DSMT4">
                    <p:embed/>
                  </p:oleObj>
                </mc:Choice>
                <mc:Fallback>
                  <p:oleObj name="" r:id="rId16" imgW="1346200" imgH="342900" progId="Equation.DSMT4">
                    <p:embed/>
                    <p:pic>
                      <p:nvPicPr>
                        <p:cNvPr id="0" name="Object 15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2924" y="3521"/>
                          <a:ext cx="2086" cy="5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3431" name="Text Box 16"/>
          <p:cNvSpPr txBox="1"/>
          <p:nvPr/>
        </p:nvSpPr>
        <p:spPr>
          <a:xfrm>
            <a:off x="2063750" y="3067050"/>
            <a:ext cx="7561263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  <a:ea typeface="仿宋_GB2312" pitchFamily="49" charset="-122"/>
              </a:rPr>
              <a:t>零输入响应是由电路中的储能元件的初时储能决定，与电路的外加激励无关，即是与独立电源无关。</a:t>
            </a:r>
            <a:endParaRPr lang="zh-CN" altLang="en-US" b="1" dirty="0">
              <a:solidFill>
                <a:srgbClr val="FF00FF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5"/>
          <p:cNvSpPr txBox="1"/>
          <p:nvPr/>
        </p:nvSpPr>
        <p:spPr>
          <a:xfrm>
            <a:off x="1920875" y="570230"/>
            <a:ext cx="7848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三、一阶电路零状态响应求解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  <a:sym typeface="Wingdings" panose="05000000000000000000" pitchFamily="2" charset="2"/>
              </a:rPr>
              <a:t>（步骤）</a:t>
            </a:r>
            <a:endParaRPr lang="zh-CN" altLang="en-US" sz="2800" dirty="0">
              <a:latin typeface="黑体" pitchFamily="49" charset="-122"/>
              <a:ea typeface="黑体" pitchFamily="49" charset="-122"/>
              <a:sym typeface="Wingdings" panose="05000000000000000000" pitchFamily="2" charset="2"/>
            </a:endParaRPr>
          </a:p>
        </p:txBody>
      </p:sp>
      <p:grpSp>
        <p:nvGrpSpPr>
          <p:cNvPr id="104451" name="Group 17"/>
          <p:cNvGrpSpPr/>
          <p:nvPr/>
        </p:nvGrpSpPr>
        <p:grpSpPr>
          <a:xfrm>
            <a:off x="1704975" y="2479993"/>
            <a:ext cx="4125913" cy="2641600"/>
            <a:chOff x="455" y="1721"/>
            <a:chExt cx="2599" cy="1664"/>
          </a:xfrm>
        </p:grpSpPr>
        <p:graphicFrame>
          <p:nvGraphicFramePr>
            <p:cNvPr id="104465" name="Object 7"/>
            <p:cNvGraphicFramePr>
              <a:graphicFrameLocks noChangeAspect="1"/>
            </p:cNvGraphicFramePr>
            <p:nvPr/>
          </p:nvGraphicFramePr>
          <p:xfrm>
            <a:off x="476" y="1721"/>
            <a:ext cx="905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22" name="" r:id="rId1" imgW="584200" imgH="228600" progId="Equation.DSMT4">
                    <p:embed/>
                  </p:oleObj>
                </mc:Choice>
                <mc:Fallback>
                  <p:oleObj name="" r:id="rId1" imgW="584200" imgH="228600" progId="Equation.DSMT4">
                    <p:embed/>
                    <p:pic>
                      <p:nvPicPr>
                        <p:cNvPr id="0" name="Object 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76" y="1721"/>
                          <a:ext cx="905" cy="35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466" name="Object 8"/>
            <p:cNvGraphicFramePr>
              <a:graphicFrameLocks noChangeAspect="1"/>
            </p:cNvGraphicFramePr>
            <p:nvPr/>
          </p:nvGraphicFramePr>
          <p:xfrm>
            <a:off x="455" y="2129"/>
            <a:ext cx="689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23" name="" r:id="rId3" imgW="444500" imgH="241300" progId="Equation.DSMT4">
                    <p:embed/>
                  </p:oleObj>
                </mc:Choice>
                <mc:Fallback>
                  <p:oleObj name="" r:id="rId3" imgW="444500" imgH="241300" progId="Equation.DSMT4">
                    <p:embed/>
                    <p:pic>
                      <p:nvPicPr>
                        <p:cNvPr id="0" name="Object 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5" y="2129"/>
                          <a:ext cx="689" cy="3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467" name="Object 9"/>
            <p:cNvGraphicFramePr>
              <a:graphicFrameLocks noChangeAspect="1"/>
            </p:cNvGraphicFramePr>
            <p:nvPr/>
          </p:nvGraphicFramePr>
          <p:xfrm>
            <a:off x="455" y="2538"/>
            <a:ext cx="1299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24" name="" r:id="rId5" imgW="838200" imgH="241300" progId="Equation.DSMT4">
                    <p:embed/>
                  </p:oleObj>
                </mc:Choice>
                <mc:Fallback>
                  <p:oleObj name="" r:id="rId5" imgW="838200" imgH="241300" progId="Equation.DSMT4">
                    <p:embed/>
                    <p:pic>
                      <p:nvPicPr>
                        <p:cNvPr id="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5" y="2538"/>
                          <a:ext cx="1299" cy="3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468" name="Object 10"/>
            <p:cNvGraphicFramePr>
              <a:graphicFrameLocks noChangeAspect="1"/>
            </p:cNvGraphicFramePr>
            <p:nvPr/>
          </p:nvGraphicFramePr>
          <p:xfrm>
            <a:off x="476" y="2855"/>
            <a:ext cx="2578" cy="5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25" name="" r:id="rId7" imgW="1663700" imgH="342900" progId="Equation.DSMT4">
                    <p:embed/>
                  </p:oleObj>
                </mc:Choice>
                <mc:Fallback>
                  <p:oleObj name="" r:id="rId7" imgW="1663700" imgH="342900" progId="Equation.DSMT4">
                    <p:embed/>
                    <p:pic>
                      <p:nvPicPr>
                        <p:cNvPr id="0" name="Object 10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6" y="2855"/>
                          <a:ext cx="2578" cy="5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4452" name="Group 18"/>
          <p:cNvGrpSpPr/>
          <p:nvPr/>
        </p:nvGrpSpPr>
        <p:grpSpPr>
          <a:xfrm>
            <a:off x="6427788" y="2456180"/>
            <a:ext cx="3989387" cy="2736850"/>
            <a:chOff x="3179" y="1706"/>
            <a:chExt cx="2513" cy="1724"/>
          </a:xfrm>
        </p:grpSpPr>
        <p:graphicFrame>
          <p:nvGraphicFramePr>
            <p:cNvPr id="104461" name="Object 12"/>
            <p:cNvGraphicFramePr>
              <a:graphicFrameLocks noChangeAspect="1"/>
            </p:cNvGraphicFramePr>
            <p:nvPr/>
          </p:nvGraphicFramePr>
          <p:xfrm>
            <a:off x="3198" y="1706"/>
            <a:ext cx="866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26" name="" r:id="rId9" imgW="558800" imgH="228600" progId="Equation.DSMT4">
                    <p:embed/>
                  </p:oleObj>
                </mc:Choice>
                <mc:Fallback>
                  <p:oleObj name="" r:id="rId9" imgW="558800" imgH="228600" progId="Equation.DSMT4">
                    <p:embed/>
                    <p:pic>
                      <p:nvPicPr>
                        <p:cNvPr id="0" name="Object 1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198" y="1706"/>
                          <a:ext cx="866" cy="3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462" name="Object 13"/>
            <p:cNvGraphicFramePr>
              <a:graphicFrameLocks noChangeAspect="1"/>
            </p:cNvGraphicFramePr>
            <p:nvPr/>
          </p:nvGraphicFramePr>
          <p:xfrm>
            <a:off x="3191" y="2118"/>
            <a:ext cx="689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27" name="" r:id="rId11" imgW="444500" imgH="241300" progId="Equation.DSMT4">
                    <p:embed/>
                  </p:oleObj>
                </mc:Choice>
                <mc:Fallback>
                  <p:oleObj name="" r:id="rId11" imgW="444500" imgH="241300" progId="Equation.DSMT4">
                    <p:embed/>
                    <p:pic>
                      <p:nvPicPr>
                        <p:cNvPr id="0" name="Object 1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191" y="2118"/>
                          <a:ext cx="689" cy="3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463" name="Object 14"/>
            <p:cNvGraphicFramePr>
              <a:graphicFrameLocks noChangeAspect="1"/>
            </p:cNvGraphicFramePr>
            <p:nvPr/>
          </p:nvGraphicFramePr>
          <p:xfrm>
            <a:off x="3179" y="2399"/>
            <a:ext cx="1200" cy="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28" name="" r:id="rId12" imgW="774065" imgH="444500" progId="Equation.DSMT4">
                    <p:embed/>
                  </p:oleObj>
                </mc:Choice>
                <mc:Fallback>
                  <p:oleObj name="" r:id="rId12" imgW="774065" imgH="444500" progId="Equation.DSMT4">
                    <p:embed/>
                    <p:pic>
                      <p:nvPicPr>
                        <p:cNvPr id="0" name="Object 14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3179" y="2399"/>
                          <a:ext cx="1200" cy="6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464" name="Object 15"/>
            <p:cNvGraphicFramePr>
              <a:graphicFrameLocks noChangeAspect="1"/>
            </p:cNvGraphicFramePr>
            <p:nvPr/>
          </p:nvGraphicFramePr>
          <p:xfrm>
            <a:off x="3193" y="2900"/>
            <a:ext cx="2499" cy="5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29" name="" r:id="rId14" imgW="1612900" imgH="342900" progId="Equation.DSMT4">
                    <p:embed/>
                  </p:oleObj>
                </mc:Choice>
                <mc:Fallback>
                  <p:oleObj name="" r:id="rId14" imgW="1612900" imgH="342900" progId="Equation.DSMT4">
                    <p:embed/>
                    <p:pic>
                      <p:nvPicPr>
                        <p:cNvPr id="0" name="Object 15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193" y="2900"/>
                          <a:ext cx="2499" cy="5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4453" name="Text Box 16"/>
          <p:cNvSpPr txBox="1"/>
          <p:nvPr/>
        </p:nvSpPr>
        <p:spPr>
          <a:xfrm>
            <a:off x="1920875" y="1125855"/>
            <a:ext cx="7561263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  <a:ea typeface="仿宋_GB2312" pitchFamily="49" charset="-122"/>
              </a:rPr>
              <a:t>零状态响应是由电路中的激励有关，即是与独立电源有关，与电路中储能元件的初时储能无关，即电路中的储能元件的初时储能为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503050405090304" pitchFamily="18" charset="0"/>
                <a:ea typeface="仿宋_GB2312" pitchFamily="49" charset="-122"/>
              </a:rPr>
              <a:t>0</a:t>
            </a:r>
            <a:r>
              <a: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  <a:ea typeface="仿宋_GB2312" pitchFamily="49" charset="-122"/>
              </a:rPr>
              <a:t>。</a:t>
            </a:r>
            <a:endParaRPr lang="zh-CN" altLang="en-US" b="1" dirty="0">
              <a:solidFill>
                <a:srgbClr val="FF00FF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grpSp>
        <p:nvGrpSpPr>
          <p:cNvPr id="104454" name="Group 24"/>
          <p:cNvGrpSpPr/>
          <p:nvPr/>
        </p:nvGrpSpPr>
        <p:grpSpPr>
          <a:xfrm>
            <a:off x="1649413" y="5034280"/>
            <a:ext cx="10636250" cy="1262063"/>
            <a:chOff x="79" y="3113"/>
            <a:chExt cx="6700" cy="795"/>
          </a:xfrm>
        </p:grpSpPr>
        <p:sp>
          <p:nvSpPr>
            <p:cNvPr id="104456" name="Text Box 21"/>
            <p:cNvSpPr txBox="1"/>
            <p:nvPr/>
          </p:nvSpPr>
          <p:spPr>
            <a:xfrm>
              <a:off x="2720" y="3203"/>
              <a:ext cx="4059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800" b="1" dirty="0">
                  <a:latin typeface="Times New Roman" panose="02020503050405090304" pitchFamily="18" charset="0"/>
                  <a:ea typeface="楷体_GB2312" pitchFamily="1" charset="-122"/>
                </a:rPr>
                <a:t>的求解，相当于画出等效电路，</a:t>
              </a:r>
              <a:endParaRPr lang="zh-CN" altLang="en-US" sz="2800" b="1" dirty="0"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grpSp>
          <p:nvGrpSpPr>
            <p:cNvPr id="104457" name="Group 23"/>
            <p:cNvGrpSpPr/>
            <p:nvPr/>
          </p:nvGrpSpPr>
          <p:grpSpPr>
            <a:xfrm>
              <a:off x="79" y="3113"/>
              <a:ext cx="4888" cy="795"/>
              <a:chOff x="79" y="3113"/>
              <a:chExt cx="4888" cy="795"/>
            </a:xfrm>
          </p:grpSpPr>
          <p:sp>
            <p:nvSpPr>
              <p:cNvPr id="104458" name="Text Box 19"/>
              <p:cNvSpPr txBox="1"/>
              <p:nvPr/>
            </p:nvSpPr>
            <p:spPr>
              <a:xfrm>
                <a:off x="521" y="3113"/>
                <a:ext cx="4446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endParaRPr lang="zh-CN" altLang="zh-CN" dirty="0">
                  <a:latin typeface="Times New Roman" panose="02020503050405090304" pitchFamily="18" charset="0"/>
                </a:endParaRPr>
              </a:p>
            </p:txBody>
          </p:sp>
          <p:graphicFrame>
            <p:nvGraphicFramePr>
              <p:cNvPr id="104459" name="Object 20"/>
              <p:cNvGraphicFramePr>
                <a:graphicFrameLocks noChangeAspect="1"/>
              </p:cNvGraphicFramePr>
              <p:nvPr/>
            </p:nvGraphicFramePr>
            <p:xfrm>
              <a:off x="113" y="3203"/>
              <a:ext cx="2676" cy="3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930" name="" r:id="rId16" imgW="1612900" imgH="228600" progId="Equation.DSMT4">
                      <p:embed/>
                    </p:oleObj>
                  </mc:Choice>
                  <mc:Fallback>
                    <p:oleObj name="" r:id="rId16" imgW="1612900" imgH="228600" progId="Equation.DSMT4">
                      <p:embed/>
                      <p:pic>
                        <p:nvPicPr>
                          <p:cNvPr id="0" name="Object 20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113" y="3203"/>
                            <a:ext cx="2676" cy="38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460" name="Rectangle 22"/>
              <p:cNvSpPr/>
              <p:nvPr/>
            </p:nvSpPr>
            <p:spPr>
              <a:xfrm>
                <a:off x="79" y="3579"/>
                <a:ext cx="3930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800" b="1" dirty="0">
                    <a:latin typeface="Times New Roman" panose="02020503050405090304" pitchFamily="18" charset="0"/>
                    <a:ea typeface="楷体_GB2312" pitchFamily="1" charset="-122"/>
                  </a:rPr>
                  <a:t>等效电路为，电容开路，电感短路求解</a:t>
                </a:r>
                <a:endParaRPr lang="zh-CN" altLang="en-US" sz="2800" b="1" dirty="0">
                  <a:latin typeface="Times New Roman" panose="02020503050405090304" pitchFamily="18" charset="0"/>
                  <a:ea typeface="楷体_GB2312" pitchFamily="1" charset="-122"/>
                </a:endParaRPr>
              </a:p>
            </p:txBody>
          </p:sp>
        </p:grpSp>
      </p:grpSp>
      <p:sp>
        <p:nvSpPr>
          <p:cNvPr id="104455" name="Rectangle 25"/>
          <p:cNvSpPr/>
          <p:nvPr/>
        </p:nvSpPr>
        <p:spPr>
          <a:xfrm>
            <a:off x="562610" y="6331585"/>
            <a:ext cx="112839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</a:pPr>
            <a:r>
              <a:rPr lang="en-US" altLang="zh-CN" sz="2800" b="1" i="1" dirty="0">
                <a:solidFill>
                  <a:srgbClr val="FFFFFF"/>
                </a:solidFill>
                <a:latin typeface="楷体_GB2312" pitchFamily="1" charset="-122"/>
                <a:ea typeface="楷体_GB2312" pitchFamily="1" charset="-122"/>
              </a:rPr>
              <a:t>R</a:t>
            </a:r>
            <a:r>
              <a:rPr lang="en-US" altLang="zh-CN" sz="2800" b="1" i="1" baseline="-25000" dirty="0">
                <a:solidFill>
                  <a:srgbClr val="FFFFFF"/>
                </a:solidFill>
                <a:latin typeface="楷体_GB2312" pitchFamily="1" charset="-122"/>
                <a:ea typeface="楷体_GB2312" pitchFamily="1" charset="-122"/>
              </a:rPr>
              <a:t>eq</a:t>
            </a:r>
            <a:r>
              <a:rPr lang="zh-CN" altLang="en-US" sz="2800" b="1" dirty="0">
                <a:solidFill>
                  <a:srgbClr val="FFFFFF"/>
                </a:solidFill>
                <a:latin typeface="楷体_GB2312" pitchFamily="1" charset="-122"/>
                <a:ea typeface="楷体_GB2312" pitchFamily="1" charset="-122"/>
              </a:rPr>
              <a:t>为从储能元件两端看进去的戴维南等效电路中的等效电阻。</a:t>
            </a:r>
            <a:endParaRPr lang="zh-CN" altLang="en-US" sz="2800" b="1" dirty="0">
              <a:solidFill>
                <a:srgbClr val="FFFFFF"/>
              </a:solidFill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/>
          <p:nvPr/>
        </p:nvSpPr>
        <p:spPr>
          <a:xfrm>
            <a:off x="2855913" y="404813"/>
            <a:ext cx="5340350" cy="6762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r>
              <a:rPr lang="en-US" altLang="zh-CN" sz="32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3</a:t>
            </a:r>
            <a:r>
              <a:rPr lang="zh-CN" altLang="en-US" sz="32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－</a:t>
            </a:r>
            <a:r>
              <a:rPr lang="en-US" altLang="zh-CN" sz="32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4   </a:t>
            </a:r>
            <a:r>
              <a:rPr lang="zh-CN" altLang="en-US" sz="32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一阶电路的全响应</a:t>
            </a:r>
            <a:endParaRPr lang="zh-CN" altLang="en-US" sz="3200" b="1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14691" name="Text Box 3"/>
          <p:cNvSpPr txBox="1"/>
          <p:nvPr/>
        </p:nvSpPr>
        <p:spPr>
          <a:xfrm>
            <a:off x="4367213" y="1125538"/>
            <a:ext cx="54737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电路的初始状态不为零，同时又有外加激励源作用时电路中产生的响应。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grpSp>
        <p:nvGrpSpPr>
          <p:cNvPr id="114692" name="Group 4"/>
          <p:cNvGrpSpPr/>
          <p:nvPr/>
        </p:nvGrpSpPr>
        <p:grpSpPr>
          <a:xfrm>
            <a:off x="6600825" y="2033504"/>
            <a:ext cx="3299032" cy="1544583"/>
            <a:chOff x="3456" y="1904"/>
            <a:chExt cx="2103" cy="940"/>
          </a:xfrm>
        </p:grpSpPr>
        <p:sp>
          <p:nvSpPr>
            <p:cNvPr id="105494" name="Line 5"/>
            <p:cNvSpPr/>
            <p:nvPr/>
          </p:nvSpPr>
          <p:spPr>
            <a:xfrm>
              <a:off x="4656" y="2304"/>
              <a:ext cx="384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5495" name="Group 6"/>
            <p:cNvGrpSpPr/>
            <p:nvPr/>
          </p:nvGrpSpPr>
          <p:grpSpPr>
            <a:xfrm>
              <a:off x="3456" y="1904"/>
              <a:ext cx="2103" cy="940"/>
              <a:chOff x="3456" y="1952"/>
              <a:chExt cx="2103" cy="940"/>
            </a:xfrm>
          </p:grpSpPr>
          <p:grpSp>
            <p:nvGrpSpPr>
              <p:cNvPr id="105496" name="Group 7"/>
              <p:cNvGrpSpPr/>
              <p:nvPr/>
            </p:nvGrpSpPr>
            <p:grpSpPr>
              <a:xfrm>
                <a:off x="4991" y="1973"/>
                <a:ext cx="241" cy="355"/>
                <a:chOff x="1871" y="437"/>
                <a:chExt cx="241" cy="355"/>
              </a:xfrm>
            </p:grpSpPr>
            <p:sp>
              <p:nvSpPr>
                <p:cNvPr id="105532" name="Line 8"/>
                <p:cNvSpPr/>
                <p:nvPr/>
              </p:nvSpPr>
              <p:spPr>
                <a:xfrm>
                  <a:off x="1872" y="768"/>
                  <a:ext cx="240" cy="0"/>
                </a:xfrm>
                <a:prstGeom prst="line">
                  <a:avLst/>
                </a:prstGeom>
                <a:ln w="38100" cap="flat" cmpd="sng">
                  <a:solidFill>
                    <a:srgbClr val="00FFFF"/>
                  </a:solidFill>
                  <a:prstDash val="solid"/>
                  <a:headEnd type="none" w="med" len="med"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533" name="Text Box 9"/>
                <p:cNvSpPr txBox="1"/>
                <p:nvPr/>
              </p:nvSpPr>
              <p:spPr>
                <a:xfrm>
                  <a:off x="1871" y="437"/>
                  <a:ext cx="189" cy="35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3200" b="1" i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i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grpSp>
            <p:nvGrpSpPr>
              <p:cNvPr id="105497" name="Group 10"/>
              <p:cNvGrpSpPr/>
              <p:nvPr/>
            </p:nvGrpSpPr>
            <p:grpSpPr>
              <a:xfrm>
                <a:off x="3888" y="1952"/>
                <a:ext cx="533" cy="304"/>
                <a:chOff x="1200" y="944"/>
                <a:chExt cx="533" cy="304"/>
              </a:xfrm>
            </p:grpSpPr>
            <p:sp>
              <p:nvSpPr>
                <p:cNvPr id="105530" name="Line 11"/>
                <p:cNvSpPr/>
                <p:nvPr/>
              </p:nvSpPr>
              <p:spPr>
                <a:xfrm flipH="1">
                  <a:off x="1200" y="1104"/>
                  <a:ext cx="144" cy="144"/>
                </a:xfrm>
                <a:prstGeom prst="line">
                  <a:avLst/>
                </a:prstGeom>
                <a:ln w="38100" cap="flat" cmpd="sng">
                  <a:solidFill>
                    <a:srgbClr val="FF3300"/>
                  </a:solidFill>
                  <a:prstDash val="solid"/>
                  <a:headEnd type="none" w="med" len="med"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531" name="Text Box 12"/>
                <p:cNvSpPr txBox="1"/>
                <p:nvPr/>
              </p:nvSpPr>
              <p:spPr>
                <a:xfrm>
                  <a:off x="1210" y="944"/>
                  <a:ext cx="523" cy="22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K(</a:t>
                  </a:r>
                  <a:r>
                    <a:rPr lang="en-US" altLang="zh-CN" b="1" i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t</a:t>
                  </a:r>
                  <a:r>
                    <a: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=0)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105498" name="Text Box 13"/>
              <p:cNvSpPr txBox="1"/>
              <p:nvPr/>
            </p:nvSpPr>
            <p:spPr>
              <a:xfrm>
                <a:off x="3626" y="2479"/>
                <a:ext cx="274" cy="22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S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grpSp>
            <p:nvGrpSpPr>
              <p:cNvPr id="105499" name="Group 14"/>
              <p:cNvGrpSpPr/>
              <p:nvPr/>
            </p:nvGrpSpPr>
            <p:grpSpPr>
              <a:xfrm>
                <a:off x="4333" y="2309"/>
                <a:ext cx="569" cy="354"/>
                <a:chOff x="829" y="773"/>
                <a:chExt cx="569" cy="354"/>
              </a:xfrm>
            </p:grpSpPr>
            <p:grpSp>
              <p:nvGrpSpPr>
                <p:cNvPr id="105526" name="Group 15"/>
                <p:cNvGrpSpPr/>
                <p:nvPr/>
              </p:nvGrpSpPr>
              <p:grpSpPr>
                <a:xfrm>
                  <a:off x="829" y="800"/>
                  <a:ext cx="569" cy="224"/>
                  <a:chOff x="829" y="800"/>
                  <a:chExt cx="569" cy="224"/>
                </a:xfrm>
              </p:grpSpPr>
              <p:sp>
                <p:nvSpPr>
                  <p:cNvPr id="105528" name="Text Box 16"/>
                  <p:cNvSpPr txBox="1"/>
                  <p:nvPr/>
                </p:nvSpPr>
                <p:spPr>
                  <a:xfrm>
                    <a:off x="829" y="800"/>
                    <a:ext cx="200" cy="224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b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+</a:t>
                    </a:r>
                    <a:endPara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endParaRPr>
                  </a:p>
                </p:txBody>
              </p:sp>
              <p:sp>
                <p:nvSpPr>
                  <p:cNvPr id="105529" name="Text Box 17"/>
                  <p:cNvSpPr txBox="1"/>
                  <p:nvPr/>
                </p:nvSpPr>
                <p:spPr>
                  <a:xfrm>
                    <a:off x="1213" y="800"/>
                    <a:ext cx="185" cy="224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b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–</a:t>
                    </a:r>
                    <a:endPara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endParaRPr>
                  </a:p>
                </p:txBody>
              </p:sp>
            </p:grpSp>
            <p:sp>
              <p:nvSpPr>
                <p:cNvPr id="105527" name="Text Box 18"/>
                <p:cNvSpPr txBox="1"/>
                <p:nvPr/>
              </p:nvSpPr>
              <p:spPr>
                <a:xfrm>
                  <a:off x="970" y="773"/>
                  <a:ext cx="308" cy="35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3200" b="1" i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u</a:t>
                  </a:r>
                  <a:r>
                    <a:rPr lang="en-US" altLang="zh-CN" b="1" i="1" baseline="-25000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R</a:t>
                  </a:r>
                  <a:endParaRPr lang="en-US" altLang="zh-CN" b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grpSp>
            <p:nvGrpSpPr>
              <p:cNvPr id="105500" name="Group 19"/>
              <p:cNvGrpSpPr/>
              <p:nvPr/>
            </p:nvGrpSpPr>
            <p:grpSpPr>
              <a:xfrm>
                <a:off x="3456" y="2256"/>
                <a:ext cx="2103" cy="636"/>
                <a:chOff x="192" y="912"/>
                <a:chExt cx="2103" cy="636"/>
              </a:xfrm>
            </p:grpSpPr>
            <p:sp>
              <p:nvSpPr>
                <p:cNvPr id="105504" name="Line 20"/>
                <p:cNvSpPr/>
                <p:nvPr/>
              </p:nvSpPr>
              <p:spPr>
                <a:xfrm>
                  <a:off x="768" y="1008"/>
                  <a:ext cx="672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505" name="Line 21"/>
                <p:cNvSpPr/>
                <p:nvPr/>
              </p:nvSpPr>
              <p:spPr>
                <a:xfrm>
                  <a:off x="288" y="1008"/>
                  <a:ext cx="336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506" name="Line 22"/>
                <p:cNvSpPr/>
                <p:nvPr/>
              </p:nvSpPr>
              <p:spPr>
                <a:xfrm>
                  <a:off x="288" y="1008"/>
                  <a:ext cx="0" cy="24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05507" name="Group 23"/>
                <p:cNvGrpSpPr/>
                <p:nvPr/>
              </p:nvGrpSpPr>
              <p:grpSpPr>
                <a:xfrm>
                  <a:off x="192" y="1248"/>
                  <a:ext cx="192" cy="48"/>
                  <a:chOff x="528" y="1488"/>
                  <a:chExt cx="192" cy="48"/>
                </a:xfrm>
              </p:grpSpPr>
              <p:sp>
                <p:nvSpPr>
                  <p:cNvPr id="105524" name="Line 24"/>
                  <p:cNvSpPr/>
                  <p:nvPr/>
                </p:nvSpPr>
                <p:spPr>
                  <a:xfrm>
                    <a:off x="528" y="1488"/>
                    <a:ext cx="192" cy="0"/>
                  </a:xfrm>
                  <a:prstGeom prst="line">
                    <a:avLst/>
                  </a:prstGeom>
                  <a:ln w="38100" cap="flat" cmpd="sng">
                    <a:solidFill>
                      <a:srgbClr val="FF99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525" name="Line 25"/>
                  <p:cNvSpPr/>
                  <p:nvPr/>
                </p:nvSpPr>
                <p:spPr>
                  <a:xfrm>
                    <a:off x="576" y="1536"/>
                    <a:ext cx="96" cy="0"/>
                  </a:xfrm>
                  <a:prstGeom prst="line">
                    <a:avLst/>
                  </a:prstGeom>
                  <a:ln w="38100" cap="flat" cmpd="sng">
                    <a:solidFill>
                      <a:srgbClr val="FF99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5508" name="Line 26"/>
                <p:cNvSpPr/>
                <p:nvPr/>
              </p:nvSpPr>
              <p:spPr>
                <a:xfrm>
                  <a:off x="288" y="1296"/>
                  <a:ext cx="0" cy="24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05509" name="Group 27"/>
                <p:cNvGrpSpPr/>
                <p:nvPr/>
              </p:nvGrpSpPr>
              <p:grpSpPr>
                <a:xfrm>
                  <a:off x="1692" y="944"/>
                  <a:ext cx="603" cy="604"/>
                  <a:chOff x="1692" y="752"/>
                  <a:chExt cx="603" cy="604"/>
                </a:xfrm>
              </p:grpSpPr>
              <p:sp>
                <p:nvSpPr>
                  <p:cNvPr id="105513" name="Text Box 28"/>
                  <p:cNvSpPr txBox="1"/>
                  <p:nvPr/>
                </p:nvSpPr>
                <p:spPr>
                  <a:xfrm>
                    <a:off x="1692" y="1040"/>
                    <a:ext cx="222" cy="224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b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rPr>
                      <a:t>C</a:t>
                    </a:r>
                    <a:endPara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endParaRPr>
                  </a:p>
                </p:txBody>
              </p:sp>
              <p:grpSp>
                <p:nvGrpSpPr>
                  <p:cNvPr id="105514" name="Group 29"/>
                  <p:cNvGrpSpPr/>
                  <p:nvPr/>
                </p:nvGrpSpPr>
                <p:grpSpPr>
                  <a:xfrm>
                    <a:off x="1971" y="752"/>
                    <a:ext cx="324" cy="604"/>
                    <a:chOff x="1971" y="752"/>
                    <a:chExt cx="324" cy="604"/>
                  </a:xfrm>
                </p:grpSpPr>
                <p:grpSp>
                  <p:nvGrpSpPr>
                    <p:cNvPr id="105520" name="Group 30"/>
                    <p:cNvGrpSpPr/>
                    <p:nvPr/>
                  </p:nvGrpSpPr>
                  <p:grpSpPr>
                    <a:xfrm>
                      <a:off x="2080" y="752"/>
                      <a:ext cx="194" cy="604"/>
                      <a:chOff x="1648" y="1280"/>
                      <a:chExt cx="194" cy="604"/>
                    </a:xfrm>
                  </p:grpSpPr>
                  <p:sp>
                    <p:nvSpPr>
                      <p:cNvPr id="105522" name="Text Box 31"/>
                      <p:cNvSpPr txBox="1"/>
                      <p:nvPr/>
                    </p:nvSpPr>
                    <p:spPr>
                      <a:xfrm>
                        <a:off x="1648" y="1280"/>
                        <a:ext cx="194" cy="224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txBody>
                      <a:bodyPr wrap="none" anchor="ctr" anchorCtr="0">
                        <a:spAutoFit/>
                      </a:bodyPr>
                      <a:lstStyle/>
                      <a:p>
                        <a:pPr algn="ctr" eaLnBrk="1" hangingPunct="1">
                          <a:spcBef>
                            <a:spcPct val="50000"/>
                          </a:spcBef>
                        </a:pPr>
                        <a:r>
                          <a:rPr lang="en-US" altLang="zh-CN" b="1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rPr>
                          <a:t>+</a:t>
                        </a:r>
                        <a:endParaRPr lang="en-US" altLang="zh-CN" b="1" dirty="0">
                          <a:solidFill>
                            <a:schemeClr val="bg1"/>
                          </a:solidFill>
                          <a:latin typeface="Times New Roman" panose="02020503050405090304" pitchFamily="18" charset="0"/>
                        </a:endParaRPr>
                      </a:p>
                    </p:txBody>
                  </p:sp>
                  <p:sp>
                    <p:nvSpPr>
                      <p:cNvPr id="105523" name="Text Box 32"/>
                      <p:cNvSpPr txBox="1"/>
                      <p:nvPr/>
                    </p:nvSpPr>
                    <p:spPr>
                      <a:xfrm>
                        <a:off x="1652" y="1669"/>
                        <a:ext cx="174" cy="215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txBody>
                      <a:bodyPr wrap="none" anchor="ctr" anchorCtr="0">
                        <a:spAutoFit/>
                      </a:bodyPr>
                      <a:lstStyle/>
                      <a:p>
                        <a:pPr algn="ctr" eaLnBrk="1" hangingPunct="1">
                          <a:spcBef>
                            <a:spcPct val="50000"/>
                          </a:spcBef>
                        </a:pPr>
                        <a:r>
                          <a:rPr lang="en-US" altLang="zh-CN" b="1" dirty="0">
                            <a:solidFill>
                              <a:schemeClr val="bg1"/>
                            </a:solidFill>
                            <a:latin typeface="Times New Roman" panose="02020503050405090304" pitchFamily="18" charset="0"/>
                          </a:rPr>
                          <a:t>–</a:t>
                        </a:r>
                        <a:endParaRPr lang="en-US" altLang="zh-CN" b="1" dirty="0">
                          <a:solidFill>
                            <a:schemeClr val="bg1"/>
                          </a:solidFill>
                          <a:latin typeface="Times New Roman" panose="02020503050405090304" pitchFamily="18" charset="0"/>
                        </a:endParaRPr>
                      </a:p>
                    </p:txBody>
                  </p:sp>
                </p:grpSp>
                <p:sp>
                  <p:nvSpPr>
                    <p:cNvPr id="105521" name="Text Box 33"/>
                    <p:cNvSpPr txBox="1"/>
                    <p:nvPr/>
                  </p:nvSpPr>
                  <p:spPr>
                    <a:xfrm>
                      <a:off x="1971" y="869"/>
                      <a:ext cx="324" cy="355"/>
                    </a:xfrm>
                    <a:prstGeom prst="rect">
                      <a:avLst/>
                    </a:prstGeom>
                    <a:noFill/>
                    <a:ln w="28575">
                      <a:noFill/>
                    </a:ln>
                  </p:spPr>
                  <p:txBody>
                    <a:bodyPr wrap="none" anchor="ctr" anchorCtr="0">
                      <a:spAutoFit/>
                    </a:bodyPr>
                    <a:lstStyle/>
                    <a:p>
                      <a:pPr algn="ctr" eaLnBrk="1" hangingPunct="1">
                        <a:spcBef>
                          <a:spcPct val="50000"/>
                        </a:spcBef>
                      </a:pPr>
                      <a:r>
                        <a:rPr lang="en-US" altLang="zh-CN" sz="3200" b="1" i="1" dirty="0">
                          <a:solidFill>
                            <a:schemeClr val="bg1"/>
                          </a:solidFill>
                          <a:latin typeface="Times New Roman" panose="02020503050405090304" pitchFamily="18" charset="0"/>
                        </a:rPr>
                        <a:t>u</a:t>
                      </a:r>
                      <a:r>
                        <a:rPr lang="en-US" altLang="zh-CN" b="1" i="1" baseline="-25000" dirty="0">
                          <a:solidFill>
                            <a:schemeClr val="bg1"/>
                          </a:solidFill>
                          <a:latin typeface="Times New Roman" panose="02020503050405090304" pitchFamily="18" charset="0"/>
                        </a:rPr>
                        <a:t>C</a:t>
                      </a:r>
                      <a:endParaRPr lang="en-US" altLang="zh-CN" b="1" dirty="0">
                        <a:solidFill>
                          <a:schemeClr val="bg1"/>
                        </a:solidFill>
                        <a:latin typeface="Times New Roman" panose="02020503050405090304" pitchFamily="18" charset="0"/>
                      </a:endParaRPr>
                    </a:p>
                  </p:txBody>
                </p:sp>
              </p:grpSp>
              <p:grpSp>
                <p:nvGrpSpPr>
                  <p:cNvPr id="105515" name="Group 34"/>
                  <p:cNvGrpSpPr/>
                  <p:nvPr/>
                </p:nvGrpSpPr>
                <p:grpSpPr>
                  <a:xfrm>
                    <a:off x="1824" y="1008"/>
                    <a:ext cx="192" cy="96"/>
                    <a:chOff x="1824" y="1680"/>
                    <a:chExt cx="192" cy="96"/>
                  </a:xfrm>
                </p:grpSpPr>
                <p:sp>
                  <p:nvSpPr>
                    <p:cNvPr id="105518" name="Line 35"/>
                    <p:cNvSpPr/>
                    <p:nvPr/>
                  </p:nvSpPr>
                  <p:spPr>
                    <a:xfrm>
                      <a:off x="1824" y="1680"/>
                      <a:ext cx="192" cy="0"/>
                    </a:xfrm>
                    <a:prstGeom prst="line">
                      <a:avLst/>
                    </a:prstGeom>
                    <a:ln w="57150" cap="flat" cmpd="sng">
                      <a:solidFill>
                        <a:srgbClr val="FF99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5519" name="Line 36"/>
                    <p:cNvSpPr/>
                    <p:nvPr/>
                  </p:nvSpPr>
                  <p:spPr>
                    <a:xfrm>
                      <a:off x="1824" y="1776"/>
                      <a:ext cx="192" cy="0"/>
                    </a:xfrm>
                    <a:prstGeom prst="line">
                      <a:avLst/>
                    </a:prstGeom>
                    <a:ln w="57150" cap="flat" cmpd="sng">
                      <a:solidFill>
                        <a:srgbClr val="FF9900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05516" name="Line 37"/>
                  <p:cNvSpPr/>
                  <p:nvPr/>
                </p:nvSpPr>
                <p:spPr>
                  <a:xfrm flipV="1">
                    <a:off x="1920" y="1104"/>
                    <a:ext cx="0" cy="240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517" name="Line 38"/>
                  <p:cNvSpPr/>
                  <p:nvPr/>
                </p:nvSpPr>
                <p:spPr>
                  <a:xfrm flipV="1">
                    <a:off x="1920" y="816"/>
                    <a:ext cx="0" cy="192"/>
                  </a:xfrm>
                  <a:prstGeom prst="line">
                    <a:avLst/>
                  </a:prstGeom>
                  <a:ln w="28575" cap="flat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5510" name="Line 39"/>
                <p:cNvSpPr/>
                <p:nvPr/>
              </p:nvSpPr>
              <p:spPr>
                <a:xfrm flipH="1" flipV="1">
                  <a:off x="624" y="912"/>
                  <a:ext cx="144" cy="96"/>
                </a:xfrm>
                <a:prstGeom prst="line">
                  <a:avLst/>
                </a:prstGeom>
                <a:ln w="38100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511" name="Line 40"/>
                <p:cNvSpPr/>
                <p:nvPr/>
              </p:nvSpPr>
              <p:spPr>
                <a:xfrm>
                  <a:off x="1680" y="1008"/>
                  <a:ext cx="240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512" name="Line 41"/>
                <p:cNvSpPr/>
                <p:nvPr/>
              </p:nvSpPr>
              <p:spPr>
                <a:xfrm>
                  <a:off x="288" y="1536"/>
                  <a:ext cx="1632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5501" name="Group 42"/>
              <p:cNvGrpSpPr/>
              <p:nvPr/>
            </p:nvGrpSpPr>
            <p:grpSpPr>
              <a:xfrm>
                <a:off x="4416" y="2096"/>
                <a:ext cx="326" cy="304"/>
                <a:chOff x="1008" y="560"/>
                <a:chExt cx="326" cy="304"/>
              </a:xfrm>
            </p:grpSpPr>
            <p:sp>
              <p:nvSpPr>
                <p:cNvPr id="105502" name="Text Box 43"/>
                <p:cNvSpPr txBox="1"/>
                <p:nvPr/>
              </p:nvSpPr>
              <p:spPr>
                <a:xfrm>
                  <a:off x="1120" y="560"/>
                  <a:ext cx="214" cy="22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i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R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05503" name="Rectangle 44"/>
                <p:cNvSpPr/>
                <p:nvPr/>
              </p:nvSpPr>
              <p:spPr>
                <a:xfrm>
                  <a:off x="1008" y="768"/>
                  <a:ext cx="288" cy="96"/>
                </a:xfrm>
                <a:prstGeom prst="rect">
                  <a:avLst/>
                </a:prstGeom>
                <a:solidFill>
                  <a:srgbClr val="FF9900"/>
                </a:solidFill>
                <a:ln w="28575">
                  <a:noFill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</p:grpSp>
        </p:grpSp>
      </p:grpSp>
      <p:graphicFrame>
        <p:nvGraphicFramePr>
          <p:cNvPr id="114733" name="Object 45"/>
          <p:cNvGraphicFramePr>
            <a:graphicFrameLocks noChangeAspect="1"/>
          </p:cNvGraphicFramePr>
          <p:nvPr/>
        </p:nvGraphicFramePr>
        <p:xfrm>
          <a:off x="2279650" y="3068638"/>
          <a:ext cx="33115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6" name="" r:id="rId1" imgW="1238250" imgH="400050" progId="Equation.3">
                  <p:embed/>
                </p:oleObj>
              </mc:Choice>
              <mc:Fallback>
                <p:oleObj name="" r:id="rId1" imgW="1238250" imgH="400050" progId="Equation.3">
                  <p:embed/>
                  <p:pic>
                    <p:nvPicPr>
                      <p:cNvPr id="0" name="Object 4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79650" y="3068638"/>
                        <a:ext cx="3311525" cy="1031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734" name="Text Box 46"/>
          <p:cNvSpPr txBox="1"/>
          <p:nvPr/>
        </p:nvSpPr>
        <p:spPr>
          <a:xfrm>
            <a:off x="1992313" y="4076700"/>
            <a:ext cx="4751387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解答为    </a:t>
            </a:r>
            <a:r>
              <a:rPr lang="en-US" altLang="zh-CN" sz="32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32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</a:t>
            </a:r>
            <a:r>
              <a:rPr lang="en-US" altLang="zh-CN" sz="32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 =  </a:t>
            </a:r>
            <a:r>
              <a:rPr lang="en-US" altLang="zh-CN" sz="32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32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3200" b="1" i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' </a:t>
            </a:r>
            <a:r>
              <a:rPr lang="en-US" altLang="zh-CN" sz="32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+  u</a:t>
            </a:r>
            <a:r>
              <a:rPr lang="en-US" altLang="zh-CN" sz="32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3200" b="1" i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"</a:t>
            </a:r>
            <a:endParaRPr lang="en-US" altLang="zh-CN" sz="3200" b="1" i="1" baseline="30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14735" name="Text Box 47"/>
          <p:cNvSpPr txBox="1"/>
          <p:nvPr/>
        </p:nvSpPr>
        <p:spPr>
          <a:xfrm>
            <a:off x="6743700" y="4148297"/>
            <a:ext cx="1843088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)=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14736" name="Text Box 48"/>
          <p:cNvSpPr txBox="1"/>
          <p:nvPr/>
        </p:nvSpPr>
        <p:spPr>
          <a:xfrm>
            <a:off x="1919288" y="2636838"/>
            <a:ext cx="3713480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198000" rIns="19800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以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RC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电路为例，电路微分方程：</a:t>
            </a:r>
            <a:endParaRPr lang="zh-CN" altLang="en-US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14737" name="Text Box 49"/>
          <p:cNvSpPr txBox="1"/>
          <p:nvPr/>
        </p:nvSpPr>
        <p:spPr>
          <a:xfrm>
            <a:off x="2711450" y="6005513"/>
            <a:ext cx="101727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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RC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14738" name="Text Box 50"/>
          <p:cNvSpPr txBox="1"/>
          <p:nvPr/>
        </p:nvSpPr>
        <p:spPr>
          <a:xfrm>
            <a:off x="1992313" y="1957547"/>
            <a:ext cx="2519362" cy="521970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1. </a:t>
            </a:r>
            <a:r>
              <a:rPr lang="zh-CN" altLang="en-US" sz="28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全响应</a:t>
            </a:r>
            <a:endParaRPr lang="zh-CN" altLang="en-US" sz="2800" b="1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14739" name="Text Box 51"/>
          <p:cNvSpPr txBox="1"/>
          <p:nvPr/>
        </p:nvSpPr>
        <p:spPr>
          <a:xfrm>
            <a:off x="1992313" y="1052513"/>
            <a:ext cx="1439862" cy="52197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rPr>
              <a:t>全响应</a:t>
            </a:r>
            <a:endParaRPr lang="zh-CN" altLang="en-US" sz="2800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114740" name="AutoShape 52"/>
          <p:cNvSpPr/>
          <p:nvPr/>
        </p:nvSpPr>
        <p:spPr>
          <a:xfrm>
            <a:off x="3719513" y="1196975"/>
            <a:ext cx="433387" cy="287338"/>
          </a:xfrm>
          <a:prstGeom prst="rightArrow">
            <a:avLst>
              <a:gd name="adj1" fmla="val 50000"/>
              <a:gd name="adj2" fmla="val 37707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pSp>
        <p:nvGrpSpPr>
          <p:cNvPr id="114741" name="Group 53"/>
          <p:cNvGrpSpPr/>
          <p:nvPr/>
        </p:nvGrpSpPr>
        <p:grpSpPr>
          <a:xfrm>
            <a:off x="2135188" y="4797425"/>
            <a:ext cx="3240087" cy="1368425"/>
            <a:chOff x="476" y="2568"/>
            <a:chExt cx="2041" cy="862"/>
          </a:xfrm>
        </p:grpSpPr>
        <p:sp>
          <p:nvSpPr>
            <p:cNvPr id="105489" name="Text Box 54"/>
            <p:cNvSpPr txBox="1"/>
            <p:nvPr/>
          </p:nvSpPr>
          <p:spPr>
            <a:xfrm>
              <a:off x="521" y="2614"/>
              <a:ext cx="1859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zh-CN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稳态解  </a:t>
              </a: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sz="2800" b="1" i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'  </a:t>
              </a: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= U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105490" name="Group 55"/>
            <p:cNvGrpSpPr/>
            <p:nvPr/>
          </p:nvGrpSpPr>
          <p:grpSpPr>
            <a:xfrm>
              <a:off x="476" y="2840"/>
              <a:ext cx="2041" cy="590"/>
              <a:chOff x="3552" y="2688"/>
              <a:chExt cx="1824" cy="525"/>
            </a:xfrm>
          </p:grpSpPr>
          <p:sp>
            <p:nvSpPr>
              <p:cNvPr id="105492" name="Text Box 56"/>
              <p:cNvSpPr txBox="1"/>
              <p:nvPr/>
            </p:nvSpPr>
            <p:spPr>
              <a:xfrm>
                <a:off x="3552" y="2880"/>
                <a:ext cx="1824" cy="20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 dirty="0">
                    <a:solidFill>
                      <a:srgbClr val="FFFF00"/>
                    </a:solidFill>
                    <a:latin typeface="Times New Roman" panose="02020503050405090304" pitchFamily="18" charset="0"/>
                  </a:rPr>
                  <a:t>暂态解</a:t>
                </a:r>
                <a:endParaRPr lang="zh-CN" altLang="en-US" b="1" i="1" dirty="0">
                  <a:solidFill>
                    <a:srgbClr val="FFFF00"/>
                  </a:solidFill>
                  <a:latin typeface="Times New Roman" panose="02020503050405090304" pitchFamily="18" charset="0"/>
                  <a:sym typeface="Symbol" panose="05050102010706020507" pitchFamily="18" charset="2"/>
                </a:endParaRPr>
              </a:p>
            </p:txBody>
          </p:sp>
          <p:graphicFrame>
            <p:nvGraphicFramePr>
              <p:cNvPr id="105493" name="Object 57"/>
              <p:cNvGraphicFramePr>
                <a:graphicFrameLocks noChangeAspect="1"/>
              </p:cNvGraphicFramePr>
              <p:nvPr/>
            </p:nvGraphicFramePr>
            <p:xfrm>
              <a:off x="4291" y="2688"/>
              <a:ext cx="1018" cy="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947" name="" r:id="rId3" imgW="676275" imgH="342900" progId="Equation.3">
                      <p:embed/>
                    </p:oleObj>
                  </mc:Choice>
                  <mc:Fallback>
                    <p:oleObj name="" r:id="rId3" imgW="676275" imgH="342900" progId="Equation.3">
                      <p:embed/>
                      <p:pic>
                        <p:nvPicPr>
                          <p:cNvPr id="0" name="Object 57"/>
                          <p:cNvPicPr/>
                          <p:nvPr/>
                        </p:nvPicPr>
                        <p:blipFill>
                          <a:blip r:embed="rId4">
                            <a:clrChange>
                              <a:clrFrom>
                                <a:srgbClr val="000000"/>
                              </a:clrFrom>
                              <a:clrTo>
                                <a:srgbClr val="FFFFFF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4291" y="2688"/>
                            <a:ext cx="1018" cy="52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05491" name="AutoShape 58"/>
            <p:cNvSpPr/>
            <p:nvPr/>
          </p:nvSpPr>
          <p:spPr>
            <a:xfrm>
              <a:off x="476" y="2568"/>
              <a:ext cx="45" cy="771"/>
            </a:xfrm>
            <a:prstGeom prst="leftBrace">
              <a:avLst>
                <a:gd name="adj1" fmla="val 142777"/>
                <a:gd name="adj2" fmla="val 5000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</p:grpSp>
      <p:sp>
        <p:nvSpPr>
          <p:cNvPr id="114747" name="Text Box 59"/>
          <p:cNvSpPr txBox="1"/>
          <p:nvPr/>
        </p:nvSpPr>
        <p:spPr>
          <a:xfrm>
            <a:off x="6743700" y="4868863"/>
            <a:ext cx="33115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)=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A+U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S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=U</a:t>
            </a:r>
            <a:r>
              <a: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</a:t>
            </a:r>
            <a:endParaRPr lang="en-US" altLang="zh-CN" sz="2800" b="1" baseline="-25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14748" name="Text Box 60"/>
          <p:cNvSpPr txBox="1"/>
          <p:nvPr/>
        </p:nvSpPr>
        <p:spPr>
          <a:xfrm>
            <a:off x="6743700" y="5661025"/>
            <a:ext cx="25209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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 A=U</a:t>
            </a:r>
            <a:r>
              <a: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 - U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S</a:t>
            </a:r>
            <a:endParaRPr lang="en-US" altLang="zh-CN" sz="2800" b="1" baseline="-25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14749" name="Text Box 61"/>
          <p:cNvSpPr txBox="1"/>
          <p:nvPr/>
        </p:nvSpPr>
        <p:spPr>
          <a:xfrm>
            <a:off x="6967379" y="3833813"/>
            <a:ext cx="149733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由起始值定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A</a:t>
            </a:r>
            <a:endParaRPr lang="en-US" altLang="zh-CN" dirty="0">
              <a:solidFill>
                <a:srgbClr val="FFFF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4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14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4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114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0"/>
                                        <p:tgtEl>
                                          <p:spTgt spid="114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0"/>
                                        <p:tgtEl>
                                          <p:spTgt spid="114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000"/>
                                        <p:tgtEl>
                                          <p:spTgt spid="114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14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0"/>
                                        <p:tgtEl>
                                          <p:spTgt spid="114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4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0"/>
                                        <p:tgtEl>
                                          <p:spTgt spid="114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3000"/>
                                        <p:tgtEl>
                                          <p:spTgt spid="114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0" grpId="0"/>
      <p:bldP spid="114691" grpId="0" build="p"/>
      <p:bldP spid="114734" grpId="0" build="p"/>
      <p:bldP spid="114735" grpId="0" advAuto="1000" build="p"/>
      <p:bldP spid="114736" grpId="0" advAuto="1000" build="p"/>
      <p:bldP spid="114737" grpId="0" build="p"/>
      <p:bldP spid="114738" grpId="0" bldLvl="0" animBg="1"/>
      <p:bldP spid="114739" grpId="0" bldLvl="0" animBg="1"/>
      <p:bldP spid="114747" grpId="0"/>
      <p:bldP spid="114748" grpId="0"/>
      <p:bldP spid="114749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水滴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水滴</Template>
  <TotalTime>0</TotalTime>
  <Words>14519</Words>
  <Application>WPS 演示</Application>
  <PresentationFormat>宽屏</PresentationFormat>
  <Paragraphs>3481</Paragraphs>
  <Slides>137</Slides>
  <Notes>58</Notes>
  <HiddenSlides>0</HiddenSlides>
  <MMClips>0</MMClips>
  <ScaleCrop>false</ScaleCrop>
  <HeadingPairs>
    <vt:vector size="8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433</vt:i4>
      </vt:variant>
      <vt:variant>
        <vt:lpstr>幻灯片标题</vt:lpstr>
      </vt:variant>
      <vt:variant>
        <vt:i4>137</vt:i4>
      </vt:variant>
    </vt:vector>
  </HeadingPairs>
  <TitlesOfParts>
    <vt:vector size="598" baseType="lpstr">
      <vt:lpstr>Arial</vt:lpstr>
      <vt:lpstr>宋体</vt:lpstr>
      <vt:lpstr>Wingdings</vt:lpstr>
      <vt:lpstr>微软雅黑</vt:lpstr>
      <vt:lpstr>楷体_GB2312</vt:lpstr>
      <vt:lpstr>汉仪楷体简</vt:lpstr>
      <vt:lpstr>汉仪书宋二KW</vt:lpstr>
      <vt:lpstr>Times New Roman</vt:lpstr>
      <vt:lpstr>仿宋_GB2312</vt:lpstr>
      <vt:lpstr>Symbol</vt:lpstr>
      <vt:lpstr>Kingsoft Sign</vt:lpstr>
      <vt:lpstr>方正仿宋_GBK</vt:lpstr>
      <vt:lpstr>宋体</vt:lpstr>
      <vt:lpstr>Arial Unicode MS</vt:lpstr>
      <vt:lpstr>Tw Cen MT</vt:lpstr>
      <vt:lpstr>Calibri</vt:lpstr>
      <vt:lpstr>黑体</vt:lpstr>
      <vt:lpstr>华文新魏</vt:lpstr>
      <vt:lpstr>Tahoma</vt:lpstr>
      <vt:lpstr>DejaVu Math TeX Gyre</vt:lpstr>
      <vt:lpstr>Cambria Math</vt:lpstr>
      <vt:lpstr>Verdana</vt:lpstr>
      <vt:lpstr>隶书</vt:lpstr>
      <vt:lpstr>Comic Sans MS</vt:lpstr>
      <vt:lpstr>MT Symbol</vt:lpstr>
      <vt:lpstr>宋体-简</vt:lpstr>
      <vt:lpstr>Thonburi</vt:lpstr>
      <vt:lpstr>水滴</vt:lpstr>
      <vt:lpstr>Equation.3</vt:lpstr>
      <vt:lpstr>Equation.3</vt:lpstr>
      <vt:lpstr>Equation.DSMT4</vt:lpstr>
      <vt:lpstr>Equation.DSMT4</vt:lpstr>
      <vt:lpstr>Equation.DSMT4</vt:lpstr>
      <vt:lpstr>Equation.DSMT4</vt:lpstr>
      <vt:lpstr>Visio.Drawing.6</vt:lpstr>
      <vt:lpstr>Visio.Drawing.6</vt:lpstr>
      <vt:lpstr>Visio.Drawing.6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Visio.Drawing.11</vt:lpstr>
      <vt:lpstr>Equation.DSMT4</vt:lpstr>
      <vt:lpstr>Equation.DSMT4</vt:lpstr>
      <vt:lpstr>Equation.DSMT4</vt:lpstr>
      <vt:lpstr>Equation.DSMT4</vt:lpstr>
      <vt:lpstr>Equation.DSMT4</vt:lpstr>
      <vt:lpstr>Paint.Picture</vt:lpstr>
      <vt:lpstr>Equation.DSMT4</vt:lpstr>
      <vt:lpstr>Equation.DSMT4</vt:lpstr>
      <vt:lpstr>Equation.3</vt:lpstr>
      <vt:lpstr>Equation.3</vt:lpstr>
      <vt:lpstr>Visio.Drawing.11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Equation.DSMT4</vt:lpstr>
      <vt:lpstr>Paint.Picture</vt:lpstr>
      <vt:lpstr>Paint.Picture</vt:lpstr>
      <vt:lpstr>Paint.Picture</vt:lpstr>
      <vt:lpstr>Paint.Picture</vt:lpstr>
      <vt:lpstr>Equation.DSMT4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Visio.Drawing.6</vt:lpstr>
      <vt:lpstr>Equation.DSMT4</vt:lpstr>
      <vt:lpstr>Visio.Drawing.6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Equation.DSMT4</vt:lpstr>
      <vt:lpstr>Equation.DSMT4</vt:lpstr>
      <vt:lpstr>Visio.Drawing.11</vt:lpstr>
      <vt:lpstr>Equation.3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Visio.Drawing.11</vt:lpstr>
      <vt:lpstr>Equation.DSMT4</vt:lpstr>
      <vt:lpstr>Equation.DSMT4</vt:lpstr>
      <vt:lpstr>Equation.DSMT4</vt:lpstr>
      <vt:lpstr>Equation.DSMT4</vt:lpstr>
      <vt:lpstr>Visio.Drawing.11</vt:lpstr>
      <vt:lpstr>Equation.DSMT4</vt:lpstr>
      <vt:lpstr>Equation.DSMT4</vt:lpstr>
      <vt:lpstr>Equation.DSMT4</vt:lpstr>
      <vt:lpstr>Equation.DSMT4</vt:lpstr>
      <vt:lpstr>Equation.DSMT4</vt:lpstr>
      <vt:lpstr>Visio.Drawing.11</vt:lpstr>
      <vt:lpstr>Visio.Drawing.11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Visio.Drawing.6</vt:lpstr>
      <vt:lpstr>Visio.Drawing.6</vt:lpstr>
      <vt:lpstr>Equation.3</vt:lpstr>
      <vt:lpstr>Equation.3</vt:lpstr>
      <vt:lpstr>Visio.Drawing.6</vt:lpstr>
      <vt:lpstr>Visio.Drawing.6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Paint.Picture</vt:lpstr>
      <vt:lpstr>Paint.Picture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Visio.Drawing.6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Visio.Drawing.6</vt:lpstr>
      <vt:lpstr>Equation.3</vt:lpstr>
      <vt:lpstr>Equation.3</vt:lpstr>
      <vt:lpstr>Equation.3</vt:lpstr>
      <vt:lpstr>Equation.3</vt:lpstr>
      <vt:lpstr>Equation.3</vt:lpstr>
      <vt:lpstr>Visio.Drawing.5</vt:lpstr>
      <vt:lpstr>Equation.3</vt:lpstr>
      <vt:lpstr>Equation.3</vt:lpstr>
      <vt:lpstr>Equation.3</vt:lpstr>
      <vt:lpstr>Visio.Drawing.5</vt:lpstr>
      <vt:lpstr>Visio.Drawing.6</vt:lpstr>
      <vt:lpstr>Equation.3</vt:lpstr>
      <vt:lpstr>Equation.3</vt:lpstr>
      <vt:lpstr>Equation.3</vt:lpstr>
      <vt:lpstr>Equation.3</vt:lpstr>
      <vt:lpstr>Equation.3</vt:lpstr>
      <vt:lpstr>Equation.3</vt:lpstr>
      <vt:lpstr>Visio.Drawing.11</vt:lpstr>
      <vt:lpstr>Equation.3</vt:lpstr>
      <vt:lpstr>Equation.3</vt:lpstr>
      <vt:lpstr>Equation.3</vt:lpstr>
      <vt:lpstr>Visio.Drawing.6</vt:lpstr>
      <vt:lpstr>Equation.3</vt:lpstr>
      <vt:lpstr>Equation.3</vt:lpstr>
      <vt:lpstr>Equation.3</vt:lpstr>
      <vt:lpstr>Equation.3</vt:lpstr>
      <vt:lpstr>Visio.Drawing.5</vt:lpstr>
      <vt:lpstr>Visio.Drawing.5</vt:lpstr>
      <vt:lpstr>Equation.3</vt:lpstr>
      <vt:lpstr>Equation.3</vt:lpstr>
      <vt:lpstr>Equation.DSMT4</vt:lpstr>
      <vt:lpstr>Equation.DSMT4</vt:lpstr>
      <vt:lpstr>PowerPoint 演示文稿</vt:lpstr>
      <vt:lpstr>PowerPoint 演示文稿</vt:lpstr>
      <vt:lpstr> 3－1 动态电路的方程及其初始条件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    列出图（a）、（b）电路的方程。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  下图电路，开关闭合前电路无贮能，求 i1(0+)、i2(0+)和 uL(0+)。 </vt:lpstr>
      <vt:lpstr>解：由题意 </vt:lpstr>
      <vt:lpstr>例    换路前电路已处稳态，求 uc(0+), iL(0+)和iL’(0+),uc’(0+)。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过渡过程</vt:lpstr>
      <vt:lpstr>出现过渡过程的原因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电路和电路元件</dc:title>
  <dc:creator>chunxian gao</dc:creator>
  <cp:lastModifiedBy>图小童</cp:lastModifiedBy>
  <cp:revision>361</cp:revision>
  <dcterms:created xsi:type="dcterms:W3CDTF">2024-05-07T12:23:11Z</dcterms:created>
  <dcterms:modified xsi:type="dcterms:W3CDTF">2024-05-07T12:23:11Z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3FC91F0B2A84EDDA40EA1F665AFDD9E1_43</vt:lpwstr>
  </property>
  <property fmtid="{D5CDD505-2E9C-101B-9397-08002B2CF9AE}" pid="3" name="KSOProductBuildVer">
    <vt:lpwstr>2052-6.5.2.8766</vt:lpwstr>
  </property>
</Properties>
</file>